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6.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56"/>
  </p:notesMasterIdLst>
  <p:sldIdLst>
    <p:sldId id="293" r:id="rId11"/>
    <p:sldId id="325" r:id="rId12"/>
    <p:sldId id="464" r:id="rId13"/>
    <p:sldId id="447" r:id="rId14"/>
    <p:sldId id="473" r:id="rId15"/>
    <p:sldId id="474" r:id="rId16"/>
    <p:sldId id="475" r:id="rId17"/>
    <p:sldId id="476" r:id="rId18"/>
    <p:sldId id="465" r:id="rId19"/>
    <p:sldId id="477" r:id="rId20"/>
    <p:sldId id="478" r:id="rId21"/>
    <p:sldId id="479" r:id="rId22"/>
    <p:sldId id="481" r:id="rId23"/>
    <p:sldId id="480" r:id="rId24"/>
    <p:sldId id="482" r:id="rId25"/>
    <p:sldId id="483" r:id="rId26"/>
    <p:sldId id="484" r:id="rId27"/>
    <p:sldId id="485" r:id="rId28"/>
    <p:sldId id="486" r:id="rId29"/>
    <p:sldId id="487" r:id="rId30"/>
    <p:sldId id="488" r:id="rId31"/>
    <p:sldId id="489" r:id="rId32"/>
    <p:sldId id="490" r:id="rId33"/>
    <p:sldId id="491" r:id="rId34"/>
    <p:sldId id="492" r:id="rId35"/>
    <p:sldId id="493" r:id="rId36"/>
    <p:sldId id="494" r:id="rId37"/>
    <p:sldId id="495" r:id="rId38"/>
    <p:sldId id="496" r:id="rId39"/>
    <p:sldId id="497" r:id="rId40"/>
    <p:sldId id="498" r:id="rId41"/>
    <p:sldId id="511" r:id="rId42"/>
    <p:sldId id="512" r:id="rId43"/>
    <p:sldId id="499" r:id="rId44"/>
    <p:sldId id="501" r:id="rId45"/>
    <p:sldId id="500" r:id="rId46"/>
    <p:sldId id="502" r:id="rId47"/>
    <p:sldId id="503" r:id="rId48"/>
    <p:sldId id="504" r:id="rId49"/>
    <p:sldId id="505" r:id="rId50"/>
    <p:sldId id="506" r:id="rId51"/>
    <p:sldId id="507" r:id="rId52"/>
    <p:sldId id="508" r:id="rId53"/>
    <p:sldId id="509" r:id="rId54"/>
    <p:sldId id="510" r:id="rId55"/>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Автор"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00CC"/>
    <a:srgbClr val="FF0000"/>
    <a:srgbClr val="3E8CC6"/>
    <a:srgbClr val="E8F6E4"/>
    <a:srgbClr val="EEEFD7"/>
    <a:srgbClr val="BBCDE3"/>
    <a:srgbClr val="B39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9" autoAdjust="0"/>
    <p:restoredTop sz="70849" autoAdjust="0"/>
  </p:normalViewPr>
  <p:slideViewPr>
    <p:cSldViewPr snapToGrid="0">
      <p:cViewPr varScale="1">
        <p:scale>
          <a:sx n="76" d="100"/>
          <a:sy n="76" d="100"/>
        </p:scale>
        <p:origin x="948" y="126"/>
      </p:cViewPr>
      <p:guideLst>
        <p:guide orient="horz" pos="2160"/>
        <p:guide pos="2880"/>
      </p:guideLst>
    </p:cSldViewPr>
  </p:slideViewPr>
  <p:outlineViewPr>
    <p:cViewPr>
      <p:scale>
        <a:sx n="33" d="100"/>
        <a:sy n="33" d="100"/>
      </p:scale>
      <p:origin x="258" y="2226"/>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viewProps" Target="viewProp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commentAuthors" Target="commentAuthors.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a:t>
            </a:fld>
            <a:endParaRPr lang="en-US" dirty="0"/>
          </a:p>
        </p:txBody>
      </p:sp>
    </p:spTree>
    <p:extLst>
      <p:ext uri="{BB962C8B-B14F-4D97-AF65-F5344CB8AC3E}">
        <p14:creationId xmlns:p14="http://schemas.microsoft.com/office/powerpoint/2010/main" val="65592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4</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
        <p:nvSpPr>
          <p:cNvPr id="7"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smtClean="0"/>
              <a:t>Appendix A: Using DML to </a:t>
            </a:r>
            <a:br>
              <a:rPr lang="en-US" dirty="0" smtClean="0"/>
            </a:br>
            <a:r>
              <a:rPr lang="en-US" dirty="0" smtClean="0"/>
              <a:t>Modify Data</a:t>
            </a:r>
            <a:endParaRPr lang="en-US" dirty="0"/>
          </a:p>
        </p:txBody>
      </p:sp>
      <p:sp>
        <p:nvSpPr>
          <p:cNvPr id="8"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smtClean="0"/>
              <a:t>Course 10774A</a:t>
            </a:r>
            <a:endParaRPr lang="en-US" dirty="0"/>
          </a:p>
        </p:txBody>
      </p:sp>
    </p:spTree>
    <p:extLst>
      <p:ext uri="{BB962C8B-B14F-4D97-AF65-F5344CB8AC3E}">
        <p14:creationId xmlns:p14="http://schemas.microsoft.com/office/powerpoint/2010/main" val="1307957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a:t>
            </a:fld>
            <a:endParaRPr lang="en-US" dirty="0"/>
          </a:p>
        </p:txBody>
      </p:sp>
    </p:spTree>
    <p:extLst>
      <p:ext uri="{BB962C8B-B14F-4D97-AF65-F5344CB8AC3E}">
        <p14:creationId xmlns:p14="http://schemas.microsoft.com/office/powerpoint/2010/main" val="1998611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Declare @</a:t>
            </a:r>
            <a:r>
              <a:rPr lang="en-US" dirty="0" err="1" smtClean="0"/>
              <a:t>cnt</a:t>
            </a:r>
            <a:r>
              <a:rPr lang="en-US" dirty="0" smtClean="0"/>
              <a:t> </a:t>
            </a:r>
            <a:r>
              <a:rPr lang="en-US" dirty="0" err="1" smtClean="0"/>
              <a:t>int</a:t>
            </a:r>
            <a:endParaRPr lang="en-US" dirty="0" smtClean="0"/>
          </a:p>
          <a:p>
            <a:r>
              <a:rPr lang="en-US" dirty="0" smtClean="0"/>
              <a:t>set @</a:t>
            </a:r>
            <a:r>
              <a:rPr lang="en-US" dirty="0" err="1" smtClean="0"/>
              <a:t>cnt</a:t>
            </a:r>
            <a:r>
              <a:rPr lang="en-US" dirty="0" smtClean="0"/>
              <a:t> = 0</a:t>
            </a:r>
          </a:p>
          <a:p>
            <a:r>
              <a:rPr lang="en-US" dirty="0" smtClean="0"/>
              <a:t>while(@</a:t>
            </a:r>
            <a:r>
              <a:rPr lang="en-US" dirty="0" err="1" smtClean="0"/>
              <a:t>cnt</a:t>
            </a:r>
            <a:r>
              <a:rPr lang="en-US" dirty="0" smtClean="0"/>
              <a:t> &lt; 100000)</a:t>
            </a:r>
          </a:p>
          <a:p>
            <a:r>
              <a:rPr lang="en-US" dirty="0" smtClean="0"/>
              <a:t>begin</a:t>
            </a:r>
          </a:p>
          <a:p>
            <a:r>
              <a:rPr lang="en-US" dirty="0" smtClean="0"/>
              <a:t> insert </a:t>
            </a:r>
            <a:r>
              <a:rPr lang="en-US" dirty="0" err="1" smtClean="0"/>
              <a:t>tst</a:t>
            </a:r>
            <a:r>
              <a:rPr lang="en-US" dirty="0" smtClean="0"/>
              <a:t> values(@</a:t>
            </a:r>
            <a:r>
              <a:rPr lang="en-US" dirty="0" err="1" smtClean="0"/>
              <a:t>cnt</a:t>
            </a:r>
            <a:r>
              <a:rPr lang="en-US" dirty="0" smtClean="0"/>
              <a:t>, rand());</a:t>
            </a:r>
          </a:p>
          <a:p>
            <a:r>
              <a:rPr lang="en-US" dirty="0" smtClean="0"/>
              <a:t> set @</a:t>
            </a:r>
            <a:r>
              <a:rPr lang="en-US" dirty="0" err="1" smtClean="0"/>
              <a:t>cnt</a:t>
            </a:r>
            <a:r>
              <a:rPr lang="en-US" dirty="0" smtClean="0"/>
              <a:t> = @</a:t>
            </a:r>
            <a:r>
              <a:rPr lang="en-US" dirty="0" err="1" smtClean="0"/>
              <a:t>cnt</a:t>
            </a:r>
            <a:r>
              <a:rPr lang="en-US" dirty="0" smtClean="0"/>
              <a:t> + 1</a:t>
            </a:r>
          </a:p>
          <a:p>
            <a:r>
              <a:rPr lang="en-US" dirty="0" smtClean="0"/>
              <a:t>end</a:t>
            </a:r>
          </a:p>
          <a:p>
            <a:endParaRPr lang="en-US" dirty="0" smtClean="0"/>
          </a:p>
          <a:p>
            <a:r>
              <a:rPr lang="en-US" dirty="0" smtClean="0"/>
              <a:t>select * from </a:t>
            </a:r>
            <a:r>
              <a:rPr lang="en-US" dirty="0" err="1" smtClean="0"/>
              <a:t>tst</a:t>
            </a:r>
            <a:r>
              <a:rPr lang="en-US" dirty="0" smtClean="0"/>
              <a:t> where ID = 99999</a:t>
            </a:r>
          </a:p>
          <a:p>
            <a:endParaRPr lang="ru-RU" dirty="0"/>
          </a:p>
        </p:txBody>
      </p:sp>
      <p:sp>
        <p:nvSpPr>
          <p:cNvPr id="4" name="Верхний колонтитул 3"/>
          <p:cNvSpPr>
            <a:spLocks noGrp="1"/>
          </p:cNvSpPr>
          <p:nvPr>
            <p:ph type="hdr" sz="quarter" idx="10"/>
          </p:nvPr>
        </p:nvSpPr>
        <p:spPr/>
        <p:txBody>
          <a:bodyPr/>
          <a:lstStyle/>
          <a:p>
            <a:pPr>
              <a:defRPr/>
            </a:pPr>
            <a:r>
              <a:rPr lang="en-US" smtClean="0"/>
              <a:t>Module 4: Managing Security</a:t>
            </a:r>
            <a:endParaRPr lang="en-US" dirty="0"/>
          </a:p>
        </p:txBody>
      </p:sp>
      <p:sp>
        <p:nvSpPr>
          <p:cNvPr id="5" name="Дата 4"/>
          <p:cNvSpPr>
            <a:spLocks noGrp="1"/>
          </p:cNvSpPr>
          <p:nvPr>
            <p:ph type="dt" idx="11"/>
          </p:nvPr>
        </p:nvSpPr>
        <p:spPr/>
        <p:txBody>
          <a:bodyPr/>
          <a:lstStyle/>
          <a:p>
            <a:pPr>
              <a:defRPr/>
            </a:pPr>
            <a:r>
              <a:rPr lang="en-US" smtClean="0"/>
              <a:t>Course 2786B</a:t>
            </a:r>
            <a:endParaRPr lang="en-US" dirty="0"/>
          </a:p>
        </p:txBody>
      </p:sp>
      <p:sp>
        <p:nvSpPr>
          <p:cNvPr id="6" name="Номер слайда 5"/>
          <p:cNvSpPr>
            <a:spLocks noGrp="1"/>
          </p:cNvSpPr>
          <p:nvPr>
            <p:ph type="sldNum" sz="quarter" idx="12"/>
          </p:nvPr>
        </p:nvSpPr>
        <p:spPr/>
        <p:txBody>
          <a:bodyPr/>
          <a:lstStyle/>
          <a:p>
            <a:pPr>
              <a:defRPr/>
            </a:pPr>
            <a:fld id="{F7CDD145-17A8-454E-9AC4-066C4616686D}" type="slidenum">
              <a:rPr lang="en-US" smtClean="0"/>
              <a:pPr>
                <a:defRPr/>
              </a:pPr>
              <a:t>36</a:t>
            </a:fld>
            <a:endParaRPr lang="en-US" dirty="0"/>
          </a:p>
        </p:txBody>
      </p:sp>
    </p:spTree>
    <p:extLst>
      <p:ext uri="{BB962C8B-B14F-4D97-AF65-F5344CB8AC3E}">
        <p14:creationId xmlns:p14="http://schemas.microsoft.com/office/powerpoint/2010/main" val="11222428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6.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7.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5.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theme" Target="../theme/theme5.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theme" Target="../theme/theme6.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theme" Target="../theme/theme7.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07 | </a:t>
            </a:r>
            <a:r>
              <a:rPr lang="ru-RU" dirty="0" smtClean="0"/>
              <a:t>Индексы</a:t>
            </a:r>
            <a:endParaRPr lang="en-US" dirty="0"/>
          </a:p>
        </p:txBody>
      </p:sp>
      <p:sp>
        <p:nvSpPr>
          <p:cNvPr id="2" name="Подзаголовок 1"/>
          <p:cNvSpPr>
            <a:spLocks noGrp="1"/>
          </p:cNvSpPr>
          <p:nvPr>
            <p:ph type="subTitle" idx="1"/>
          </p:nvPr>
        </p:nvSpPr>
        <p:spPr/>
        <p:txBody>
          <a:bodyPr/>
          <a:lstStyle/>
          <a:p>
            <a:endParaRPr lang="ru-RU"/>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Известные структуры данных</a:t>
            </a:r>
            <a:endParaRPr lang="ru-RU" dirty="0"/>
          </a:p>
        </p:txBody>
      </p:sp>
      <p:sp>
        <p:nvSpPr>
          <p:cNvPr id="3" name="Объект 2"/>
          <p:cNvSpPr>
            <a:spLocks noGrp="1"/>
          </p:cNvSpPr>
          <p:nvPr>
            <p:ph idx="1"/>
          </p:nvPr>
        </p:nvSpPr>
        <p:spPr/>
        <p:txBody>
          <a:bodyPr/>
          <a:lstStyle/>
          <a:p>
            <a:r>
              <a:rPr lang="ru-RU" dirty="0" smtClean="0"/>
              <a:t>Поиск</a:t>
            </a:r>
          </a:p>
          <a:p>
            <a:pPr marL="285750" indent="-285750">
              <a:buFont typeface="Arial" panose="020B0604020202020204" pitchFamily="34" charset="0"/>
              <a:buChar char="•"/>
            </a:pPr>
            <a:r>
              <a:rPr lang="ru-RU" dirty="0" smtClean="0"/>
              <a:t>линейный поиск</a:t>
            </a:r>
          </a:p>
          <a:p>
            <a:pPr marL="285750" indent="-285750">
              <a:buFont typeface="Arial" panose="020B0604020202020204" pitchFamily="34" charset="0"/>
              <a:buChar char="•"/>
            </a:pPr>
            <a:r>
              <a:rPr lang="ru-RU" dirty="0" smtClean="0"/>
              <a:t>бинарный поиск</a:t>
            </a:r>
          </a:p>
          <a:p>
            <a:endParaRPr lang="ru-RU" dirty="0" smtClean="0"/>
          </a:p>
          <a:p>
            <a:r>
              <a:rPr lang="ru-RU" dirty="0" smtClean="0"/>
              <a:t>Структуры данных</a:t>
            </a:r>
            <a:endParaRPr lang="ru-RU" dirty="0"/>
          </a:p>
          <a:p>
            <a:pPr marL="285750" indent="-285750">
              <a:buFont typeface="Arial" panose="020B0604020202020204" pitchFamily="34" charset="0"/>
              <a:buChar char="•"/>
            </a:pPr>
            <a:r>
              <a:rPr lang="ru-RU" dirty="0" smtClean="0"/>
              <a:t>Массивы</a:t>
            </a:r>
          </a:p>
          <a:p>
            <a:pPr marL="285750" indent="-285750">
              <a:buFont typeface="Arial" panose="020B0604020202020204" pitchFamily="34" charset="0"/>
              <a:buChar char="•"/>
            </a:pPr>
            <a:r>
              <a:rPr lang="ru-RU" dirty="0" smtClean="0"/>
              <a:t>Списки</a:t>
            </a:r>
          </a:p>
          <a:p>
            <a:pPr marL="285750" indent="-285750">
              <a:buFont typeface="Arial" panose="020B0604020202020204" pitchFamily="34" charset="0"/>
              <a:buChar char="•"/>
            </a:pPr>
            <a:r>
              <a:rPr lang="ru-RU" dirty="0" smtClean="0"/>
              <a:t>Бинарные деревья</a:t>
            </a:r>
            <a:endParaRPr lang="ru-RU" dirty="0"/>
          </a:p>
          <a:p>
            <a:endParaRPr lang="ru-RU" dirty="0"/>
          </a:p>
        </p:txBody>
      </p:sp>
      <p:pic>
        <p:nvPicPr>
          <p:cNvPr id="4" name="Рисунок 3"/>
          <p:cNvPicPr>
            <a:picLocks noChangeAspect="1"/>
          </p:cNvPicPr>
          <p:nvPr/>
        </p:nvPicPr>
        <p:blipFill>
          <a:blip r:embed="rId2"/>
          <a:stretch>
            <a:fillRect/>
          </a:stretch>
        </p:blipFill>
        <p:spPr>
          <a:xfrm>
            <a:off x="3900328" y="879701"/>
            <a:ext cx="4664551" cy="4498749"/>
          </a:xfrm>
          <a:prstGeom prst="rect">
            <a:avLst/>
          </a:prstGeom>
        </p:spPr>
      </p:pic>
    </p:spTree>
    <p:extLst>
      <p:ext uri="{BB962C8B-B14F-4D97-AF65-F5344CB8AC3E}">
        <p14:creationId xmlns:p14="http://schemas.microsoft.com/office/powerpoint/2010/main" val="1723593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Понятие индекс</a:t>
            </a:r>
            <a:endParaRPr lang="ru-RU" dirty="0"/>
          </a:p>
        </p:txBody>
      </p:sp>
      <p:sp>
        <p:nvSpPr>
          <p:cNvPr id="3" name="Объект 2"/>
          <p:cNvSpPr>
            <a:spLocks noGrp="1"/>
          </p:cNvSpPr>
          <p:nvPr>
            <p:ph idx="1"/>
          </p:nvPr>
        </p:nvSpPr>
        <p:spPr/>
        <p:txBody>
          <a:bodyPr/>
          <a:lstStyle/>
          <a:p>
            <a:r>
              <a:rPr lang="ru-RU" dirty="0" smtClean="0"/>
              <a:t>Индексы это один </a:t>
            </a:r>
            <a:r>
              <a:rPr lang="ru-RU" dirty="0"/>
              <a:t>из способов эффективного поиск информации в базах </a:t>
            </a:r>
            <a:r>
              <a:rPr lang="ru-RU" dirty="0" smtClean="0"/>
              <a:t>данных</a:t>
            </a:r>
            <a:r>
              <a:rPr lang="ru-RU" dirty="0"/>
              <a:t>, который основан на физической сортировке табличных данных или </a:t>
            </a:r>
            <a:r>
              <a:rPr lang="ru-RU" dirty="0" smtClean="0"/>
              <a:t>создании </a:t>
            </a:r>
            <a:r>
              <a:rPr lang="ru-RU" dirty="0"/>
              <a:t>специальных структур для хранения информации о сортировке по </a:t>
            </a:r>
            <a:r>
              <a:rPr lang="ru-RU" dirty="0" smtClean="0"/>
              <a:t>отдельных </a:t>
            </a:r>
            <a:r>
              <a:rPr lang="ru-RU" dirty="0"/>
              <a:t>полям таблицы.</a:t>
            </a:r>
          </a:p>
          <a:p>
            <a:r>
              <a:rPr lang="ru-RU" dirty="0" smtClean="0"/>
              <a:t>Известные примеры индексов: в </a:t>
            </a:r>
            <a:r>
              <a:rPr lang="ru-RU" dirty="0"/>
              <a:t>словарях и книгах. </a:t>
            </a:r>
            <a:endParaRPr lang="ru-RU" dirty="0" smtClean="0"/>
          </a:p>
          <a:p>
            <a:r>
              <a:rPr lang="ru-RU" dirty="0" smtClean="0"/>
              <a:t>В словарях поиск происходит </a:t>
            </a:r>
            <a:r>
              <a:rPr lang="ru-RU" dirty="0"/>
              <a:t>по букве</a:t>
            </a:r>
            <a:r>
              <a:rPr lang="ru-RU" dirty="0" smtClean="0"/>
              <a:t>, а в книгах - </a:t>
            </a:r>
            <a:r>
              <a:rPr lang="ru-RU" dirty="0"/>
              <a:t>по </a:t>
            </a:r>
            <a:r>
              <a:rPr lang="ru-RU" dirty="0" smtClean="0"/>
              <a:t>указателю.</a:t>
            </a:r>
            <a:endParaRPr lang="ru-RU" dirty="0"/>
          </a:p>
          <a:p>
            <a:endParaRPr lang="ru-RU" dirty="0"/>
          </a:p>
        </p:txBody>
      </p:sp>
      <p:pic>
        <p:nvPicPr>
          <p:cNvPr id="4" name="Рисунок 3"/>
          <p:cNvPicPr>
            <a:picLocks noChangeAspect="1"/>
          </p:cNvPicPr>
          <p:nvPr/>
        </p:nvPicPr>
        <p:blipFill>
          <a:blip r:embed="rId2"/>
          <a:stretch>
            <a:fillRect/>
          </a:stretch>
        </p:blipFill>
        <p:spPr>
          <a:xfrm>
            <a:off x="1752600" y="2813050"/>
            <a:ext cx="4973320" cy="3729990"/>
          </a:xfrm>
          <a:prstGeom prst="rect">
            <a:avLst/>
          </a:prstGeom>
        </p:spPr>
      </p:pic>
    </p:spTree>
    <p:extLst>
      <p:ext uri="{BB962C8B-B14F-4D97-AF65-F5344CB8AC3E}">
        <p14:creationId xmlns:p14="http://schemas.microsoft.com/office/powerpoint/2010/main" val="3658486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p:txBody>
          <a:bodyPr/>
          <a:lstStyle/>
          <a:p>
            <a:r>
              <a:rPr lang="ru-RU" dirty="0"/>
              <a:t>Понятие и архитектура индекса</a:t>
            </a:r>
          </a:p>
        </p:txBody>
      </p:sp>
    </p:spTree>
    <p:extLst>
      <p:ext uri="{BB962C8B-B14F-4D97-AF65-F5344CB8AC3E}">
        <p14:creationId xmlns:p14="http://schemas.microsoft.com/office/powerpoint/2010/main" val="265415608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Куча данных</a:t>
            </a:r>
            <a:endParaRPr lang="ru-RU" dirty="0"/>
          </a:p>
        </p:txBody>
      </p:sp>
      <p:sp>
        <p:nvSpPr>
          <p:cNvPr id="3" name="Объект 2"/>
          <p:cNvSpPr>
            <a:spLocks noGrp="1"/>
          </p:cNvSpPr>
          <p:nvPr>
            <p:ph idx="1"/>
          </p:nvPr>
        </p:nvSpPr>
        <p:spPr>
          <a:xfrm>
            <a:off x="458788" y="992188"/>
            <a:ext cx="7751762" cy="5154612"/>
          </a:xfrm>
        </p:spPr>
        <p:txBody>
          <a:bodyPr/>
          <a:lstStyle/>
          <a:p>
            <a:r>
              <a:rPr lang="ru-RU" dirty="0"/>
              <a:t>Сразу после создания, пока таблица не имеет индексов, таблица выглядит как куча (</a:t>
            </a:r>
            <a:r>
              <a:rPr lang="ru-RU" dirty="0" err="1"/>
              <a:t>heap</a:t>
            </a:r>
            <a:r>
              <a:rPr lang="ru-RU" dirty="0"/>
              <a:t>) данных. </a:t>
            </a:r>
            <a:endParaRPr lang="ru-RU" dirty="0" smtClean="0"/>
          </a:p>
          <a:p>
            <a:r>
              <a:rPr lang="ru-RU" dirty="0" smtClean="0"/>
              <a:t>Записи </a:t>
            </a:r>
            <a:r>
              <a:rPr lang="ru-RU" dirty="0"/>
              <a:t>не имеют определенного порядка хранения. </a:t>
            </a:r>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r>
              <a:rPr lang="ru-RU" dirty="0"/>
              <a:t>Когда </a:t>
            </a:r>
            <a:r>
              <a:rPr lang="ru-RU" dirty="0" smtClean="0"/>
              <a:t>необходимо получить </a:t>
            </a:r>
            <a:r>
              <a:rPr lang="ru-RU" dirty="0"/>
              <a:t>доступ к данным, SQL </a:t>
            </a:r>
            <a:r>
              <a:rPr lang="ru-RU" dirty="0" err="1"/>
              <a:t>Server</a:t>
            </a:r>
            <a:r>
              <a:rPr lang="ru-RU" dirty="0"/>
              <a:t> будет производить </a:t>
            </a:r>
            <a:r>
              <a:rPr lang="ru-RU" dirty="0" smtClean="0"/>
              <a:t>сканирование всей </a:t>
            </a:r>
            <a:r>
              <a:rPr lang="ru-RU" dirty="0"/>
              <a:t>таблицы (</a:t>
            </a:r>
            <a:r>
              <a:rPr lang="ru-RU" dirty="0" err="1"/>
              <a:t>table</a:t>
            </a:r>
            <a:r>
              <a:rPr lang="ru-RU" dirty="0"/>
              <a:t> </a:t>
            </a:r>
            <a:r>
              <a:rPr lang="ru-RU" dirty="0" err="1"/>
              <a:t>scan</a:t>
            </a:r>
            <a:r>
              <a:rPr lang="ru-RU" dirty="0"/>
              <a:t>). SQL </a:t>
            </a:r>
            <a:r>
              <a:rPr lang="ru-RU" dirty="0" err="1"/>
              <a:t>Server</a:t>
            </a:r>
            <a:r>
              <a:rPr lang="ru-RU" dirty="0"/>
              <a:t> сканирует всю таблицу что бы найти искомые записи. </a:t>
            </a:r>
            <a:endParaRPr lang="en-US" dirty="0" smtClean="0"/>
          </a:p>
          <a:p>
            <a:endParaRPr lang="en-US" dirty="0"/>
          </a:p>
          <a:p>
            <a:endParaRPr lang="en-US" dirty="0" smtClean="0"/>
          </a:p>
          <a:p>
            <a:endParaRPr lang="en-US" dirty="0" smtClean="0"/>
          </a:p>
          <a:p>
            <a:r>
              <a:rPr lang="ru-RU" dirty="0" smtClean="0"/>
              <a:t>SQL </a:t>
            </a:r>
            <a:r>
              <a:rPr lang="ru-RU" dirty="0" err="1"/>
              <a:t>Server</a:t>
            </a:r>
            <a:r>
              <a:rPr lang="ru-RU" dirty="0"/>
              <a:t> не знает что в таблице существует только одна запись, удовлетворяющая </a:t>
            </a:r>
            <a:r>
              <a:rPr lang="ru-RU" dirty="0" smtClean="0"/>
              <a:t>условию, поэтому для выборки используется прямой перебор данных для поиска.</a:t>
            </a:r>
            <a:endParaRPr lang="ru-RU" dirty="0"/>
          </a:p>
        </p:txBody>
      </p:sp>
      <p:pic>
        <p:nvPicPr>
          <p:cNvPr id="4" name="Рисунок 3"/>
          <p:cNvPicPr>
            <a:picLocks noChangeAspect="1"/>
          </p:cNvPicPr>
          <p:nvPr/>
        </p:nvPicPr>
        <p:blipFill>
          <a:blip r:embed="rId2"/>
          <a:stretch>
            <a:fillRect/>
          </a:stretch>
        </p:blipFill>
        <p:spPr>
          <a:xfrm>
            <a:off x="1310640" y="1884680"/>
            <a:ext cx="5750560" cy="1828800"/>
          </a:xfrm>
          <a:prstGeom prst="rect">
            <a:avLst/>
          </a:prstGeom>
        </p:spPr>
      </p:pic>
      <p:sp>
        <p:nvSpPr>
          <p:cNvPr id="5" name="AutoShape 3"/>
          <p:cNvSpPr>
            <a:spLocks noChangeArrowheads="1"/>
          </p:cNvSpPr>
          <p:nvPr/>
        </p:nvSpPr>
        <p:spPr bwMode="auto">
          <a:xfrm>
            <a:off x="458788" y="4709010"/>
            <a:ext cx="7893929"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SELECT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Customers </a:t>
            </a:r>
            <a:r>
              <a:rPr lang="en-US" sz="2000" dirty="0" smtClean="0">
                <a:solidFill>
                  <a:srgbClr val="0000FF"/>
                </a:solidFill>
                <a:latin typeface="Consolas" panose="020B0609020204030204" pitchFamily="49" charset="0"/>
              </a:rPr>
              <a:t>WHERE</a:t>
            </a:r>
            <a:r>
              <a:rPr lang="en-US" sz="2000" dirty="0" smtClean="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CustomerID</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'ROMEY'</a:t>
            </a:r>
          </a:p>
        </p:txBody>
      </p:sp>
    </p:spTree>
    <p:extLst>
      <p:ext uri="{BB962C8B-B14F-4D97-AF65-F5344CB8AC3E}">
        <p14:creationId xmlns:p14="http://schemas.microsoft.com/office/powerpoint/2010/main" val="26941885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Индекс базы данных</a:t>
            </a:r>
            <a:endParaRPr lang="ru-RU" dirty="0"/>
          </a:p>
        </p:txBody>
      </p:sp>
      <p:sp>
        <p:nvSpPr>
          <p:cNvPr id="3" name="Объект 2"/>
          <p:cNvSpPr>
            <a:spLocks noGrp="1"/>
          </p:cNvSpPr>
          <p:nvPr>
            <p:ph idx="1"/>
          </p:nvPr>
        </p:nvSpPr>
        <p:spPr>
          <a:xfrm>
            <a:off x="458788" y="992188"/>
            <a:ext cx="7751762" cy="5733732"/>
          </a:xfrm>
        </p:spPr>
        <p:txBody>
          <a:bodyPr/>
          <a:lstStyle/>
          <a:p>
            <a:r>
              <a:rPr lang="ru-RU" dirty="0"/>
              <a:t>Индекс – список указателей  на физическое размещение строк, </a:t>
            </a:r>
            <a:r>
              <a:rPr lang="ru-RU" dirty="0" smtClean="0"/>
              <a:t>упорядоченный </a:t>
            </a:r>
            <a:r>
              <a:rPr lang="ru-RU" dirty="0"/>
              <a:t>по значению определенного поля (или группы полей). </a:t>
            </a:r>
            <a:endParaRPr lang="ru-RU" dirty="0" smtClean="0"/>
          </a:p>
          <a:p>
            <a:r>
              <a:rPr lang="ru-RU" dirty="0" smtClean="0"/>
              <a:t>Используется </a:t>
            </a:r>
            <a:r>
              <a:rPr lang="ru-RU" dirty="0"/>
              <a:t>для ускорения поиска. </a:t>
            </a:r>
            <a:endParaRPr lang="ru-RU" dirty="0" smtClean="0"/>
          </a:p>
          <a:p>
            <a:r>
              <a:rPr lang="ru-RU" dirty="0" smtClean="0"/>
              <a:t>Нужные </a:t>
            </a:r>
            <a:r>
              <a:rPr lang="ru-RU" dirty="0"/>
              <a:t>строки отыскиваются по индексу, при этом </a:t>
            </a:r>
            <a:r>
              <a:rPr lang="ru-RU" dirty="0" smtClean="0"/>
              <a:t>просмотр </a:t>
            </a:r>
            <a:r>
              <a:rPr lang="ru-RU" dirty="0"/>
              <a:t>остальных строк не </a:t>
            </a:r>
            <a:r>
              <a:rPr lang="ru-RU" dirty="0" smtClean="0"/>
              <a:t>выполняется.</a:t>
            </a:r>
          </a:p>
          <a:p>
            <a:r>
              <a:rPr lang="ru-RU" dirty="0" smtClean="0"/>
              <a:t>Данные </a:t>
            </a:r>
            <a:r>
              <a:rPr lang="ru-RU" dirty="0"/>
              <a:t>в таблице </a:t>
            </a:r>
            <a:r>
              <a:rPr lang="ru-RU" b="1" dirty="0"/>
              <a:t>сохраняются не упорядочено</a:t>
            </a:r>
            <a:r>
              <a:rPr lang="ru-RU" dirty="0"/>
              <a:t>, это происходит на физическом уровне. </a:t>
            </a:r>
            <a:endParaRPr lang="ru-RU" dirty="0" smtClean="0"/>
          </a:p>
          <a:p>
            <a:r>
              <a:rPr lang="ru-RU" dirty="0" smtClean="0"/>
              <a:t>Когда </a:t>
            </a:r>
            <a:r>
              <a:rPr lang="ru-RU" dirty="0"/>
              <a:t>данные добавляются, они попадают в конец таблицы, но не </a:t>
            </a:r>
            <a:r>
              <a:rPr lang="ru-RU" dirty="0" smtClean="0"/>
              <a:t>всегда </a:t>
            </a:r>
            <a:r>
              <a:rPr lang="ru-RU" dirty="0"/>
              <a:t>можно гарантировать упорядоченность данных, поскольку данные можно также удалять и при этом данная область будет отмечена как удаленная, что может привести к </a:t>
            </a:r>
            <a:r>
              <a:rPr lang="ru-RU" dirty="0" smtClean="0"/>
              <a:t>неупорядоченности</a:t>
            </a:r>
            <a:r>
              <a:rPr lang="en-US" dirty="0" smtClean="0"/>
              <a:t>.</a:t>
            </a:r>
            <a:endParaRPr lang="ru-RU" dirty="0" smtClean="0"/>
          </a:p>
          <a:p>
            <a:endParaRPr lang="ru-RU" dirty="0"/>
          </a:p>
        </p:txBody>
      </p:sp>
    </p:spTree>
    <p:extLst>
      <p:ext uri="{BB962C8B-B14F-4D97-AF65-F5344CB8AC3E}">
        <p14:creationId xmlns:p14="http://schemas.microsoft.com/office/powerpoint/2010/main" val="2412885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Способ хранения индексов</a:t>
            </a:r>
            <a:endParaRPr lang="ru-RU" dirty="0"/>
          </a:p>
        </p:txBody>
      </p:sp>
      <p:sp>
        <p:nvSpPr>
          <p:cNvPr id="3" name="Объект 2"/>
          <p:cNvSpPr>
            <a:spLocks noGrp="1"/>
          </p:cNvSpPr>
          <p:nvPr>
            <p:ph idx="1"/>
          </p:nvPr>
        </p:nvSpPr>
        <p:spPr>
          <a:xfrm>
            <a:off x="210154" y="1127760"/>
            <a:ext cx="3788092" cy="4301490"/>
          </a:xfrm>
        </p:spPr>
        <p:txBody>
          <a:bodyPr/>
          <a:lstStyle/>
          <a:p>
            <a:r>
              <a:rPr lang="ru-RU" dirty="0"/>
              <a:t>SQL </a:t>
            </a:r>
            <a:r>
              <a:rPr lang="ru-RU" dirty="0" err="1"/>
              <a:t>Server</a:t>
            </a:r>
            <a:r>
              <a:rPr lang="ru-RU" dirty="0"/>
              <a:t> индексы хранятся в виде B-деревьев (B-</a:t>
            </a:r>
            <a:r>
              <a:rPr lang="ru-RU" dirty="0" err="1"/>
              <a:t>tree</a:t>
            </a:r>
            <a:r>
              <a:rPr lang="ru-RU" dirty="0"/>
              <a:t>). “B” означает сбалансированное (не путать с бинарным</a:t>
            </a:r>
            <a:r>
              <a:rPr lang="ru-RU" dirty="0" smtClean="0"/>
              <a:t>).</a:t>
            </a:r>
          </a:p>
          <a:p>
            <a:r>
              <a:rPr lang="ru-RU" dirty="0"/>
              <a:t>Теперь если выполнить предыдущий запрос по поиску записи </a:t>
            </a:r>
            <a:r>
              <a:rPr lang="ru-RU" dirty="0" err="1"/>
              <a:t>CustomerID</a:t>
            </a:r>
            <a:r>
              <a:rPr lang="ru-RU" dirty="0"/>
              <a:t> = ‘ROMEY’, будут прочитаны только страницы 30, 22 и 10 в указанном порядке</a:t>
            </a:r>
          </a:p>
          <a:p>
            <a:endParaRPr lang="ru-RU" dirty="0"/>
          </a:p>
        </p:txBody>
      </p:sp>
      <p:pic>
        <p:nvPicPr>
          <p:cNvPr id="4" name="Рисунок 3"/>
          <p:cNvPicPr>
            <a:picLocks noChangeAspect="1"/>
          </p:cNvPicPr>
          <p:nvPr/>
        </p:nvPicPr>
        <p:blipFill>
          <a:blip r:embed="rId2"/>
          <a:stretch>
            <a:fillRect/>
          </a:stretch>
        </p:blipFill>
        <p:spPr>
          <a:xfrm>
            <a:off x="3998246" y="910908"/>
            <a:ext cx="4898263" cy="5540692"/>
          </a:xfrm>
          <a:prstGeom prst="rect">
            <a:avLst/>
          </a:prstGeom>
        </p:spPr>
      </p:pic>
    </p:spTree>
    <p:extLst>
      <p:ext uri="{BB962C8B-B14F-4D97-AF65-F5344CB8AC3E}">
        <p14:creationId xmlns:p14="http://schemas.microsoft.com/office/powerpoint/2010/main" val="609453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Сбалансированное дерево</a:t>
            </a:r>
            <a:endParaRPr lang="ru-RU" dirty="0"/>
          </a:p>
        </p:txBody>
      </p:sp>
      <p:sp>
        <p:nvSpPr>
          <p:cNvPr id="3" name="Объект 2"/>
          <p:cNvSpPr>
            <a:spLocks noGrp="1"/>
          </p:cNvSpPr>
          <p:nvPr>
            <p:ph idx="1"/>
          </p:nvPr>
        </p:nvSpPr>
        <p:spPr/>
        <p:txBody>
          <a:bodyPr/>
          <a:lstStyle/>
          <a:p>
            <a:r>
              <a:rPr lang="ru-RU" dirty="0"/>
              <a:t>Говорят, что бинарное дерево идеально сбалансировано, если для каждого его узла количество узлов в левом и правом поддеревьях различается не более чем на 1, т.е. примерно половина элементов расположена справа от узла, а </a:t>
            </a:r>
            <a:r>
              <a:rPr lang="ru-RU" dirty="0" smtClean="0"/>
              <a:t>другая </a:t>
            </a:r>
            <a:r>
              <a:rPr lang="ru-RU" dirty="0"/>
              <a:t>половина  - слева. </a:t>
            </a:r>
          </a:p>
        </p:txBody>
      </p:sp>
      <p:pic>
        <p:nvPicPr>
          <p:cNvPr id="4" name="Рисунок 3"/>
          <p:cNvPicPr>
            <a:picLocks noChangeAspect="1"/>
          </p:cNvPicPr>
          <p:nvPr/>
        </p:nvPicPr>
        <p:blipFill>
          <a:blip r:embed="rId2"/>
          <a:stretch>
            <a:fillRect/>
          </a:stretch>
        </p:blipFill>
        <p:spPr>
          <a:xfrm>
            <a:off x="575309" y="2773680"/>
            <a:ext cx="7741655" cy="2427287"/>
          </a:xfrm>
          <a:prstGeom prst="rect">
            <a:avLst/>
          </a:prstGeom>
        </p:spPr>
      </p:pic>
    </p:spTree>
    <p:extLst>
      <p:ext uri="{BB962C8B-B14F-4D97-AF65-F5344CB8AC3E}">
        <p14:creationId xmlns:p14="http://schemas.microsoft.com/office/powerpoint/2010/main" val="2975002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Одноуровневое дерево</a:t>
            </a:r>
            <a:endParaRPr lang="ru-RU" dirty="0"/>
          </a:p>
        </p:txBody>
      </p:sp>
      <p:sp>
        <p:nvSpPr>
          <p:cNvPr id="3" name="Объект 2"/>
          <p:cNvSpPr>
            <a:spLocks noGrp="1"/>
          </p:cNvSpPr>
          <p:nvPr>
            <p:ph idx="1"/>
          </p:nvPr>
        </p:nvSpPr>
        <p:spPr>
          <a:xfrm>
            <a:off x="482601" y="829628"/>
            <a:ext cx="7751762" cy="4386262"/>
          </a:xfrm>
        </p:spPr>
        <p:txBody>
          <a:bodyPr/>
          <a:lstStyle/>
          <a:p>
            <a:r>
              <a:rPr lang="ru-RU" dirty="0"/>
              <a:t>Дерево индекса имеет корневой узел и только один. В этом узле </a:t>
            </a:r>
            <a:r>
              <a:rPr lang="ru-RU" dirty="0" smtClean="0"/>
              <a:t>размещаются </a:t>
            </a:r>
            <a:r>
              <a:rPr lang="ru-RU" dirty="0"/>
              <a:t>указатели, ссылающиеся на страницы данных. </a:t>
            </a:r>
            <a:endParaRPr lang="ru-RU" dirty="0" smtClean="0"/>
          </a:p>
          <a:p>
            <a:r>
              <a:rPr lang="ru-RU" dirty="0" smtClean="0"/>
              <a:t>На </a:t>
            </a:r>
            <a:r>
              <a:rPr lang="ru-RU" dirty="0"/>
              <a:t>страницах в строках </a:t>
            </a:r>
            <a:r>
              <a:rPr lang="ru-RU" dirty="0" smtClean="0"/>
              <a:t>располагаются </a:t>
            </a:r>
            <a:r>
              <a:rPr lang="ru-RU" dirty="0"/>
              <a:t>значения, которые размещаются упорядочено. </a:t>
            </a:r>
            <a:endParaRPr lang="ru-RU" dirty="0" smtClean="0"/>
          </a:p>
          <a:p>
            <a:r>
              <a:rPr lang="ru-RU" dirty="0" smtClean="0"/>
              <a:t>Вместе </a:t>
            </a:r>
            <a:r>
              <a:rPr lang="ru-RU" dirty="0"/>
              <a:t>со </a:t>
            </a:r>
            <a:r>
              <a:rPr lang="ru-RU" dirty="0" smtClean="0"/>
              <a:t>значениями </a:t>
            </a:r>
            <a:r>
              <a:rPr lang="ru-RU" dirty="0"/>
              <a:t>также хранятся адреса других страниц для перехода. </a:t>
            </a:r>
            <a:endParaRPr lang="ru-RU" dirty="0" smtClean="0"/>
          </a:p>
          <a:p>
            <a:r>
              <a:rPr lang="ru-RU" dirty="0" smtClean="0"/>
              <a:t>Страницы</a:t>
            </a:r>
            <a:r>
              <a:rPr lang="ru-RU" dirty="0"/>
              <a:t>, которые не имеют адресов на следующий уровень, называются листовыми. </a:t>
            </a:r>
            <a:endParaRPr lang="ru-RU" dirty="0" smtClean="0"/>
          </a:p>
          <a:p>
            <a:r>
              <a:rPr lang="ru-RU" dirty="0" smtClean="0"/>
              <a:t>Если </a:t>
            </a:r>
            <a:r>
              <a:rPr lang="ru-RU" dirty="0"/>
              <a:t>же корень сразу ссылается на листья, можно говорить об одноуровневом </a:t>
            </a:r>
            <a:r>
              <a:rPr lang="ru-RU" dirty="0" smtClean="0"/>
              <a:t>дереве</a:t>
            </a:r>
            <a:endParaRPr lang="ru-RU" dirty="0"/>
          </a:p>
        </p:txBody>
      </p:sp>
      <p:pic>
        <p:nvPicPr>
          <p:cNvPr id="4" name="Рисунок 3"/>
          <p:cNvPicPr>
            <a:picLocks noChangeAspect="1"/>
          </p:cNvPicPr>
          <p:nvPr/>
        </p:nvPicPr>
        <p:blipFill>
          <a:blip r:embed="rId2"/>
          <a:stretch>
            <a:fillRect/>
          </a:stretch>
        </p:blipFill>
        <p:spPr>
          <a:xfrm>
            <a:off x="1712160" y="3672630"/>
            <a:ext cx="4891840" cy="3086519"/>
          </a:xfrm>
          <a:prstGeom prst="rect">
            <a:avLst/>
          </a:prstGeom>
        </p:spPr>
      </p:pic>
    </p:spTree>
    <p:extLst>
      <p:ext uri="{BB962C8B-B14F-4D97-AF65-F5344CB8AC3E}">
        <p14:creationId xmlns:p14="http://schemas.microsoft.com/office/powerpoint/2010/main" val="2715126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Многоуровневые деревья</a:t>
            </a:r>
            <a:endParaRPr lang="ru-RU" dirty="0"/>
          </a:p>
        </p:txBody>
      </p:sp>
      <p:sp>
        <p:nvSpPr>
          <p:cNvPr id="3" name="Объект 2"/>
          <p:cNvSpPr>
            <a:spLocks noGrp="1"/>
          </p:cNvSpPr>
          <p:nvPr>
            <p:ph idx="1"/>
          </p:nvPr>
        </p:nvSpPr>
        <p:spPr/>
        <p:txBody>
          <a:bodyPr/>
          <a:lstStyle/>
          <a:p>
            <a:r>
              <a:rPr lang="ru-RU" dirty="0"/>
              <a:t>Если же объем информации не может быть представлен одноуровневым деревом, тогда появляются промежуточные уровни, на которых находятся </a:t>
            </a:r>
            <a:r>
              <a:rPr lang="ru-RU" dirty="0" smtClean="0"/>
              <a:t>промежуточные </a:t>
            </a:r>
            <a:r>
              <a:rPr lang="ru-RU" dirty="0"/>
              <a:t>узлы </a:t>
            </a:r>
          </a:p>
        </p:txBody>
      </p:sp>
      <p:pic>
        <p:nvPicPr>
          <p:cNvPr id="4" name="Рисунок 3"/>
          <p:cNvPicPr>
            <a:picLocks noChangeAspect="1"/>
          </p:cNvPicPr>
          <p:nvPr/>
        </p:nvPicPr>
        <p:blipFill>
          <a:blip r:embed="rId2"/>
          <a:stretch>
            <a:fillRect/>
          </a:stretch>
        </p:blipFill>
        <p:spPr>
          <a:xfrm>
            <a:off x="1121047" y="2132646"/>
            <a:ext cx="6691993" cy="4018118"/>
          </a:xfrm>
          <a:prstGeom prst="rect">
            <a:avLst/>
          </a:prstGeom>
        </p:spPr>
      </p:pic>
    </p:spTree>
    <p:extLst>
      <p:ext uri="{BB962C8B-B14F-4D97-AF65-F5344CB8AC3E}">
        <p14:creationId xmlns:p14="http://schemas.microsoft.com/office/powerpoint/2010/main" val="2034237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Процесс </a:t>
            </a:r>
            <a:r>
              <a:rPr lang="ru-RU" dirty="0"/>
              <a:t>разбиения страницы</a:t>
            </a:r>
          </a:p>
        </p:txBody>
      </p:sp>
      <p:sp>
        <p:nvSpPr>
          <p:cNvPr id="3" name="Объект 2"/>
          <p:cNvSpPr>
            <a:spLocks noGrp="1"/>
          </p:cNvSpPr>
          <p:nvPr>
            <p:ph idx="1"/>
          </p:nvPr>
        </p:nvSpPr>
        <p:spPr/>
        <p:txBody>
          <a:bodyPr/>
          <a:lstStyle/>
          <a:p>
            <a:r>
              <a:rPr lang="ru-RU" dirty="0"/>
              <a:t>При вставке данных, если страница переполняется, она разделяется на 2, в каждую из них переносится половина записей из исходной страницы</a:t>
            </a:r>
            <a:r>
              <a:rPr lang="ru-RU" dirty="0" smtClean="0"/>
              <a:t>.</a:t>
            </a:r>
          </a:p>
          <a:p>
            <a:r>
              <a:rPr lang="ru-RU" dirty="0" smtClean="0"/>
              <a:t>Разбиение </a:t>
            </a:r>
            <a:r>
              <a:rPr lang="ru-RU" dirty="0"/>
              <a:t>на нижнем уровне требует записи нового значения на верхнем уровне, что </a:t>
            </a:r>
            <a:r>
              <a:rPr lang="ru-RU" dirty="0" smtClean="0"/>
              <a:t>также </a:t>
            </a:r>
            <a:r>
              <a:rPr lang="ru-RU" dirty="0"/>
              <a:t>может вызвать разбиение</a:t>
            </a:r>
            <a:r>
              <a:rPr lang="ru-RU" dirty="0" smtClean="0"/>
              <a:t>.</a:t>
            </a:r>
          </a:p>
          <a:p>
            <a:r>
              <a:rPr lang="ru-RU" b="1" dirty="0" smtClean="0"/>
              <a:t>Вывод</a:t>
            </a:r>
            <a:r>
              <a:rPr lang="ru-RU" dirty="0"/>
              <a:t>: все операции изменения данных в поле, по которому выполнено индексировании, требуют затрат времени. Если на таблице задано несколько индексов, все они будут обновляться при изменении данных </a:t>
            </a:r>
          </a:p>
          <a:p>
            <a:endParaRPr lang="ru-RU" dirty="0"/>
          </a:p>
        </p:txBody>
      </p:sp>
      <p:pic>
        <p:nvPicPr>
          <p:cNvPr id="4" name="Рисунок 3"/>
          <p:cNvPicPr>
            <a:picLocks noChangeAspect="1"/>
          </p:cNvPicPr>
          <p:nvPr/>
        </p:nvPicPr>
        <p:blipFill>
          <a:blip r:embed="rId2"/>
          <a:stretch>
            <a:fillRect/>
          </a:stretch>
        </p:blipFill>
        <p:spPr>
          <a:xfrm>
            <a:off x="3330376" y="3357218"/>
            <a:ext cx="2694503" cy="3418398"/>
          </a:xfrm>
          <a:prstGeom prst="rect">
            <a:avLst/>
          </a:prstGeom>
        </p:spPr>
      </p:pic>
    </p:spTree>
    <p:extLst>
      <p:ext uri="{BB962C8B-B14F-4D97-AF65-F5344CB8AC3E}">
        <p14:creationId xmlns:p14="http://schemas.microsoft.com/office/powerpoint/2010/main" val="268880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315040" y="1400580"/>
            <a:ext cx="8643938" cy="3967791"/>
          </a:xfrm>
          <a:prstGeom prst="rect">
            <a:avLst/>
          </a:prstGeom>
        </p:spPr>
        <p:txBody>
          <a:bodyPr>
            <a:normAutofit/>
          </a:bodyPr>
          <a:lstStyle/>
          <a:p>
            <a:r>
              <a:rPr lang="ru-RU" sz="2800" dirty="0" smtClean="0"/>
              <a:t>Структура </a:t>
            </a:r>
            <a:r>
              <a:rPr lang="ru-RU" sz="2800" dirty="0"/>
              <a:t>памяти СУБД MS SQL </a:t>
            </a:r>
            <a:r>
              <a:rPr lang="ru-RU" sz="2800" dirty="0" err="1"/>
              <a:t>Server</a:t>
            </a:r>
            <a:r>
              <a:rPr lang="ru-RU" sz="2800" dirty="0"/>
              <a:t>.</a:t>
            </a:r>
          </a:p>
          <a:p>
            <a:r>
              <a:rPr lang="ru-RU" sz="2800" dirty="0" smtClean="0"/>
              <a:t>«</a:t>
            </a:r>
            <a:r>
              <a:rPr lang="ru-RU" sz="2800" dirty="0"/>
              <a:t>Зачем нужны индексы»?</a:t>
            </a:r>
          </a:p>
          <a:p>
            <a:r>
              <a:rPr lang="ru-RU" sz="2800" dirty="0" smtClean="0"/>
              <a:t>Понятие </a:t>
            </a:r>
            <a:r>
              <a:rPr lang="ru-RU" sz="2800" dirty="0"/>
              <a:t>и архитектура индекса.</a:t>
            </a:r>
          </a:p>
          <a:p>
            <a:r>
              <a:rPr lang="ru-RU" sz="2800" dirty="0" smtClean="0"/>
              <a:t>Типы </a:t>
            </a:r>
            <a:r>
              <a:rPr lang="ru-RU" sz="2800" dirty="0"/>
              <a:t>индексов.</a:t>
            </a:r>
          </a:p>
          <a:p>
            <a:r>
              <a:rPr lang="ru-RU" sz="2800" dirty="0" smtClean="0"/>
              <a:t>Создание</a:t>
            </a:r>
            <a:r>
              <a:rPr lang="ru-RU" sz="2800" dirty="0"/>
              <a:t>, модификация, изменение индексов.</a:t>
            </a:r>
          </a:p>
          <a:p>
            <a:r>
              <a:rPr lang="ru-RU" sz="2800" dirty="0" smtClean="0"/>
              <a:t>Утилиты </a:t>
            </a:r>
            <a:r>
              <a:rPr lang="ru-RU" sz="2800" dirty="0"/>
              <a:t>настройки, проверки, оптимизации индексов</a:t>
            </a:r>
            <a:r>
              <a:rPr lang="ru-RU" sz="2800" dirty="0" smtClean="0"/>
              <a:t>.</a:t>
            </a:r>
            <a:endParaRPr lang="ru-RU" sz="2800" dirty="0"/>
          </a:p>
        </p:txBody>
      </p:sp>
      <p:sp>
        <p:nvSpPr>
          <p:cNvPr id="2" name="Title 1"/>
          <p:cNvSpPr>
            <a:spLocks noGrp="1"/>
          </p:cNvSpPr>
          <p:nvPr>
            <p:ph type="title"/>
          </p:nvPr>
        </p:nvSpPr>
        <p:spPr/>
        <p:txBody>
          <a:bodyPr/>
          <a:lstStyle/>
          <a:p>
            <a:r>
              <a:rPr lang="ru-RU" dirty="0" smtClean="0"/>
              <a:t>Обзор</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endParaRPr lang="ru-RU"/>
          </a:p>
        </p:txBody>
      </p:sp>
      <p:sp>
        <p:nvSpPr>
          <p:cNvPr id="3" name="Текст 2"/>
          <p:cNvSpPr>
            <a:spLocks noGrp="1"/>
          </p:cNvSpPr>
          <p:nvPr>
            <p:ph type="body" sz="quarter" idx="10"/>
          </p:nvPr>
        </p:nvSpPr>
        <p:spPr/>
        <p:txBody>
          <a:bodyPr/>
          <a:lstStyle/>
          <a:p>
            <a:r>
              <a:rPr lang="ru-RU" dirty="0" smtClean="0"/>
              <a:t>Типы </a:t>
            </a:r>
            <a:r>
              <a:rPr lang="ru-RU" dirty="0"/>
              <a:t>индексов</a:t>
            </a:r>
          </a:p>
        </p:txBody>
      </p:sp>
    </p:spTree>
    <p:extLst>
      <p:ext uri="{BB962C8B-B14F-4D97-AF65-F5344CB8AC3E}">
        <p14:creationId xmlns:p14="http://schemas.microsoft.com/office/powerpoint/2010/main" val="108131741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Типы индексов</a:t>
            </a:r>
            <a:endParaRPr lang="ru-RU" dirty="0"/>
          </a:p>
        </p:txBody>
      </p:sp>
      <p:sp>
        <p:nvSpPr>
          <p:cNvPr id="3" name="Объект 2"/>
          <p:cNvSpPr>
            <a:spLocks noGrp="1"/>
          </p:cNvSpPr>
          <p:nvPr>
            <p:ph idx="1"/>
          </p:nvPr>
        </p:nvSpPr>
        <p:spPr/>
        <p:txBody>
          <a:bodyPr/>
          <a:lstStyle/>
          <a:p>
            <a:r>
              <a:rPr lang="ru-RU" dirty="0"/>
              <a:t> SQL </a:t>
            </a:r>
            <a:r>
              <a:rPr lang="ru-RU" dirty="0" err="1"/>
              <a:t>Server</a:t>
            </a:r>
            <a:r>
              <a:rPr lang="ru-RU" dirty="0"/>
              <a:t> предлагает к использованию два типа индекса: </a:t>
            </a:r>
            <a:endParaRPr lang="ru-RU" dirty="0" smtClean="0"/>
          </a:p>
          <a:p>
            <a:pPr marL="285750" indent="-285750">
              <a:buFont typeface="Arial" panose="020B0604020202020204" pitchFamily="34" charset="0"/>
              <a:buChar char="•"/>
            </a:pPr>
            <a:r>
              <a:rPr lang="ru-RU" dirty="0" smtClean="0"/>
              <a:t>кластерный </a:t>
            </a:r>
            <a:r>
              <a:rPr lang="ru-RU" dirty="0"/>
              <a:t>(</a:t>
            </a:r>
            <a:r>
              <a:rPr lang="ru-RU" dirty="0" err="1"/>
              <a:t>clustered</a:t>
            </a:r>
            <a:r>
              <a:rPr lang="ru-RU" dirty="0"/>
              <a:t>) </a:t>
            </a:r>
            <a:endParaRPr lang="ru-RU" dirty="0" smtClean="0"/>
          </a:p>
          <a:p>
            <a:pPr marL="285750" indent="-285750">
              <a:buFont typeface="Arial" panose="020B0604020202020204" pitchFamily="34" charset="0"/>
              <a:buChar char="•"/>
            </a:pPr>
            <a:r>
              <a:rPr lang="ru-RU" dirty="0" err="1" smtClean="0"/>
              <a:t>некластерный</a:t>
            </a:r>
            <a:r>
              <a:rPr lang="ru-RU" dirty="0" smtClean="0"/>
              <a:t> </a:t>
            </a:r>
            <a:r>
              <a:rPr lang="ru-RU" dirty="0"/>
              <a:t>(</a:t>
            </a:r>
            <a:r>
              <a:rPr lang="ru-RU" dirty="0" err="1"/>
              <a:t>nonclustered</a:t>
            </a:r>
            <a:r>
              <a:rPr lang="ru-RU" dirty="0" smtClean="0"/>
              <a:t>).</a:t>
            </a:r>
          </a:p>
          <a:p>
            <a:pPr marL="285750" indent="-285750">
              <a:buFont typeface="Arial" panose="020B0604020202020204" pitchFamily="34" charset="0"/>
              <a:buChar char="•"/>
            </a:pPr>
            <a:endParaRPr lang="ru-RU" dirty="0" smtClean="0"/>
          </a:p>
          <a:p>
            <a:r>
              <a:rPr lang="ru-RU" dirty="0" err="1" smtClean="0"/>
              <a:t>Некластерный</a:t>
            </a:r>
            <a:r>
              <a:rPr lang="ru-RU" dirty="0" smtClean="0"/>
              <a:t>, в свою очередь, разделяется </a:t>
            </a:r>
            <a:r>
              <a:rPr lang="ru-RU" dirty="0"/>
              <a:t>еще на два подтипа </a:t>
            </a:r>
            <a:endParaRPr lang="ru-RU" dirty="0" smtClean="0"/>
          </a:p>
          <a:p>
            <a:pPr marL="285750" indent="-285750">
              <a:buFont typeface="Arial" panose="020B0604020202020204" pitchFamily="34" charset="0"/>
              <a:buChar char="•"/>
            </a:pPr>
            <a:r>
              <a:rPr lang="ru-RU" dirty="0" err="1" smtClean="0"/>
              <a:t>некластеризованный</a:t>
            </a:r>
            <a:r>
              <a:rPr lang="ru-RU" dirty="0" smtClean="0"/>
              <a:t> </a:t>
            </a:r>
            <a:r>
              <a:rPr lang="ru-RU" dirty="0"/>
              <a:t>индекс на </a:t>
            </a:r>
            <a:r>
              <a:rPr lang="ru-RU" dirty="0" smtClean="0"/>
              <a:t>неупорядоченной таблице</a:t>
            </a:r>
          </a:p>
          <a:p>
            <a:pPr marL="285750" indent="-285750">
              <a:buFont typeface="Arial" panose="020B0604020202020204" pitchFamily="34" charset="0"/>
              <a:buChar char="•"/>
            </a:pPr>
            <a:r>
              <a:rPr lang="ru-RU" dirty="0" err="1" smtClean="0"/>
              <a:t>некластеризованный</a:t>
            </a:r>
            <a:r>
              <a:rPr lang="ru-RU" dirty="0" smtClean="0"/>
              <a:t> </a:t>
            </a:r>
            <a:r>
              <a:rPr lang="ru-RU" dirty="0"/>
              <a:t>индекс на кластерном </a:t>
            </a:r>
            <a:r>
              <a:rPr lang="ru-RU" dirty="0" smtClean="0"/>
              <a:t>индексе.</a:t>
            </a:r>
            <a:endParaRPr lang="ru-RU" dirty="0"/>
          </a:p>
        </p:txBody>
      </p:sp>
    </p:spTree>
    <p:extLst>
      <p:ext uri="{BB962C8B-B14F-4D97-AF65-F5344CB8AC3E}">
        <p14:creationId xmlns:p14="http://schemas.microsoft.com/office/powerpoint/2010/main" val="825606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Кластерный индекс</a:t>
            </a:r>
            <a:br>
              <a:rPr lang="ru-RU" dirty="0"/>
            </a:br>
            <a:endParaRPr lang="ru-RU" dirty="0"/>
          </a:p>
        </p:txBody>
      </p:sp>
      <p:sp>
        <p:nvSpPr>
          <p:cNvPr id="3" name="Объект 2"/>
          <p:cNvSpPr>
            <a:spLocks noGrp="1"/>
          </p:cNvSpPr>
          <p:nvPr>
            <p:ph idx="1"/>
          </p:nvPr>
        </p:nvSpPr>
        <p:spPr/>
        <p:txBody>
          <a:bodyPr/>
          <a:lstStyle/>
          <a:p>
            <a:r>
              <a:rPr lang="ru-RU" dirty="0" smtClean="0"/>
              <a:t>Если </a:t>
            </a:r>
            <a:r>
              <a:rPr lang="ru-RU" dirty="0"/>
              <a:t>на таблице задан кластерный индекс, </a:t>
            </a:r>
            <a:r>
              <a:rPr lang="ru-RU" b="1" dirty="0"/>
              <a:t>информация в ней хранится в упорядоченном виде.</a:t>
            </a:r>
            <a:r>
              <a:rPr lang="ru-RU" dirty="0"/>
              <a:t> </a:t>
            </a:r>
          </a:p>
          <a:p>
            <a:r>
              <a:rPr lang="ru-RU" dirty="0" smtClean="0"/>
              <a:t>Отдельные </a:t>
            </a:r>
            <a:r>
              <a:rPr lang="ru-RU" dirty="0"/>
              <a:t>строки идентифицируются при помощи кластерного ключа (</a:t>
            </a:r>
            <a:r>
              <a:rPr lang="ru-RU" dirty="0" err="1"/>
              <a:t>cluster</a:t>
            </a:r>
            <a:r>
              <a:rPr lang="ru-RU" dirty="0"/>
              <a:t> </a:t>
            </a:r>
            <a:r>
              <a:rPr lang="ru-RU" dirty="0" err="1"/>
              <a:t>key</a:t>
            </a:r>
            <a:r>
              <a:rPr lang="ru-RU" dirty="0"/>
              <a:t>) – столбца, определяющего кластерный ключ. </a:t>
            </a:r>
          </a:p>
          <a:p>
            <a:r>
              <a:rPr lang="ru-RU" dirty="0"/>
              <a:t>Если в данном столбце обнаруживаются не уникальные данные, то  к ним будет добавлен соответствующий суффикс. </a:t>
            </a:r>
            <a:endParaRPr lang="ru-RU" dirty="0" smtClean="0"/>
          </a:p>
          <a:p>
            <a:r>
              <a:rPr lang="ru-RU" dirty="0" smtClean="0"/>
              <a:t>Такой </a:t>
            </a:r>
            <a:r>
              <a:rPr lang="ru-RU" dirty="0"/>
              <a:t>подход гарантирует </a:t>
            </a:r>
            <a:r>
              <a:rPr lang="ru-RU" dirty="0" smtClean="0"/>
              <a:t>уникальность индекса. </a:t>
            </a:r>
            <a:endParaRPr lang="ru-RU" dirty="0"/>
          </a:p>
          <a:p>
            <a:r>
              <a:rPr lang="ru-RU" dirty="0" smtClean="0"/>
              <a:t>Для таблицы </a:t>
            </a:r>
            <a:r>
              <a:rPr lang="ru-RU" dirty="0"/>
              <a:t>может быть задан только 1 кластерный индекс. </a:t>
            </a:r>
            <a:endParaRPr lang="ru-RU" dirty="0" smtClean="0"/>
          </a:p>
          <a:p>
            <a:r>
              <a:rPr lang="ru-RU" dirty="0" smtClean="0"/>
              <a:t>На </a:t>
            </a:r>
            <a:r>
              <a:rPr lang="ru-RU" dirty="0"/>
              <a:t>листовом уровне кластерного индекса находятся данные, т.е. информация на физическом уровне хранится упорядоченно. </a:t>
            </a:r>
            <a:endParaRPr lang="ru-RU" dirty="0" smtClean="0"/>
          </a:p>
          <a:p>
            <a:r>
              <a:rPr lang="ru-RU" dirty="0" smtClean="0"/>
              <a:t>При </a:t>
            </a:r>
            <a:r>
              <a:rPr lang="ru-RU" dirty="0"/>
              <a:t>добавлении новой записи имеющиеся </a:t>
            </a:r>
            <a:r>
              <a:rPr lang="ru-RU" dirty="0" smtClean="0"/>
              <a:t>данные </a:t>
            </a:r>
            <a:r>
              <a:rPr lang="ru-RU" dirty="0"/>
              <a:t>пересортировываются, чтобы сохранить физическую упорядоченность</a:t>
            </a:r>
            <a:r>
              <a:rPr lang="ru-RU" dirty="0" smtClean="0"/>
              <a:t>.</a:t>
            </a:r>
          </a:p>
          <a:p>
            <a:r>
              <a:rPr lang="ru-RU" dirty="0"/>
              <a:t>При необходимости добавить запись в заполненную страницу происходит </a:t>
            </a:r>
            <a:r>
              <a:rPr lang="ru-RU" dirty="0" smtClean="0"/>
              <a:t>разбиение </a:t>
            </a:r>
            <a:r>
              <a:rPr lang="ru-RU" dirty="0"/>
              <a:t>страниц.</a:t>
            </a:r>
          </a:p>
          <a:p>
            <a:endParaRPr lang="ru-RU" dirty="0"/>
          </a:p>
        </p:txBody>
      </p:sp>
    </p:spTree>
    <p:extLst>
      <p:ext uri="{BB962C8B-B14F-4D97-AF65-F5344CB8AC3E}">
        <p14:creationId xmlns:p14="http://schemas.microsoft.com/office/powerpoint/2010/main" val="7763862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0374" y="0"/>
            <a:ext cx="7840345" cy="1107440"/>
          </a:xfrm>
        </p:spPr>
        <p:txBody>
          <a:bodyPr/>
          <a:lstStyle/>
          <a:p>
            <a:r>
              <a:rPr lang="ru-RU" dirty="0"/>
              <a:t>Г</a:t>
            </a:r>
            <a:r>
              <a:rPr lang="ru-RU" dirty="0" smtClean="0"/>
              <a:t>рафическое </a:t>
            </a:r>
            <a:r>
              <a:rPr lang="ru-RU" dirty="0"/>
              <a:t>представление </a:t>
            </a:r>
            <a:r>
              <a:rPr lang="ru-RU" dirty="0" err="1"/>
              <a:t>кластеризированного</a:t>
            </a:r>
            <a:r>
              <a:rPr lang="ru-RU" dirty="0"/>
              <a:t> индекса</a:t>
            </a:r>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712385" y="1724506"/>
            <a:ext cx="7269968" cy="3904769"/>
          </a:xfrm>
          <a:prstGeom prst="rect">
            <a:avLst/>
          </a:prstGeom>
        </p:spPr>
      </p:pic>
    </p:spTree>
    <p:extLst>
      <p:ext uri="{BB962C8B-B14F-4D97-AF65-F5344CB8AC3E}">
        <p14:creationId xmlns:p14="http://schemas.microsoft.com/office/powerpoint/2010/main" val="1796705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Некластеризованный</a:t>
            </a:r>
            <a:r>
              <a:rPr lang="ru-RU" dirty="0"/>
              <a:t> индекс на неупорядоченной таблице</a:t>
            </a:r>
            <a:br>
              <a:rPr lang="ru-RU" dirty="0"/>
            </a:br>
            <a:endParaRPr lang="ru-RU" dirty="0"/>
          </a:p>
        </p:txBody>
      </p:sp>
      <p:sp>
        <p:nvSpPr>
          <p:cNvPr id="3" name="Объект 2"/>
          <p:cNvSpPr>
            <a:spLocks noGrp="1"/>
          </p:cNvSpPr>
          <p:nvPr>
            <p:ph idx="1"/>
          </p:nvPr>
        </p:nvSpPr>
        <p:spPr>
          <a:xfrm>
            <a:off x="460375" y="1114108"/>
            <a:ext cx="7751762" cy="4386262"/>
          </a:xfrm>
        </p:spPr>
        <p:txBody>
          <a:bodyPr/>
          <a:lstStyle/>
          <a:p>
            <a:r>
              <a:rPr lang="ru-RU" dirty="0" smtClean="0"/>
              <a:t>Каждая </a:t>
            </a:r>
            <a:r>
              <a:rPr lang="ru-RU" dirty="0"/>
              <a:t>строка таблицы имеет уникальный идентификатор (RID), включающий: номер экстента, номер страницы, смещение строки.</a:t>
            </a:r>
          </a:p>
          <a:p>
            <a:r>
              <a:rPr lang="ru-RU" dirty="0"/>
              <a:t>Отличия заключаются в том, что в листовых узлах индекса хранятся </a:t>
            </a:r>
            <a:r>
              <a:rPr lang="ru-RU" dirty="0" smtClean="0"/>
              <a:t>значения </a:t>
            </a:r>
            <a:r>
              <a:rPr lang="ru-RU" dirty="0"/>
              <a:t>RID, по которому можно перейти непосредственно к данным. </a:t>
            </a:r>
          </a:p>
          <a:p>
            <a:endParaRPr lang="ru-RU" dirty="0"/>
          </a:p>
        </p:txBody>
      </p:sp>
      <p:pic>
        <p:nvPicPr>
          <p:cNvPr id="4" name="Рисунок 3"/>
          <p:cNvPicPr>
            <a:picLocks noChangeAspect="1"/>
          </p:cNvPicPr>
          <p:nvPr/>
        </p:nvPicPr>
        <p:blipFill>
          <a:blip r:embed="rId2"/>
          <a:stretch>
            <a:fillRect/>
          </a:stretch>
        </p:blipFill>
        <p:spPr>
          <a:xfrm>
            <a:off x="1485825" y="2336800"/>
            <a:ext cx="6000496" cy="3877471"/>
          </a:xfrm>
          <a:prstGeom prst="rect">
            <a:avLst/>
          </a:prstGeom>
        </p:spPr>
      </p:pic>
    </p:spTree>
    <p:extLst>
      <p:ext uri="{BB962C8B-B14F-4D97-AF65-F5344CB8AC3E}">
        <p14:creationId xmlns:p14="http://schemas.microsoft.com/office/powerpoint/2010/main" val="3803612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Сравнение типов индексов</a:t>
            </a:r>
            <a:endParaRPr lang="ru-RU" dirty="0"/>
          </a:p>
        </p:txBody>
      </p:sp>
      <p:sp>
        <p:nvSpPr>
          <p:cNvPr id="3" name="Объект 2"/>
          <p:cNvSpPr>
            <a:spLocks noGrp="1"/>
          </p:cNvSpPr>
          <p:nvPr>
            <p:ph idx="1"/>
          </p:nvPr>
        </p:nvSpPr>
        <p:spPr/>
        <p:txBody>
          <a:bodyPr/>
          <a:lstStyle/>
          <a:p>
            <a:r>
              <a:rPr lang="ru-RU" dirty="0"/>
              <a:t>Если, например, в выше рассматриваемом кластерном индексе произвести поиск диапазона элементов, то мы можем получить несколько </a:t>
            </a:r>
            <a:r>
              <a:rPr lang="ru-RU" dirty="0" smtClean="0"/>
              <a:t>последовательно </a:t>
            </a:r>
            <a:r>
              <a:rPr lang="ru-RU" dirty="0"/>
              <a:t>идущих страниц.</a:t>
            </a:r>
          </a:p>
          <a:p>
            <a:r>
              <a:rPr lang="ru-RU" dirty="0"/>
              <a:t>Если же такую операцию произвести с </a:t>
            </a:r>
            <a:r>
              <a:rPr lang="ru-RU" dirty="0" err="1"/>
              <a:t>некластеризованным</a:t>
            </a:r>
            <a:r>
              <a:rPr lang="ru-RU" dirty="0"/>
              <a:t> индексом на неупорядоченной таблице, результат может оказаться не на последовательно расположенных страницах, что в свою очередь приведет к затратам </a:t>
            </a:r>
            <a:r>
              <a:rPr lang="ru-RU" dirty="0" smtClean="0"/>
              <a:t>производительности. </a:t>
            </a:r>
          </a:p>
          <a:p>
            <a:r>
              <a:rPr lang="ru-RU" dirty="0" smtClean="0"/>
              <a:t>Также в таблице </a:t>
            </a:r>
            <a:r>
              <a:rPr lang="ru-RU" dirty="0"/>
              <a:t>может быть </a:t>
            </a:r>
            <a:r>
              <a:rPr lang="ru-RU" dirty="0" smtClean="0"/>
              <a:t>несколько </a:t>
            </a:r>
            <a:r>
              <a:rPr lang="ru-RU" dirty="0" err="1" smtClean="0"/>
              <a:t>некластеризированных</a:t>
            </a:r>
            <a:r>
              <a:rPr lang="ru-RU" dirty="0" smtClean="0"/>
              <a:t> индексов</a:t>
            </a:r>
            <a:endParaRPr lang="ru-RU" dirty="0"/>
          </a:p>
          <a:p>
            <a:endParaRPr lang="ru-RU" dirty="0" smtClean="0"/>
          </a:p>
          <a:p>
            <a:endParaRPr lang="ru-RU" dirty="0"/>
          </a:p>
          <a:p>
            <a:endParaRPr lang="ru-RU" dirty="0"/>
          </a:p>
        </p:txBody>
      </p:sp>
    </p:spTree>
    <p:extLst>
      <p:ext uri="{BB962C8B-B14F-4D97-AF65-F5344CB8AC3E}">
        <p14:creationId xmlns:p14="http://schemas.microsoft.com/office/powerpoint/2010/main" val="14750088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Некластеризованный</a:t>
            </a:r>
            <a:r>
              <a:rPr lang="ru-RU" dirty="0"/>
              <a:t> индекс на кластерном индексе</a:t>
            </a:r>
          </a:p>
        </p:txBody>
      </p:sp>
      <p:sp>
        <p:nvSpPr>
          <p:cNvPr id="3" name="Объект 2"/>
          <p:cNvSpPr>
            <a:spLocks noGrp="1"/>
          </p:cNvSpPr>
          <p:nvPr>
            <p:ph idx="1"/>
          </p:nvPr>
        </p:nvSpPr>
        <p:spPr>
          <a:xfrm>
            <a:off x="458788" y="1488123"/>
            <a:ext cx="3269026" cy="4386262"/>
          </a:xfrm>
        </p:spPr>
        <p:txBody>
          <a:bodyPr/>
          <a:lstStyle/>
          <a:p>
            <a:r>
              <a:rPr lang="ru-RU" dirty="0" smtClean="0"/>
              <a:t>Основное </a:t>
            </a:r>
            <a:r>
              <a:rPr lang="ru-RU" u="sng" dirty="0" smtClean="0"/>
              <a:t>сходство</a:t>
            </a:r>
            <a:r>
              <a:rPr lang="ru-RU" dirty="0" smtClean="0"/>
              <a:t> </a:t>
            </a:r>
            <a:r>
              <a:rPr lang="ru-RU" dirty="0"/>
              <a:t>данных индексов и </a:t>
            </a:r>
            <a:r>
              <a:rPr lang="ru-RU" dirty="0" err="1"/>
              <a:t>некластеризованных</a:t>
            </a:r>
            <a:r>
              <a:rPr lang="ru-RU" dirty="0"/>
              <a:t> на </a:t>
            </a:r>
            <a:r>
              <a:rPr lang="ru-RU" dirty="0" smtClean="0"/>
              <a:t>неупорядоченной таблице заключается </a:t>
            </a:r>
            <a:r>
              <a:rPr lang="ru-RU" dirty="0"/>
              <a:t>в организации уровней дерева индекса, где промежуточные и листовые уровни отличаются.</a:t>
            </a:r>
          </a:p>
          <a:p>
            <a:r>
              <a:rPr lang="ru-RU" dirty="0" smtClean="0"/>
              <a:t>Основные </a:t>
            </a:r>
            <a:r>
              <a:rPr lang="ru-RU" u="sng" dirty="0" smtClean="0"/>
              <a:t>отличия</a:t>
            </a:r>
            <a:r>
              <a:rPr lang="ru-RU" dirty="0" smtClean="0"/>
              <a:t> заключаются </a:t>
            </a:r>
            <a:r>
              <a:rPr lang="ru-RU" dirty="0"/>
              <a:t>в организации листового уровня и  перехода от листового уровня к данным через кластерный индекс</a:t>
            </a:r>
          </a:p>
          <a:p>
            <a:endParaRPr lang="ru-RU" dirty="0"/>
          </a:p>
        </p:txBody>
      </p:sp>
      <p:pic>
        <p:nvPicPr>
          <p:cNvPr id="4" name="Рисунок 3"/>
          <p:cNvPicPr>
            <a:picLocks noChangeAspect="1"/>
          </p:cNvPicPr>
          <p:nvPr/>
        </p:nvPicPr>
        <p:blipFill>
          <a:blip r:embed="rId2"/>
          <a:stretch>
            <a:fillRect/>
          </a:stretch>
        </p:blipFill>
        <p:spPr>
          <a:xfrm>
            <a:off x="3727814" y="992188"/>
            <a:ext cx="5416186" cy="5378132"/>
          </a:xfrm>
          <a:prstGeom prst="rect">
            <a:avLst/>
          </a:prstGeom>
        </p:spPr>
      </p:pic>
    </p:spTree>
    <p:extLst>
      <p:ext uri="{BB962C8B-B14F-4D97-AF65-F5344CB8AC3E}">
        <p14:creationId xmlns:p14="http://schemas.microsoft.com/office/powerpoint/2010/main" val="37470342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endParaRPr lang="ru-RU"/>
          </a:p>
        </p:txBody>
      </p:sp>
      <p:sp>
        <p:nvSpPr>
          <p:cNvPr id="3" name="Текст 2"/>
          <p:cNvSpPr>
            <a:spLocks noGrp="1"/>
          </p:cNvSpPr>
          <p:nvPr>
            <p:ph type="body" sz="quarter" idx="10"/>
          </p:nvPr>
        </p:nvSpPr>
        <p:spPr/>
        <p:txBody>
          <a:bodyPr/>
          <a:lstStyle/>
          <a:p>
            <a:r>
              <a:rPr lang="ru-RU" dirty="0" smtClean="0"/>
              <a:t>Создание</a:t>
            </a:r>
            <a:r>
              <a:rPr lang="ru-RU" dirty="0"/>
              <a:t>, модификация, изменение индексов</a:t>
            </a:r>
          </a:p>
        </p:txBody>
      </p:sp>
    </p:spTree>
    <p:extLst>
      <p:ext uri="{BB962C8B-B14F-4D97-AF65-F5344CB8AC3E}">
        <p14:creationId xmlns:p14="http://schemas.microsoft.com/office/powerpoint/2010/main" val="230979427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Создание индекса</a:t>
            </a:r>
            <a:endParaRPr lang="ru-RU" dirty="0"/>
          </a:p>
        </p:txBody>
      </p:sp>
      <p:sp>
        <p:nvSpPr>
          <p:cNvPr id="3" name="Объект 2"/>
          <p:cNvSpPr>
            <a:spLocks noGrp="1"/>
          </p:cNvSpPr>
          <p:nvPr>
            <p:ph idx="1"/>
          </p:nvPr>
        </p:nvSpPr>
        <p:spPr/>
        <p:txBody>
          <a:bodyPr/>
          <a:lstStyle/>
          <a:p>
            <a:r>
              <a:rPr lang="ru-RU" dirty="0" smtClean="0"/>
              <a:t>Для </a:t>
            </a:r>
            <a:r>
              <a:rPr lang="ru-RU" dirty="0"/>
              <a:t>создания индексов можно использовать два основных способа: </a:t>
            </a:r>
          </a:p>
          <a:p>
            <a:pPr marL="285750" indent="-285750">
              <a:buFont typeface="Arial" panose="020B0604020202020204" pitchFamily="34" charset="0"/>
              <a:buChar char="•"/>
            </a:pPr>
            <a:r>
              <a:rPr lang="ru-RU" dirty="0" smtClean="0"/>
              <a:t>явный </a:t>
            </a:r>
            <a:r>
              <a:rPr lang="ru-RU" dirty="0"/>
              <a:t>(создание индекса с помощью оператора CREATE INDEX);</a:t>
            </a:r>
          </a:p>
          <a:p>
            <a:pPr marL="285750" indent="-285750">
              <a:buFont typeface="Arial" panose="020B0604020202020204" pitchFamily="34" charset="0"/>
              <a:buChar char="•"/>
            </a:pPr>
            <a:r>
              <a:rPr lang="ru-RU" dirty="0" smtClean="0"/>
              <a:t>неявный </a:t>
            </a:r>
            <a:r>
              <a:rPr lang="ru-RU" dirty="0"/>
              <a:t>(создание индекса в результате установки в таблице некоторого ограничения).</a:t>
            </a:r>
          </a:p>
          <a:p>
            <a:r>
              <a:rPr lang="ru-RU" dirty="0"/>
              <a:t> Простейшая форма команды CREATE INDEX (создание индекса) имеет </a:t>
            </a:r>
            <a:r>
              <a:rPr lang="ru-RU" dirty="0" smtClean="0"/>
              <a:t>следующий </a:t>
            </a:r>
            <a:r>
              <a:rPr lang="ru-RU" dirty="0"/>
              <a:t>вид</a:t>
            </a:r>
            <a:r>
              <a:rPr lang="ru-RU" dirty="0" smtClean="0"/>
              <a:t>:</a:t>
            </a:r>
          </a:p>
          <a:p>
            <a:endParaRPr lang="ru-RU" dirty="0"/>
          </a:p>
          <a:p>
            <a:endParaRPr lang="ru-RU" dirty="0" smtClean="0"/>
          </a:p>
          <a:p>
            <a:endParaRPr lang="ru-RU" dirty="0"/>
          </a:p>
          <a:p>
            <a:endParaRPr lang="ru-RU" dirty="0" smtClean="0"/>
          </a:p>
          <a:p>
            <a:r>
              <a:rPr lang="ru-RU" dirty="0"/>
              <a:t>Например, команда для создания индекса в столбце </a:t>
            </a:r>
            <a:r>
              <a:rPr lang="en-US" dirty="0" err="1"/>
              <a:t>au_id</a:t>
            </a:r>
            <a:r>
              <a:rPr lang="en-US" dirty="0"/>
              <a:t> </a:t>
            </a:r>
            <a:r>
              <a:rPr lang="ru-RU" dirty="0"/>
              <a:t>таблицы </a:t>
            </a:r>
            <a:r>
              <a:rPr lang="en-US" dirty="0"/>
              <a:t>authors </a:t>
            </a:r>
            <a:r>
              <a:rPr lang="ru-RU" dirty="0"/>
              <a:t>имеет следующий вид:</a:t>
            </a:r>
          </a:p>
          <a:p>
            <a:endParaRPr lang="ru-RU" dirty="0"/>
          </a:p>
          <a:p>
            <a:endParaRPr lang="en-US" dirty="0"/>
          </a:p>
          <a:p>
            <a:endParaRPr lang="ru-RU" dirty="0"/>
          </a:p>
          <a:p>
            <a:endParaRPr lang="ru-RU" dirty="0"/>
          </a:p>
        </p:txBody>
      </p:sp>
      <p:sp>
        <p:nvSpPr>
          <p:cNvPr id="4" name="AutoShape 3"/>
          <p:cNvSpPr>
            <a:spLocks noChangeArrowheads="1"/>
          </p:cNvSpPr>
          <p:nvPr/>
        </p:nvSpPr>
        <p:spPr bwMode="auto">
          <a:xfrm>
            <a:off x="590868" y="2817684"/>
            <a:ext cx="7893929" cy="73527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smtClean="0">
                <a:solidFill>
                  <a:srgbClr val="0000FF"/>
                </a:solidFill>
                <a:latin typeface="Consolas" panose="020B0609020204030204" pitchFamily="49" charset="0"/>
              </a:rPr>
              <a:t>CREATE</a:t>
            </a:r>
            <a:r>
              <a:rPr lang="en-US" sz="2000" dirty="0" smtClean="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INDEX</a:t>
            </a:r>
            <a:r>
              <a:rPr lang="en-US" sz="2000" dirty="0" smtClean="0">
                <a:solidFill>
                  <a:prstClr val="black"/>
                </a:solidFill>
                <a:latin typeface="Consolas" panose="020B0609020204030204" pitchFamily="49" charset="0"/>
              </a:rPr>
              <a:t> </a:t>
            </a:r>
            <a:r>
              <a:rPr lang="ru-RU" sz="2000" dirty="0" err="1" smtClean="0">
                <a:solidFill>
                  <a:prstClr val="black"/>
                </a:solidFill>
                <a:latin typeface="Consolas" panose="020B0609020204030204" pitchFamily="49" charset="0"/>
              </a:rPr>
              <a:t>название_индекса</a:t>
            </a:r>
            <a:endParaRPr lang="ru-RU" sz="2000" dirty="0">
              <a:solidFill>
                <a:prstClr val="black"/>
              </a:solidFill>
              <a:latin typeface="Consolas" panose="020B0609020204030204" pitchFamily="49" charset="0"/>
            </a:endParaRPr>
          </a:p>
          <a:p>
            <a:r>
              <a:rPr lang="en-US" sz="2000" dirty="0" smtClean="0">
                <a:solidFill>
                  <a:srgbClr val="0000FF"/>
                </a:solidFill>
                <a:latin typeface="Consolas" panose="020B0609020204030204" pitchFamily="49" charset="0"/>
              </a:rPr>
              <a:t>ON</a:t>
            </a:r>
            <a:r>
              <a:rPr lang="en-US" sz="2000" dirty="0" smtClean="0">
                <a:solidFill>
                  <a:prstClr val="black"/>
                </a:solidFill>
                <a:latin typeface="Consolas" panose="020B0609020204030204" pitchFamily="49" charset="0"/>
              </a:rPr>
              <a:t> </a:t>
            </a:r>
            <a:r>
              <a:rPr lang="ru-RU" sz="2000" dirty="0" err="1" smtClean="0">
                <a:solidFill>
                  <a:prstClr val="black"/>
                </a:solidFill>
                <a:latin typeface="Consolas" panose="020B0609020204030204" pitchFamily="49" charset="0"/>
              </a:rPr>
              <a:t>название_таблицы</a:t>
            </a:r>
            <a:r>
              <a:rPr lang="ru-RU" sz="2000" dirty="0" smtClean="0">
                <a:solidFill>
                  <a:srgbClr val="0000FF"/>
                </a:solidFill>
                <a:latin typeface="Consolas" panose="020B0609020204030204" pitchFamily="49" charset="0"/>
              </a:rPr>
              <a:t> </a:t>
            </a:r>
            <a:r>
              <a:rPr lang="ru-RU" sz="2000" dirty="0">
                <a:solidFill>
                  <a:srgbClr val="808080"/>
                </a:solidFill>
                <a:latin typeface="Consolas" panose="020B0609020204030204" pitchFamily="49" charset="0"/>
              </a:rPr>
              <a:t>(</a:t>
            </a:r>
            <a:r>
              <a:rPr lang="ru-RU" sz="2000" dirty="0" err="1">
                <a:solidFill>
                  <a:prstClr val="black"/>
                </a:solidFill>
                <a:latin typeface="Consolas" panose="020B0609020204030204" pitchFamily="49" charset="0"/>
              </a:rPr>
              <a:t>название_столбца</a:t>
            </a:r>
            <a:r>
              <a:rPr lang="ru-RU" sz="2000" dirty="0">
                <a:solidFill>
                  <a:srgbClr val="808080"/>
                </a:solidFill>
                <a:latin typeface="Consolas" panose="020B0609020204030204" pitchFamily="49" charset="0"/>
              </a:rPr>
              <a:t>)</a:t>
            </a:r>
          </a:p>
        </p:txBody>
      </p:sp>
      <p:sp>
        <p:nvSpPr>
          <p:cNvPr id="6" name="AutoShape 3"/>
          <p:cNvSpPr>
            <a:spLocks noChangeArrowheads="1"/>
          </p:cNvSpPr>
          <p:nvPr/>
        </p:nvSpPr>
        <p:spPr bwMode="auto">
          <a:xfrm>
            <a:off x="590867" y="4798884"/>
            <a:ext cx="7893929" cy="73527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smtClean="0">
                <a:solidFill>
                  <a:srgbClr val="0000FF"/>
                </a:solidFill>
                <a:latin typeface="Consolas" panose="020B0609020204030204" pitchFamily="49" charset="0"/>
              </a:rPr>
              <a:t>CREATE</a:t>
            </a:r>
            <a:r>
              <a:rPr lang="en-US" sz="2000" dirty="0" smtClean="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INDEX</a:t>
            </a:r>
            <a:r>
              <a:rPr lang="en-US" sz="2000" dirty="0" smtClean="0">
                <a:solidFill>
                  <a:prstClr val="black"/>
                </a:solidFill>
                <a:latin typeface="Consolas" panose="020B0609020204030204" pitchFamily="49" charset="0"/>
              </a:rPr>
              <a:t> </a:t>
            </a:r>
            <a:r>
              <a:rPr lang="en-US" sz="2000" dirty="0" err="1"/>
              <a:t>au_id_ind</a:t>
            </a:r>
            <a:r>
              <a:rPr lang="en-US" sz="2000" dirty="0"/>
              <a:t> </a:t>
            </a:r>
            <a:endParaRPr lang="ru-RU" sz="2000" dirty="0">
              <a:solidFill>
                <a:prstClr val="black"/>
              </a:solidFill>
              <a:latin typeface="Consolas" panose="020B0609020204030204" pitchFamily="49" charset="0"/>
            </a:endParaRPr>
          </a:p>
          <a:p>
            <a:r>
              <a:rPr lang="en-US" sz="2000" dirty="0" smtClean="0">
                <a:solidFill>
                  <a:srgbClr val="0000FF"/>
                </a:solidFill>
                <a:latin typeface="Consolas" panose="020B0609020204030204" pitchFamily="49" charset="0"/>
              </a:rPr>
              <a:t>ON</a:t>
            </a:r>
            <a:r>
              <a:rPr lang="en-US" sz="2000" dirty="0" smtClean="0">
                <a:solidFill>
                  <a:prstClr val="black"/>
                </a:solidFill>
                <a:latin typeface="Consolas" panose="020B0609020204030204" pitchFamily="49" charset="0"/>
              </a:rPr>
              <a:t> </a:t>
            </a:r>
            <a:r>
              <a:rPr lang="en-US" sz="2000" dirty="0"/>
              <a:t>authors (</a:t>
            </a:r>
            <a:r>
              <a:rPr lang="en-US" sz="2000" dirty="0" err="1"/>
              <a:t>au_id</a:t>
            </a:r>
            <a:r>
              <a:rPr lang="en-US" sz="2000" dirty="0"/>
              <a:t>)</a:t>
            </a:r>
            <a:endParaRPr lang="ru-RU" sz="2000" dirty="0"/>
          </a:p>
        </p:txBody>
      </p:sp>
    </p:spTree>
    <p:extLst>
      <p:ext uri="{BB962C8B-B14F-4D97-AF65-F5344CB8AC3E}">
        <p14:creationId xmlns:p14="http://schemas.microsoft.com/office/powerpoint/2010/main" val="5137723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a:t>
            </a:r>
            <a:r>
              <a:rPr lang="en-US" dirty="0" err="1" smtClean="0"/>
              <a:t>reate</a:t>
            </a:r>
            <a:r>
              <a:rPr lang="en-US" dirty="0" smtClean="0"/>
              <a:t> </a:t>
            </a:r>
            <a:r>
              <a:rPr lang="en-US" dirty="0"/>
              <a:t>index </a:t>
            </a:r>
            <a:endParaRPr lang="ru-RU" dirty="0"/>
          </a:p>
        </p:txBody>
      </p:sp>
      <p:sp>
        <p:nvSpPr>
          <p:cNvPr id="3" name="Объект 2"/>
          <p:cNvSpPr>
            <a:spLocks noGrp="1"/>
          </p:cNvSpPr>
          <p:nvPr>
            <p:ph idx="1"/>
          </p:nvPr>
        </p:nvSpPr>
        <p:spPr>
          <a:xfrm>
            <a:off x="460374" y="636588"/>
            <a:ext cx="8328025" cy="5891212"/>
          </a:xfrm>
        </p:spPr>
        <p:txBody>
          <a:bodyPr/>
          <a:lstStyle/>
          <a:p>
            <a:r>
              <a:rPr lang="ru-RU" dirty="0"/>
              <a:t>Полный синтаксис команды создания индексов </a:t>
            </a:r>
            <a:r>
              <a:rPr lang="ru-RU" dirty="0" err="1"/>
              <a:t>create</a:t>
            </a:r>
            <a:r>
              <a:rPr lang="ru-RU" dirty="0"/>
              <a:t> </a:t>
            </a:r>
            <a:r>
              <a:rPr lang="ru-RU" dirty="0" err="1"/>
              <a:t>index</a:t>
            </a:r>
            <a:r>
              <a:rPr lang="ru-RU" dirty="0"/>
              <a:t> имеет </a:t>
            </a:r>
            <a:r>
              <a:rPr lang="ru-RU" dirty="0" smtClean="0"/>
              <a:t>следующий </a:t>
            </a:r>
            <a:r>
              <a:rPr lang="ru-RU" dirty="0"/>
              <a:t>вид</a:t>
            </a:r>
            <a:r>
              <a:rPr lang="ru-RU" dirty="0" smtClean="0"/>
              <a:t>:</a:t>
            </a:r>
          </a:p>
          <a:p>
            <a:endParaRPr lang="ru-RU" dirty="0"/>
          </a:p>
          <a:p>
            <a:endParaRPr lang="ru-RU" dirty="0" smtClean="0"/>
          </a:p>
          <a:p>
            <a:endParaRPr lang="ru-RU" dirty="0"/>
          </a:p>
          <a:p>
            <a:endParaRPr lang="ru-RU" dirty="0" smtClean="0"/>
          </a:p>
          <a:p>
            <a:endParaRPr lang="ru-RU" dirty="0"/>
          </a:p>
          <a:p>
            <a:r>
              <a:rPr lang="en-US" b="1" dirty="0" smtClean="0"/>
              <a:t>o</a:t>
            </a:r>
            <a:r>
              <a:rPr lang="ru-RU" b="1" dirty="0" err="1" smtClean="0"/>
              <a:t>bject</a:t>
            </a:r>
            <a:r>
              <a:rPr lang="ru-RU" dirty="0" smtClean="0"/>
              <a:t> </a:t>
            </a:r>
            <a:r>
              <a:rPr lang="ru-RU" dirty="0"/>
              <a:t>– таблица или представление</a:t>
            </a:r>
          </a:p>
          <a:p>
            <a:r>
              <a:rPr lang="ru-RU" b="1" dirty="0"/>
              <a:t>ASC | DESC </a:t>
            </a:r>
            <a:r>
              <a:rPr lang="ru-RU" dirty="0"/>
              <a:t>– порядок сортировки, можно не указываться для индекса, </a:t>
            </a:r>
            <a:r>
              <a:rPr lang="ru-RU" dirty="0" smtClean="0"/>
              <a:t>основанного </a:t>
            </a:r>
            <a:r>
              <a:rPr lang="ru-RU" dirty="0"/>
              <a:t>на 1 столбце. В этом случае скорость работы не зависит от порядка сортировки. Можно использовать, если используется несколько столбцов с </a:t>
            </a:r>
            <a:r>
              <a:rPr lang="ru-RU" dirty="0" smtClean="0"/>
              <a:t>противоположным </a:t>
            </a:r>
            <a:r>
              <a:rPr lang="ru-RU" dirty="0"/>
              <a:t>направлением сортировки.</a:t>
            </a:r>
          </a:p>
          <a:p>
            <a:r>
              <a:rPr lang="ru-RU" b="1" dirty="0"/>
              <a:t>INCLUDE</a:t>
            </a:r>
            <a:r>
              <a:rPr lang="ru-RU" dirty="0"/>
              <a:t> – значения этих столбцов сохраняются на листовом уровне. Имеет смысл использовать только для </a:t>
            </a:r>
            <a:r>
              <a:rPr lang="ru-RU" dirty="0" err="1"/>
              <a:t>некластерных</a:t>
            </a:r>
            <a:r>
              <a:rPr lang="ru-RU" dirty="0"/>
              <a:t> индексов. В этом случае, если требуются данные, включенные в INCLUDE, не требуется выполнять дополни-тельных действий для перехода к этим данным</a:t>
            </a:r>
            <a:r>
              <a:rPr lang="ru-RU" dirty="0" smtClean="0"/>
              <a:t>.</a:t>
            </a:r>
            <a:endParaRPr lang="en-US" dirty="0" smtClean="0"/>
          </a:p>
          <a:p>
            <a:r>
              <a:rPr lang="ru-RU" b="1" dirty="0" smtClean="0"/>
              <a:t>ON</a:t>
            </a:r>
            <a:r>
              <a:rPr lang="ru-RU" dirty="0" smtClean="0"/>
              <a:t> </a:t>
            </a:r>
            <a:r>
              <a:rPr lang="ru-RU" dirty="0"/>
              <a:t>&lt;</a:t>
            </a:r>
            <a:r>
              <a:rPr lang="ru-RU" dirty="0" err="1"/>
              <a:t>filegroup</a:t>
            </a:r>
            <a:r>
              <a:rPr lang="ru-RU" dirty="0"/>
              <a:t>&gt; - можно задать файл, в котором будет храниться индекс. Например, для ускорения работы, если таблица и индекс находятся на </a:t>
            </a:r>
            <a:r>
              <a:rPr lang="ru-RU" dirty="0" smtClean="0"/>
              <a:t>различных </a:t>
            </a:r>
            <a:r>
              <a:rPr lang="ru-RU" dirty="0"/>
              <a:t>дисках, тогда операции ввода/вывода с индексом не влияют на операции с данными.</a:t>
            </a:r>
          </a:p>
          <a:p>
            <a:endParaRPr lang="ru-RU" sz="1200" dirty="0"/>
          </a:p>
          <a:p>
            <a:endParaRPr lang="ru-RU" dirty="0"/>
          </a:p>
        </p:txBody>
      </p:sp>
      <p:sp>
        <p:nvSpPr>
          <p:cNvPr id="4" name="AutoShape 3"/>
          <p:cNvSpPr>
            <a:spLocks noChangeArrowheads="1"/>
          </p:cNvSpPr>
          <p:nvPr/>
        </p:nvSpPr>
        <p:spPr bwMode="auto">
          <a:xfrm>
            <a:off x="602615" y="1212017"/>
            <a:ext cx="7893929" cy="140660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dirty="0">
                <a:solidFill>
                  <a:srgbClr val="0000FF"/>
                </a:solidFill>
                <a:latin typeface="Consolas" panose="020B0609020204030204" pitchFamily="49" charset="0"/>
              </a:rPr>
              <a:t>CREATE</a:t>
            </a:r>
            <a:r>
              <a:rPr lang="en-US" sz="1600" dirty="0">
                <a:solidFill>
                  <a:prstClr val="black"/>
                </a:solidFill>
                <a:latin typeface="Consolas" panose="020B0609020204030204" pitchFamily="49" charset="0"/>
              </a:rPr>
              <a:t> [ UNIQUE ] [ CLUSTERED | NONCLUSTERED ] </a:t>
            </a:r>
            <a:r>
              <a:rPr lang="en-US" sz="1600" dirty="0">
                <a:solidFill>
                  <a:srgbClr val="0000FF"/>
                </a:solidFill>
                <a:latin typeface="Consolas" panose="020B0609020204030204" pitchFamily="49" charset="0"/>
              </a:rPr>
              <a:t>INDEX</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index_name</a:t>
            </a:r>
            <a:r>
              <a:rPr lang="en-US" sz="1600" dirty="0">
                <a:solidFill>
                  <a:prstClr val="black"/>
                </a:solidFill>
                <a:latin typeface="Consolas" panose="020B0609020204030204" pitchFamily="49" charset="0"/>
              </a:rPr>
              <a:t> </a:t>
            </a:r>
          </a:p>
          <a:p>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ON</a:t>
            </a:r>
            <a:r>
              <a:rPr lang="en-US" sz="1600" dirty="0">
                <a:solidFill>
                  <a:prstClr val="black"/>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0000FF"/>
                </a:solidFill>
                <a:latin typeface="Consolas" panose="020B0609020204030204" pitchFamily="49" charset="0"/>
              </a:rPr>
              <a:t>object</a:t>
            </a:r>
            <a:r>
              <a:rPr lang="en-US" sz="1600" dirty="0">
                <a:solidFill>
                  <a:srgbClr val="808080"/>
                </a:solidFill>
                <a:latin typeface="Consolas" panose="020B0609020204030204" pitchFamily="49" charset="0"/>
              </a:rPr>
              <a:t>&gt;</a:t>
            </a:r>
            <a:r>
              <a:rPr lang="en-US" sz="1600" dirty="0">
                <a:solidFill>
                  <a:srgbClr val="0000FF"/>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column</a:t>
            </a:r>
            <a:r>
              <a:rPr lang="en-US" sz="1600" dirty="0">
                <a:solidFill>
                  <a:prstClr val="black"/>
                </a:solidFill>
                <a:latin typeface="Consolas" panose="020B0609020204030204" pitchFamily="49" charset="0"/>
              </a:rPr>
              <a:t> [ ASC | DESC ] [ ,...n ] </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p>
          <a:p>
            <a:r>
              <a:rPr lang="en-US" sz="1600" dirty="0">
                <a:solidFill>
                  <a:prstClr val="black"/>
                </a:solidFill>
                <a:latin typeface="Consolas" panose="020B0609020204030204" pitchFamily="49" charset="0"/>
              </a:rPr>
              <a:t>    [ INCLUDE ( </a:t>
            </a:r>
            <a:r>
              <a:rPr lang="en-US" sz="1600" dirty="0" err="1">
                <a:solidFill>
                  <a:prstClr val="black"/>
                </a:solidFill>
                <a:latin typeface="Consolas" panose="020B0609020204030204" pitchFamily="49" charset="0"/>
              </a:rPr>
              <a:t>column_name</a:t>
            </a:r>
            <a:r>
              <a:rPr lang="en-US" sz="1600" dirty="0">
                <a:solidFill>
                  <a:prstClr val="black"/>
                </a:solidFill>
                <a:latin typeface="Consolas" panose="020B0609020204030204" pitchFamily="49" charset="0"/>
              </a:rPr>
              <a:t> [ ,...n ] </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p>
          <a:p>
            <a:r>
              <a:rPr lang="en-US" sz="1600" dirty="0">
                <a:solidFill>
                  <a:prstClr val="black"/>
                </a:solidFill>
                <a:latin typeface="Consolas" panose="020B0609020204030204" pitchFamily="49" charset="0"/>
              </a:rPr>
              <a:t>    [ WITH ( &lt;</a:t>
            </a:r>
            <a:r>
              <a:rPr lang="en-US" sz="1600" dirty="0" err="1">
                <a:solidFill>
                  <a:prstClr val="black"/>
                </a:solidFill>
                <a:latin typeface="Consolas" panose="020B0609020204030204" pitchFamily="49" charset="0"/>
              </a:rPr>
              <a:t>relational_index_option</a:t>
            </a:r>
            <a:r>
              <a:rPr lang="en-US" sz="1600" dirty="0">
                <a:solidFill>
                  <a:prstClr val="black"/>
                </a:solidFill>
                <a:latin typeface="Consolas" panose="020B0609020204030204" pitchFamily="49" charset="0"/>
              </a:rPr>
              <a:t>&gt; [ ,...n ] </a:t>
            </a:r>
            <a:r>
              <a:rPr lang="en-US" sz="1600" dirty="0">
                <a:solidFill>
                  <a:srgbClr val="808080"/>
                </a:solidFill>
                <a:latin typeface="Consolas" panose="020B0609020204030204" pitchFamily="49" charset="0"/>
              </a:rPr>
              <a:t>)</a:t>
            </a:r>
            <a:r>
              <a:rPr lang="en-US" sz="1600" dirty="0">
                <a:solidFill>
                  <a:prstClr val="black"/>
                </a:solidFill>
                <a:latin typeface="Consolas" panose="020B0609020204030204" pitchFamily="49" charset="0"/>
              </a:rPr>
              <a:t> ]</a:t>
            </a:r>
          </a:p>
          <a:p>
            <a:r>
              <a:rPr lang="en-US" sz="1600" dirty="0">
                <a:solidFill>
                  <a:prstClr val="black"/>
                </a:solidFill>
                <a:latin typeface="Consolas" panose="020B0609020204030204" pitchFamily="49" charset="0"/>
              </a:rPr>
              <a:t>   [ON &lt;</a:t>
            </a:r>
            <a:r>
              <a:rPr lang="en-US" sz="1600" dirty="0" err="1">
                <a:solidFill>
                  <a:prstClr val="black"/>
                </a:solidFill>
                <a:latin typeface="Consolas" panose="020B0609020204030204" pitchFamily="49" charset="0"/>
              </a:rPr>
              <a:t>filegroup</a:t>
            </a:r>
            <a:r>
              <a:rPr lang="en-US" sz="1600" dirty="0">
                <a:solidFill>
                  <a:prstClr val="black"/>
                </a:solidFill>
                <a:latin typeface="Consolas" panose="020B0609020204030204" pitchFamily="49" charset="0"/>
              </a:rPr>
              <a:t>&gt;]</a:t>
            </a:r>
          </a:p>
        </p:txBody>
      </p:sp>
    </p:spTree>
    <p:extLst>
      <p:ext uri="{BB962C8B-B14F-4D97-AF65-F5344CB8AC3E}">
        <p14:creationId xmlns:p14="http://schemas.microsoft.com/office/powerpoint/2010/main" val="581740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ru-RU" sz="6000" dirty="0">
                <a:solidFill>
                  <a:schemeClr val="bg1">
                    <a:alpha val="98824"/>
                  </a:schemeClr>
                </a:solidFill>
              </a:rPr>
              <a:t>Структура памяти СУБД MS SQL </a:t>
            </a:r>
            <a:r>
              <a:rPr lang="ru-RU" sz="6000" dirty="0" err="1">
                <a:solidFill>
                  <a:schemeClr val="bg1">
                    <a:alpha val="98824"/>
                  </a:schemeClr>
                </a:solidFill>
              </a:rPr>
              <a:t>Server</a:t>
            </a:r>
            <a:r>
              <a:rPr lang="ru-RU" sz="6000" dirty="0">
                <a:solidFill>
                  <a:schemeClr val="bg1">
                    <a:alpha val="98824"/>
                  </a:schemeClr>
                </a:solidFill>
              </a:rPr>
              <a:t>.</a:t>
            </a:r>
          </a:p>
        </p:txBody>
      </p:sp>
    </p:spTree>
    <p:extLst>
      <p:ext uri="{BB962C8B-B14F-4D97-AF65-F5344CB8AC3E}">
        <p14:creationId xmlns:p14="http://schemas.microsoft.com/office/powerpoint/2010/main" val="136562582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Автоматическое создание </a:t>
            </a:r>
            <a:r>
              <a:rPr lang="ru-RU" dirty="0" smtClean="0"/>
              <a:t>индексов</a:t>
            </a:r>
            <a:r>
              <a:rPr lang="ru-RU" dirty="0"/>
              <a:t/>
            </a:r>
            <a:br>
              <a:rPr lang="ru-RU" dirty="0"/>
            </a:br>
            <a:endParaRPr lang="ru-RU" dirty="0"/>
          </a:p>
        </p:txBody>
      </p:sp>
      <p:sp>
        <p:nvSpPr>
          <p:cNvPr id="3" name="Объект 2"/>
          <p:cNvSpPr>
            <a:spLocks noGrp="1"/>
          </p:cNvSpPr>
          <p:nvPr>
            <p:ph idx="1"/>
          </p:nvPr>
        </p:nvSpPr>
        <p:spPr/>
        <p:txBody>
          <a:bodyPr/>
          <a:lstStyle/>
          <a:p>
            <a:r>
              <a:rPr lang="ru-RU" dirty="0" smtClean="0"/>
              <a:t>Автоматическое создание индексов:</a:t>
            </a:r>
            <a:endParaRPr lang="en-US" dirty="0" smtClean="0"/>
          </a:p>
          <a:p>
            <a:pPr marL="285750" indent="-285750">
              <a:buFont typeface="Arial" panose="020B0604020202020204" pitchFamily="34" charset="0"/>
              <a:buChar char="•"/>
            </a:pPr>
            <a:r>
              <a:rPr lang="ru-RU" dirty="0" smtClean="0"/>
              <a:t>с </a:t>
            </a:r>
            <a:r>
              <a:rPr lang="ru-RU" dirty="0"/>
              <a:t>ограничением первичного ключа</a:t>
            </a:r>
          </a:p>
          <a:p>
            <a:pPr marL="285750" indent="-285750">
              <a:buFont typeface="Arial" panose="020B0604020202020204" pitchFamily="34" charset="0"/>
              <a:buChar char="•"/>
            </a:pPr>
            <a:r>
              <a:rPr lang="ru-RU" dirty="0" smtClean="0"/>
              <a:t>с </a:t>
            </a:r>
            <a:r>
              <a:rPr lang="ru-RU" dirty="0"/>
              <a:t>ограничением </a:t>
            </a:r>
            <a:r>
              <a:rPr lang="ru-RU" dirty="0" smtClean="0"/>
              <a:t>уникальности</a:t>
            </a:r>
          </a:p>
          <a:p>
            <a:pPr marL="285750" indent="-285750">
              <a:buFont typeface="Arial" panose="020B0604020202020204" pitchFamily="34" charset="0"/>
              <a:buChar char="•"/>
            </a:pPr>
            <a:endParaRPr lang="ru-RU" dirty="0"/>
          </a:p>
          <a:p>
            <a:r>
              <a:rPr lang="ru-RU" dirty="0"/>
              <a:t>Если не нужно создавать кластерный индекс на первичном ключе, надо </a:t>
            </a:r>
            <a:r>
              <a:rPr lang="ru-RU" dirty="0" smtClean="0"/>
              <a:t>использовать NONCLUSTERED</a:t>
            </a:r>
            <a:endParaRPr lang="en-US" dirty="0" smtClean="0"/>
          </a:p>
          <a:p>
            <a:endParaRPr lang="ru-RU" dirty="0"/>
          </a:p>
          <a:p>
            <a:endParaRPr lang="ru-RU" dirty="0" smtClean="0"/>
          </a:p>
          <a:p>
            <a:endParaRPr lang="ru-RU" dirty="0"/>
          </a:p>
          <a:p>
            <a:endParaRPr lang="ru-RU" dirty="0" smtClean="0"/>
          </a:p>
          <a:p>
            <a:endParaRPr lang="ru-RU" dirty="0"/>
          </a:p>
          <a:p>
            <a:endParaRPr lang="ru-RU" dirty="0"/>
          </a:p>
          <a:p>
            <a:r>
              <a:rPr lang="ru-RU" dirty="0"/>
              <a:t>Такая ситуация может быть, если надо создать кластерный индекс на каком – либо другом поле.</a:t>
            </a:r>
          </a:p>
          <a:p>
            <a:endParaRPr lang="ru-RU" dirty="0"/>
          </a:p>
          <a:p>
            <a:endParaRPr lang="ru-RU" dirty="0"/>
          </a:p>
        </p:txBody>
      </p:sp>
      <p:sp>
        <p:nvSpPr>
          <p:cNvPr id="5" name="AutoShape 3"/>
          <p:cNvSpPr>
            <a:spLocks noChangeArrowheads="1"/>
          </p:cNvSpPr>
          <p:nvPr/>
        </p:nvSpPr>
        <p:spPr bwMode="auto">
          <a:xfrm>
            <a:off x="458788" y="2778601"/>
            <a:ext cx="7893929"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smtClean="0">
                <a:solidFill>
                  <a:srgbClr val="0000FF"/>
                </a:solidFill>
                <a:latin typeface="Consolas" panose="020B0609020204030204" pitchFamily="49" charset="0"/>
              </a:rPr>
              <a:t>CREATE</a:t>
            </a:r>
            <a:r>
              <a:rPr lang="en-US" sz="2000" dirty="0" smtClean="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TABLE</a:t>
            </a:r>
            <a:r>
              <a:rPr lang="en-US" sz="2000" dirty="0" smtClean="0">
                <a:solidFill>
                  <a:prstClr val="black"/>
                </a:solidFill>
                <a:latin typeface="Consolas" panose="020B0609020204030204" pitchFamily="49" charset="0"/>
              </a:rPr>
              <a:t> tst1</a:t>
            </a:r>
            <a:endParaRPr lang="ru-RU" sz="2000" dirty="0" smtClean="0">
              <a:solidFill>
                <a:prstClr val="black"/>
              </a:solidFill>
              <a:latin typeface="Consolas" panose="020B0609020204030204" pitchFamily="49" charset="0"/>
            </a:endParaRPr>
          </a:p>
          <a:p>
            <a:r>
              <a:rPr lang="en-US" sz="2000" dirty="0" smtClean="0">
                <a:solidFill>
                  <a:srgbClr val="808080"/>
                </a:solidFill>
                <a:latin typeface="Consolas" panose="020B0609020204030204" pitchFamily="49" charset="0"/>
              </a:rPr>
              <a:t>(</a:t>
            </a:r>
            <a:endParaRPr lang="ru-RU" sz="2000" dirty="0" smtClean="0">
              <a:solidFill>
                <a:srgbClr val="808080"/>
              </a:solidFill>
              <a:latin typeface="Consolas" panose="020B0609020204030204" pitchFamily="49" charset="0"/>
            </a:endParaRPr>
          </a:p>
          <a:p>
            <a:r>
              <a:rPr lang="ru-RU" sz="2000" dirty="0">
                <a:solidFill>
                  <a:srgbClr val="808080"/>
                </a:solidFill>
                <a:latin typeface="Consolas" panose="020B0609020204030204" pitchFamily="49" charset="0"/>
              </a:rPr>
              <a:t>	</a:t>
            </a:r>
            <a:r>
              <a:rPr lang="en-US" sz="2000" dirty="0" smtClean="0">
                <a:solidFill>
                  <a:prstClr val="black"/>
                </a:solidFill>
                <a:latin typeface="Consolas" panose="020B0609020204030204" pitchFamily="49" charset="0"/>
              </a:rPr>
              <a:t>id </a:t>
            </a:r>
            <a:r>
              <a:rPr lang="en-US" sz="2000" dirty="0" smtClean="0">
                <a:solidFill>
                  <a:srgbClr val="0000FF"/>
                </a:solidFill>
                <a:latin typeface="Consolas" panose="020B0609020204030204" pitchFamily="49" charset="0"/>
              </a:rPr>
              <a:t>INT</a:t>
            </a:r>
            <a:r>
              <a:rPr lang="en-US" sz="2000" dirty="0" smtClean="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PRIMARY</a:t>
            </a:r>
            <a:r>
              <a:rPr lang="en-US" sz="2000" dirty="0" smtClean="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KEY</a:t>
            </a:r>
            <a:r>
              <a:rPr lang="en-US" sz="2000" dirty="0" smtClean="0">
                <a:solidFill>
                  <a:prstClr val="black"/>
                </a:solidFill>
                <a:latin typeface="Consolas" panose="020B0609020204030204" pitchFamily="49" charset="0"/>
              </a:rPr>
              <a:t> </a:t>
            </a:r>
            <a:r>
              <a:rPr lang="en-US" sz="2000" dirty="0" smtClean="0">
                <a:solidFill>
                  <a:srgbClr val="0000FF"/>
                </a:solidFill>
                <a:latin typeface="Consolas" panose="020B0609020204030204" pitchFamily="49" charset="0"/>
              </a:rPr>
              <a:t>NONCLUSTERED</a:t>
            </a:r>
            <a:r>
              <a:rPr lang="en-US" sz="2000" dirty="0" smtClean="0">
                <a:solidFill>
                  <a:srgbClr val="808080"/>
                </a:solidFill>
                <a:latin typeface="Consolas" panose="020B0609020204030204" pitchFamily="49" charset="0"/>
              </a:rPr>
              <a:t>,</a:t>
            </a:r>
            <a:r>
              <a:rPr lang="en-US" sz="2000" dirty="0" smtClean="0">
                <a:solidFill>
                  <a:prstClr val="black"/>
                </a:solidFill>
                <a:latin typeface="Consolas" panose="020B0609020204030204" pitchFamily="49" charset="0"/>
              </a:rPr>
              <a:t> </a:t>
            </a:r>
            <a:endParaRPr lang="ru-RU" sz="2000" dirty="0" smtClean="0">
              <a:solidFill>
                <a:prstClr val="black"/>
              </a:solidFill>
              <a:latin typeface="Consolas" panose="020B0609020204030204" pitchFamily="49" charset="0"/>
            </a:endParaRPr>
          </a:p>
          <a:p>
            <a:r>
              <a:rPr lang="ru-RU" sz="2000" dirty="0">
                <a:solidFill>
                  <a:prstClr val="black"/>
                </a:solidFill>
                <a:latin typeface="Consolas" panose="020B0609020204030204" pitchFamily="49" charset="0"/>
              </a:rPr>
              <a:t>	</a:t>
            </a:r>
            <a:r>
              <a:rPr lang="en-US" sz="2000" dirty="0" smtClean="0">
                <a:solidFill>
                  <a:prstClr val="black"/>
                </a:solidFill>
                <a:latin typeface="Consolas" panose="020B0609020204030204" pitchFamily="49" charset="0"/>
              </a:rPr>
              <a:t>c </a:t>
            </a:r>
            <a:r>
              <a:rPr lang="en-US" sz="2000" dirty="0" smtClean="0">
                <a:solidFill>
                  <a:srgbClr val="0000FF"/>
                </a:solidFill>
                <a:latin typeface="Consolas" panose="020B0609020204030204" pitchFamily="49" charset="0"/>
              </a:rPr>
              <a:t>INT</a:t>
            </a:r>
            <a:endParaRPr lang="ru-RU" sz="2000" dirty="0" smtClean="0">
              <a:solidFill>
                <a:srgbClr val="0000FF"/>
              </a:solidFill>
              <a:latin typeface="Consolas" panose="020B0609020204030204" pitchFamily="49" charset="0"/>
            </a:endParaRPr>
          </a:p>
          <a:p>
            <a:r>
              <a:rPr lang="en-US" sz="2000" dirty="0" smtClean="0">
                <a:solidFill>
                  <a:srgbClr val="808080"/>
                </a:solidFill>
                <a:latin typeface="Consolas" panose="020B0609020204030204" pitchFamily="49" charset="0"/>
              </a:rPr>
              <a:t>)</a:t>
            </a:r>
            <a:endParaRPr lang="ru-RU" sz="20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34828388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Изменение индекса</a:t>
            </a:r>
            <a:br>
              <a:rPr lang="ru-RU" dirty="0"/>
            </a:br>
            <a:endParaRPr lang="ru-RU" dirty="0"/>
          </a:p>
        </p:txBody>
      </p:sp>
      <p:sp>
        <p:nvSpPr>
          <p:cNvPr id="3" name="Объект 2"/>
          <p:cNvSpPr>
            <a:spLocks noGrp="1"/>
          </p:cNvSpPr>
          <p:nvPr>
            <p:ph idx="1"/>
          </p:nvPr>
        </p:nvSpPr>
        <p:spPr/>
        <p:txBody>
          <a:bodyPr/>
          <a:lstStyle/>
          <a:p>
            <a:r>
              <a:rPr lang="ru-RU" dirty="0" smtClean="0"/>
              <a:t>Для </a:t>
            </a:r>
            <a:r>
              <a:rPr lang="ru-RU" dirty="0"/>
              <a:t>изменения индекса его надо удалить и создать заново</a:t>
            </a:r>
          </a:p>
          <a:p>
            <a:endParaRPr lang="ru-RU" dirty="0"/>
          </a:p>
          <a:p>
            <a:r>
              <a:rPr lang="ru-RU" dirty="0"/>
              <a:t>Удаление индекса</a:t>
            </a:r>
          </a:p>
          <a:p>
            <a:endParaRPr lang="ru-RU" dirty="0"/>
          </a:p>
        </p:txBody>
      </p:sp>
      <p:sp>
        <p:nvSpPr>
          <p:cNvPr id="4" name="AutoShape 3"/>
          <p:cNvSpPr>
            <a:spLocks noChangeArrowheads="1"/>
          </p:cNvSpPr>
          <p:nvPr/>
        </p:nvSpPr>
        <p:spPr bwMode="auto">
          <a:xfrm>
            <a:off x="611188" y="2322691"/>
            <a:ext cx="7893929"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DROP</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INDEX</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err="1">
                <a:solidFill>
                  <a:prstClr val="black"/>
                </a:solidFill>
                <a:latin typeface="Consolas" panose="020B0609020204030204" pitchFamily="49" charset="0"/>
              </a:rPr>
              <a:t>tableName</a:t>
            </a:r>
            <a:r>
              <a:rPr lang="en-US" sz="2000" dirty="0">
                <a:solidFill>
                  <a:srgbClr val="808080"/>
                </a:solidFill>
                <a:latin typeface="Consolas" panose="020B0609020204030204" pitchFamily="49" charset="0"/>
              </a:rPr>
              <a:t>&gt;.&lt;</a:t>
            </a:r>
            <a:r>
              <a:rPr lang="en-US" sz="2000" dirty="0" err="1">
                <a:solidFill>
                  <a:prstClr val="black"/>
                </a:solidFill>
                <a:latin typeface="Consolas" panose="020B0609020204030204" pitchFamily="49" charset="0"/>
              </a:rPr>
              <a:t>indexName</a:t>
            </a:r>
            <a:r>
              <a:rPr lang="en-US" sz="2000" dirty="0">
                <a:solidFill>
                  <a:srgbClr val="808080"/>
                </a:solidFill>
                <a:latin typeface="Consolas" panose="020B0609020204030204" pitchFamily="49" charset="0"/>
              </a:rPr>
              <a:t>&gt;</a:t>
            </a:r>
          </a:p>
        </p:txBody>
      </p:sp>
    </p:spTree>
    <p:extLst>
      <p:ext uri="{BB962C8B-B14F-4D97-AF65-F5344CB8AC3E}">
        <p14:creationId xmlns:p14="http://schemas.microsoft.com/office/powerpoint/2010/main" val="25524304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Создавайте индексы на следующие поля: </a:t>
            </a:r>
          </a:p>
        </p:txBody>
      </p:sp>
      <p:sp>
        <p:nvSpPr>
          <p:cNvPr id="3" name="Объект 2"/>
          <p:cNvSpPr>
            <a:spLocks noGrp="1"/>
          </p:cNvSpPr>
          <p:nvPr>
            <p:ph idx="1"/>
          </p:nvPr>
        </p:nvSpPr>
        <p:spPr/>
        <p:txBody>
          <a:bodyPr/>
          <a:lstStyle/>
          <a:p>
            <a:pPr marL="285750" indent="-285750">
              <a:buFont typeface="Arial" panose="020B0604020202020204" pitchFamily="34" charset="0"/>
              <a:buChar char="•"/>
            </a:pPr>
            <a:r>
              <a:rPr lang="ru-RU" dirty="0"/>
              <a:t>первичный ключ, такой индекс создается автоматически; </a:t>
            </a:r>
          </a:p>
          <a:p>
            <a:pPr marL="285750" indent="-285750">
              <a:buFont typeface="Arial" panose="020B0604020202020204" pitchFamily="34" charset="0"/>
              <a:buChar char="•"/>
            </a:pPr>
            <a:r>
              <a:rPr lang="ru-RU" dirty="0"/>
              <a:t>внешний ключ или поле, которое часто используется для связи таблиц. На внешние ключи индексы автоматически не создаются, но если в связанных таблицах находится много строк, то индекс реально может повысить производительность. Если в основной таблице много строк, а в связанной не более 100, можно обойтись и без индекса; </a:t>
            </a:r>
          </a:p>
          <a:p>
            <a:pPr marL="285750" indent="-285750">
              <a:buFont typeface="Arial" panose="020B0604020202020204" pitchFamily="34" charset="0"/>
              <a:buChar char="•"/>
            </a:pPr>
            <a:r>
              <a:rPr lang="ru-RU" dirty="0"/>
              <a:t>поле, используемое для поиска ряда значений; </a:t>
            </a:r>
          </a:p>
          <a:p>
            <a:pPr marL="285750" indent="-285750">
              <a:buFont typeface="Arial" panose="020B0604020202020204" pitchFamily="34" charset="0"/>
              <a:buChar char="•"/>
            </a:pPr>
            <a:r>
              <a:rPr lang="ru-RU" dirty="0"/>
              <a:t>поле, по которому сортируются данные; </a:t>
            </a:r>
          </a:p>
          <a:p>
            <a:pPr marL="285750" indent="-285750">
              <a:buFont typeface="Arial" panose="020B0604020202020204" pitchFamily="34" charset="0"/>
              <a:buChar char="•"/>
            </a:pPr>
            <a:r>
              <a:rPr lang="ru-RU" dirty="0"/>
              <a:t>поля, которые группируются во время агрегации (оператор GROUP BY); </a:t>
            </a:r>
          </a:p>
          <a:p>
            <a:pPr marL="285750" indent="-285750">
              <a:buFont typeface="Arial" panose="020B0604020202020204" pitchFamily="34" charset="0"/>
              <a:buChar char="•"/>
            </a:pPr>
            <a:r>
              <a:rPr lang="ru-RU" dirty="0"/>
              <a:t>поле, которое часто используется в запросах SELECT. </a:t>
            </a:r>
          </a:p>
          <a:p>
            <a:endParaRPr lang="ru-RU" dirty="0"/>
          </a:p>
        </p:txBody>
      </p:sp>
    </p:spTree>
    <p:extLst>
      <p:ext uri="{BB962C8B-B14F-4D97-AF65-F5344CB8AC3E}">
        <p14:creationId xmlns:p14="http://schemas.microsoft.com/office/powerpoint/2010/main" val="2570521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Не стоит создавать индексы на </a:t>
            </a:r>
            <a:r>
              <a:rPr lang="ru-RU" dirty="0" smtClean="0"/>
              <a:t>поля: </a:t>
            </a:r>
            <a:endParaRPr lang="ru-RU" dirty="0"/>
          </a:p>
        </p:txBody>
      </p:sp>
      <p:sp>
        <p:nvSpPr>
          <p:cNvPr id="3" name="Объект 2"/>
          <p:cNvSpPr>
            <a:spLocks noGrp="1"/>
          </p:cNvSpPr>
          <p:nvPr>
            <p:ph idx="1"/>
          </p:nvPr>
        </p:nvSpPr>
        <p:spPr/>
        <p:txBody>
          <a:bodyPr/>
          <a:lstStyle/>
          <a:p>
            <a:endParaRPr lang="ru-RU" dirty="0"/>
          </a:p>
          <a:p>
            <a:pPr marL="285750" indent="-285750">
              <a:buFont typeface="Arial" panose="020B0604020202020204" pitchFamily="34" charset="0"/>
              <a:buChar char="•"/>
            </a:pPr>
            <a:r>
              <a:rPr lang="ru-RU" dirty="0" smtClean="0"/>
              <a:t>редко </a:t>
            </a:r>
            <a:r>
              <a:rPr lang="ru-RU" dirty="0"/>
              <a:t>используемые в запросе;</a:t>
            </a:r>
          </a:p>
          <a:p>
            <a:pPr marL="285750" indent="-285750">
              <a:buFont typeface="Arial" panose="020B0604020202020204" pitchFamily="34" charset="0"/>
              <a:buChar char="•"/>
            </a:pPr>
            <a:r>
              <a:rPr lang="ru-RU" dirty="0" smtClean="0"/>
              <a:t>содержащие </a:t>
            </a:r>
            <a:r>
              <a:rPr lang="ru-RU" dirty="0"/>
              <a:t>несколько уникальных значений, например колонки, содержащие только значения мужской или женский пол. Такой индекс будет только тормозить систему;</a:t>
            </a:r>
          </a:p>
          <a:p>
            <a:pPr marL="285750" indent="-285750">
              <a:buFont typeface="Arial" panose="020B0604020202020204" pitchFamily="34" charset="0"/>
              <a:buChar char="•"/>
            </a:pPr>
            <a:r>
              <a:rPr lang="ru-RU" dirty="0" smtClean="0"/>
              <a:t>объявленные </a:t>
            </a:r>
            <a:r>
              <a:rPr lang="ru-RU" dirty="0"/>
              <a:t>как </a:t>
            </a:r>
            <a:r>
              <a:rPr lang="ru-RU" dirty="0" err="1"/>
              <a:t>text</a:t>
            </a:r>
            <a:r>
              <a:rPr lang="ru-RU" dirty="0"/>
              <a:t>, </a:t>
            </a:r>
            <a:r>
              <a:rPr lang="ru-RU" dirty="0" err="1"/>
              <a:t>ntext</a:t>
            </a:r>
            <a:r>
              <a:rPr lang="ru-RU" dirty="0"/>
              <a:t> или </a:t>
            </a:r>
            <a:r>
              <a:rPr lang="ru-RU" dirty="0" err="1"/>
              <a:t>image</a:t>
            </a:r>
            <a:r>
              <a:rPr lang="ru-RU" dirty="0"/>
              <a:t> типы данных. Колонки с этими типами данных не могут быть проиндексированы.</a:t>
            </a:r>
          </a:p>
          <a:p>
            <a:endParaRPr lang="ru-RU" dirty="0"/>
          </a:p>
        </p:txBody>
      </p:sp>
      <p:sp>
        <p:nvSpPr>
          <p:cNvPr id="4" name="Прямоугольник 3"/>
          <p:cNvSpPr/>
          <p:nvPr/>
        </p:nvSpPr>
        <p:spPr>
          <a:xfrm>
            <a:off x="746919" y="3874949"/>
            <a:ext cx="7200900" cy="1754326"/>
          </a:xfrm>
          <a:prstGeom prst="rect">
            <a:avLst/>
          </a:prstGeom>
        </p:spPr>
        <p:txBody>
          <a:bodyPr wrap="square">
            <a:spAutoFit/>
          </a:bodyPr>
          <a:lstStyle/>
          <a:p>
            <a:r>
              <a:rPr lang="ru-RU" dirty="0" smtClean="0"/>
              <a:t>Нужно создавать </a:t>
            </a:r>
            <a:r>
              <a:rPr lang="ru-RU" dirty="0"/>
              <a:t>только самые необходимые индексы, потому что каждый лишний индекс может серьезно ударить по производительности во время добавления новых записей. Это особенно становится заметным, при массовой загрузке данных. </a:t>
            </a:r>
          </a:p>
        </p:txBody>
      </p:sp>
    </p:spTree>
    <p:extLst>
      <p:ext uri="{BB962C8B-B14F-4D97-AF65-F5344CB8AC3E}">
        <p14:creationId xmlns:p14="http://schemas.microsoft.com/office/powerpoint/2010/main" val="463352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endParaRPr lang="ru-RU"/>
          </a:p>
        </p:txBody>
      </p:sp>
      <p:sp>
        <p:nvSpPr>
          <p:cNvPr id="3" name="Текст 2"/>
          <p:cNvSpPr>
            <a:spLocks noGrp="1"/>
          </p:cNvSpPr>
          <p:nvPr>
            <p:ph type="body" sz="quarter" idx="10"/>
          </p:nvPr>
        </p:nvSpPr>
        <p:spPr/>
        <p:txBody>
          <a:bodyPr/>
          <a:lstStyle/>
          <a:p>
            <a:r>
              <a:rPr lang="ru-RU" dirty="0" smtClean="0"/>
              <a:t>Утилиты </a:t>
            </a:r>
            <a:r>
              <a:rPr lang="ru-RU" dirty="0"/>
              <a:t>настройки, проверки, оптимизации </a:t>
            </a:r>
            <a:r>
              <a:rPr lang="ru-RU" dirty="0" smtClean="0"/>
              <a:t>индексов</a:t>
            </a:r>
            <a:endParaRPr lang="ru-RU" dirty="0"/>
          </a:p>
        </p:txBody>
      </p:sp>
    </p:spTree>
    <p:extLst>
      <p:ext uri="{BB962C8B-B14F-4D97-AF65-F5344CB8AC3E}">
        <p14:creationId xmlns:p14="http://schemas.microsoft.com/office/powerpoint/2010/main" val="979036254"/>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Просмотр плана запроса</a:t>
            </a:r>
          </a:p>
        </p:txBody>
      </p:sp>
      <p:sp>
        <p:nvSpPr>
          <p:cNvPr id="3" name="Объект 2"/>
          <p:cNvSpPr>
            <a:spLocks noGrp="1"/>
          </p:cNvSpPr>
          <p:nvPr>
            <p:ph idx="1"/>
          </p:nvPr>
        </p:nvSpPr>
        <p:spPr/>
        <p:txBody>
          <a:bodyPr/>
          <a:lstStyle/>
          <a:p>
            <a:endParaRPr lang="ru-RU" dirty="0"/>
          </a:p>
        </p:txBody>
      </p:sp>
      <p:pic>
        <p:nvPicPr>
          <p:cNvPr id="5" name="Рисунок 4"/>
          <p:cNvPicPr>
            <a:picLocks noChangeAspect="1"/>
          </p:cNvPicPr>
          <p:nvPr/>
        </p:nvPicPr>
        <p:blipFill rotWithShape="1">
          <a:blip r:embed="rId2"/>
          <a:srcRect l="7529" t="10290" r="14011" b="15592"/>
          <a:stretch/>
        </p:blipFill>
        <p:spPr>
          <a:xfrm>
            <a:off x="458788" y="741363"/>
            <a:ext cx="8028957" cy="6067786"/>
          </a:xfrm>
          <a:prstGeom prst="rect">
            <a:avLst/>
          </a:prstGeom>
        </p:spPr>
      </p:pic>
    </p:spTree>
    <p:extLst>
      <p:ext uri="{BB962C8B-B14F-4D97-AF65-F5344CB8AC3E}">
        <p14:creationId xmlns:p14="http://schemas.microsoft.com/office/powerpoint/2010/main" val="27211282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SQL Server Profiler</a:t>
            </a:r>
            <a:endParaRPr lang="ru-RU" dirty="0"/>
          </a:p>
        </p:txBody>
      </p:sp>
      <p:sp>
        <p:nvSpPr>
          <p:cNvPr id="3" name="Объект 2"/>
          <p:cNvSpPr>
            <a:spLocks noGrp="1"/>
          </p:cNvSpPr>
          <p:nvPr>
            <p:ph idx="1"/>
          </p:nvPr>
        </p:nvSpPr>
        <p:spPr/>
        <p:txBody>
          <a:bodyPr/>
          <a:lstStyle/>
          <a:p>
            <a:r>
              <a:rPr lang="ru-RU" dirty="0"/>
              <a:t>Графическая утилита для мониторинга SQL </a:t>
            </a:r>
            <a:r>
              <a:rPr lang="ru-RU" dirty="0" err="1"/>
              <a:t>Server</a:t>
            </a:r>
            <a:r>
              <a:rPr lang="ru-RU" dirty="0"/>
              <a:t> </a:t>
            </a:r>
            <a:r>
              <a:rPr lang="ru-RU" dirty="0" err="1"/>
              <a:t>Database</a:t>
            </a:r>
            <a:r>
              <a:rPr lang="ru-RU" dirty="0"/>
              <a:t> </a:t>
            </a:r>
            <a:r>
              <a:rPr lang="ru-RU" dirty="0" err="1"/>
              <a:t>Engine</a:t>
            </a:r>
            <a:r>
              <a:rPr lang="ru-RU" dirty="0"/>
              <a:t>, </a:t>
            </a:r>
            <a:r>
              <a:rPr lang="ru-RU" dirty="0" smtClean="0"/>
              <a:t>позволяет </a:t>
            </a:r>
            <a:r>
              <a:rPr lang="ru-RU" dirty="0"/>
              <a:t>отслеживать события SQL </a:t>
            </a:r>
            <a:r>
              <a:rPr lang="ru-RU" dirty="0" err="1"/>
              <a:t>Server</a:t>
            </a:r>
            <a:r>
              <a:rPr lang="ru-RU" dirty="0"/>
              <a:t> и сохранять их в таблицу или файл для </a:t>
            </a:r>
            <a:r>
              <a:rPr lang="ru-RU" dirty="0" smtClean="0"/>
              <a:t>дальнейшего </a:t>
            </a:r>
            <a:r>
              <a:rPr lang="ru-RU" dirty="0"/>
              <a:t>анализа. Может быть использована для поиска ХП, которые </a:t>
            </a:r>
            <a:r>
              <a:rPr lang="ru-RU" dirty="0" smtClean="0"/>
              <a:t>выполняются </a:t>
            </a:r>
            <a:r>
              <a:rPr lang="ru-RU" dirty="0"/>
              <a:t>медленно. </a:t>
            </a:r>
          </a:p>
          <a:p>
            <a:endParaRPr lang="ru-RU" dirty="0"/>
          </a:p>
          <a:p>
            <a:r>
              <a:rPr lang="ru-RU" dirty="0"/>
              <a:t>Особое внимание </a:t>
            </a:r>
            <a:r>
              <a:rPr lang="ru-RU" dirty="0" smtClean="0"/>
              <a:t>обратить </a:t>
            </a:r>
            <a:r>
              <a:rPr lang="ru-RU" dirty="0"/>
              <a:t>на следующие колонки в  </a:t>
            </a:r>
            <a:r>
              <a:rPr lang="ru-RU" dirty="0" err="1"/>
              <a:t>Trace</a:t>
            </a:r>
            <a:endParaRPr lang="ru-RU" dirty="0"/>
          </a:p>
          <a:p>
            <a:endParaRPr lang="ru-RU" dirty="0"/>
          </a:p>
          <a:p>
            <a:r>
              <a:rPr lang="ru-RU" dirty="0" err="1"/>
              <a:t>TextData</a:t>
            </a:r>
            <a:r>
              <a:rPr lang="ru-RU" dirty="0"/>
              <a:t> – текст запроса</a:t>
            </a:r>
          </a:p>
          <a:p>
            <a:r>
              <a:rPr lang="ru-RU" dirty="0" err="1"/>
              <a:t>Duration</a:t>
            </a:r>
            <a:r>
              <a:rPr lang="ru-RU" dirty="0"/>
              <a:t> – время выполнения в </a:t>
            </a:r>
            <a:r>
              <a:rPr lang="ru-RU" dirty="0" err="1"/>
              <a:t>мс</a:t>
            </a:r>
            <a:endParaRPr lang="ru-RU" dirty="0"/>
          </a:p>
          <a:p>
            <a:r>
              <a:rPr lang="ru-RU" dirty="0"/>
              <a:t>CPU – время использования CPU</a:t>
            </a:r>
          </a:p>
          <a:p>
            <a:r>
              <a:rPr lang="ru-RU" dirty="0" err="1"/>
              <a:t>Read</a:t>
            </a:r>
            <a:r>
              <a:rPr lang="ru-RU" dirty="0"/>
              <a:t> – количество операций чтения</a:t>
            </a:r>
          </a:p>
          <a:p>
            <a:r>
              <a:rPr lang="ru-RU" dirty="0" err="1"/>
              <a:t>Write</a:t>
            </a:r>
            <a:r>
              <a:rPr lang="ru-RU" dirty="0"/>
              <a:t> - количество операций  записи</a:t>
            </a:r>
          </a:p>
          <a:p>
            <a:endParaRPr lang="ru-RU" dirty="0"/>
          </a:p>
        </p:txBody>
      </p:sp>
    </p:spTree>
    <p:extLst>
      <p:ext uri="{BB962C8B-B14F-4D97-AF65-F5344CB8AC3E}">
        <p14:creationId xmlns:p14="http://schemas.microsoft.com/office/powerpoint/2010/main" val="7913305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endParaRPr lang="ru-RU"/>
          </a:p>
        </p:txBody>
      </p:sp>
      <p:sp>
        <p:nvSpPr>
          <p:cNvPr id="3" name="Текст 2"/>
          <p:cNvSpPr>
            <a:spLocks noGrp="1"/>
          </p:cNvSpPr>
          <p:nvPr>
            <p:ph type="body" sz="quarter" idx="10"/>
          </p:nvPr>
        </p:nvSpPr>
        <p:spPr/>
        <p:txBody>
          <a:bodyPr/>
          <a:lstStyle/>
          <a:p>
            <a:r>
              <a:rPr lang="ru-RU" dirty="0" smtClean="0"/>
              <a:t>Демонстрация</a:t>
            </a:r>
            <a:endParaRPr lang="ru-RU" dirty="0"/>
          </a:p>
        </p:txBody>
      </p:sp>
    </p:spTree>
    <p:extLst>
      <p:ext uri="{BB962C8B-B14F-4D97-AF65-F5344CB8AC3E}">
        <p14:creationId xmlns:p14="http://schemas.microsoft.com/office/powerpoint/2010/main" val="2871735155"/>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endParaRPr lang="ru-RU"/>
          </a:p>
        </p:txBody>
      </p:sp>
      <p:sp>
        <p:nvSpPr>
          <p:cNvPr id="3" name="Текст 2"/>
          <p:cNvSpPr>
            <a:spLocks noGrp="1"/>
          </p:cNvSpPr>
          <p:nvPr>
            <p:ph type="body" sz="quarter" idx="10"/>
          </p:nvPr>
        </p:nvSpPr>
        <p:spPr/>
        <p:txBody>
          <a:bodyPr/>
          <a:lstStyle/>
          <a:p>
            <a:r>
              <a:rPr lang="ru-RU" dirty="0" smtClean="0"/>
              <a:t>Снижение производительности</a:t>
            </a:r>
            <a:endParaRPr lang="ru-RU" dirty="0"/>
          </a:p>
        </p:txBody>
      </p:sp>
    </p:spTree>
    <p:extLst>
      <p:ext uri="{BB962C8B-B14F-4D97-AF65-F5344CB8AC3E}">
        <p14:creationId xmlns:p14="http://schemas.microsoft.com/office/powerpoint/2010/main" val="338285633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Проблемы</a:t>
            </a:r>
            <a:endParaRPr lang="ru-RU" dirty="0"/>
          </a:p>
        </p:txBody>
      </p:sp>
      <p:sp>
        <p:nvSpPr>
          <p:cNvPr id="3" name="Объект 2"/>
          <p:cNvSpPr>
            <a:spLocks noGrp="1"/>
          </p:cNvSpPr>
          <p:nvPr>
            <p:ph idx="1"/>
          </p:nvPr>
        </p:nvSpPr>
        <p:spPr/>
        <p:txBody>
          <a:bodyPr/>
          <a:lstStyle/>
          <a:p>
            <a:r>
              <a:rPr lang="ru-RU" dirty="0"/>
              <a:t>О</a:t>
            </a:r>
            <a:r>
              <a:rPr lang="ru-RU" dirty="0" smtClean="0"/>
              <a:t>сновными </a:t>
            </a:r>
            <a:r>
              <a:rPr lang="ru-RU" dirty="0"/>
              <a:t>проблемами сопровождения индексов являются последствия </a:t>
            </a:r>
            <a:r>
              <a:rPr lang="ru-RU" dirty="0" smtClean="0"/>
              <a:t>разбиения </a:t>
            </a:r>
            <a:r>
              <a:rPr lang="ru-RU" dirty="0"/>
              <a:t>страниц (о котором говорилось еще раньше) и фрагментация данных на </a:t>
            </a:r>
            <a:r>
              <a:rPr lang="ru-RU"/>
              <a:t>страницах</a:t>
            </a:r>
            <a:r>
              <a:rPr lang="ru-RU" smtClean="0"/>
              <a:t>.</a:t>
            </a:r>
            <a:endParaRPr lang="ru-RU" dirty="0"/>
          </a:p>
        </p:txBody>
      </p:sp>
    </p:spTree>
    <p:extLst>
      <p:ext uri="{BB962C8B-B14F-4D97-AF65-F5344CB8AC3E}">
        <p14:creationId xmlns:p14="http://schemas.microsoft.com/office/powerpoint/2010/main" val="2518713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ru-RU" dirty="0" smtClean="0"/>
              <a:t>Иерархия </a:t>
            </a:r>
            <a:r>
              <a:rPr lang="ru-RU" dirty="0"/>
              <a:t>структур данных</a:t>
            </a:r>
            <a:endParaRPr lang="en-US" dirty="0" smtClean="0"/>
          </a:p>
        </p:txBody>
      </p:sp>
      <p:sp>
        <p:nvSpPr>
          <p:cNvPr id="7171" name="Rectangle 3"/>
          <p:cNvSpPr>
            <a:spLocks noGrp="1" noChangeArrowheads="1"/>
          </p:cNvSpPr>
          <p:nvPr>
            <p:ph idx="1"/>
          </p:nvPr>
        </p:nvSpPr>
        <p:spPr/>
        <p:txBody>
          <a:bodyPr/>
          <a:lstStyle/>
          <a:p>
            <a:pPr marL="342900" indent="-342900">
              <a:buFont typeface="Arial" panose="020B0604020202020204" pitchFamily="34" charset="0"/>
              <a:buChar char="•"/>
            </a:pPr>
            <a:r>
              <a:rPr lang="ru-RU" sz="2000" dirty="0" smtClean="0"/>
              <a:t>База данных</a:t>
            </a:r>
          </a:p>
          <a:p>
            <a:pPr marL="342900" lvl="0" indent="-342900">
              <a:buFont typeface="Arial" pitchFamily="34" charset="0"/>
              <a:buChar char="•"/>
            </a:pPr>
            <a:r>
              <a:rPr lang="ru-RU" sz="2000" dirty="0"/>
              <a:t>Экстент</a:t>
            </a:r>
          </a:p>
          <a:p>
            <a:pPr marL="342900" lvl="0" indent="-342900">
              <a:buFont typeface="Arial" pitchFamily="34" charset="0"/>
              <a:buChar char="•"/>
            </a:pPr>
            <a:r>
              <a:rPr lang="ru-RU" sz="2000" dirty="0"/>
              <a:t>Страница</a:t>
            </a:r>
          </a:p>
          <a:p>
            <a:pPr marL="342900" lvl="0" indent="-342900">
              <a:buFont typeface="Arial" pitchFamily="34" charset="0"/>
              <a:buChar char="•"/>
            </a:pPr>
            <a:r>
              <a:rPr lang="ru-RU" sz="2000" dirty="0"/>
              <a:t>Строки</a:t>
            </a:r>
          </a:p>
          <a:p>
            <a:pPr marL="342900" indent="-34290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319120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Фрагментация</a:t>
            </a:r>
            <a:endParaRPr lang="ru-RU" dirty="0"/>
          </a:p>
        </p:txBody>
      </p:sp>
      <p:sp>
        <p:nvSpPr>
          <p:cNvPr id="3" name="Объект 2"/>
          <p:cNvSpPr>
            <a:spLocks noGrp="1"/>
          </p:cNvSpPr>
          <p:nvPr>
            <p:ph idx="1"/>
          </p:nvPr>
        </p:nvSpPr>
        <p:spPr/>
        <p:txBody>
          <a:bodyPr/>
          <a:lstStyle/>
          <a:p>
            <a:r>
              <a:rPr lang="ru-RU" dirty="0"/>
              <a:t>При удалении данных может оказаться, что некоторые страницы индекса будут иметь низкую степень заполнения. </a:t>
            </a:r>
            <a:endParaRPr lang="ru-RU" dirty="0" smtClean="0"/>
          </a:p>
          <a:p>
            <a:r>
              <a:rPr lang="ru-RU" dirty="0" smtClean="0"/>
              <a:t>Например</a:t>
            </a:r>
            <a:r>
              <a:rPr lang="ru-RU" dirty="0"/>
              <a:t>, страница может содержать одну или несколько записей. При этом увеличивается размер напрасно </a:t>
            </a:r>
            <a:r>
              <a:rPr lang="ru-RU" dirty="0" smtClean="0"/>
              <a:t>расходуемого </a:t>
            </a:r>
            <a:r>
              <a:rPr lang="ru-RU" dirty="0"/>
              <a:t>пространства и замедляется работа, т.к. приходится считывать большее количество страниц.</a:t>
            </a:r>
          </a:p>
          <a:p>
            <a:r>
              <a:rPr lang="ru-RU" dirty="0"/>
              <a:t>С другой стороны высокая фрагментация ускоряет процесс вставки данных, т.к. не происходит разбиения страниц.</a:t>
            </a:r>
          </a:p>
          <a:p>
            <a:endParaRPr lang="ru-RU" dirty="0" smtClean="0"/>
          </a:p>
          <a:p>
            <a:r>
              <a:rPr lang="ru-RU" dirty="0" smtClean="0"/>
              <a:t>Виды фрагментации:</a:t>
            </a:r>
            <a:endParaRPr lang="ru-RU" dirty="0"/>
          </a:p>
          <a:p>
            <a:pPr marL="285750" indent="-285750">
              <a:buFont typeface="Arial" panose="020B0604020202020204" pitchFamily="34" charset="0"/>
              <a:buChar char="•"/>
            </a:pPr>
            <a:r>
              <a:rPr lang="ru-RU" dirty="0" smtClean="0"/>
              <a:t>Внутренняя – страницы заполнены не на 100%</a:t>
            </a:r>
          </a:p>
          <a:p>
            <a:pPr marL="285750" indent="-285750">
              <a:buFont typeface="Arial" panose="020B0604020202020204" pitchFamily="34" charset="0"/>
              <a:buChar char="•"/>
            </a:pPr>
            <a:r>
              <a:rPr lang="ru-RU" dirty="0" smtClean="0"/>
              <a:t>Внешняя – станицы в файле расположены не в том порядке, в котором они находятся в индексе</a:t>
            </a:r>
            <a:endParaRPr lang="ru-RU" dirty="0"/>
          </a:p>
        </p:txBody>
      </p:sp>
    </p:spTree>
    <p:extLst>
      <p:ext uri="{BB962C8B-B14F-4D97-AF65-F5344CB8AC3E}">
        <p14:creationId xmlns:p14="http://schemas.microsoft.com/office/powerpoint/2010/main" val="371062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Внутренняя фрагментация</a:t>
            </a:r>
            <a:endParaRPr lang="ru-RU" dirty="0"/>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rotWithShape="1">
          <a:blip r:embed="rId2"/>
          <a:srcRect l="12581" t="18608" r="14420" b="22621"/>
          <a:stretch/>
        </p:blipFill>
        <p:spPr>
          <a:xfrm>
            <a:off x="766119" y="1136822"/>
            <a:ext cx="7017257" cy="4241628"/>
          </a:xfrm>
          <a:prstGeom prst="rect">
            <a:avLst/>
          </a:prstGeom>
        </p:spPr>
      </p:pic>
    </p:spTree>
    <p:extLst>
      <p:ext uri="{BB962C8B-B14F-4D97-AF65-F5344CB8AC3E}">
        <p14:creationId xmlns:p14="http://schemas.microsoft.com/office/powerpoint/2010/main" val="38912887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Внешняя фрагментация</a:t>
            </a:r>
            <a:endParaRPr lang="ru-RU" dirty="0"/>
          </a:p>
        </p:txBody>
      </p:sp>
      <p:sp>
        <p:nvSpPr>
          <p:cNvPr id="3" name="Объект 2"/>
          <p:cNvSpPr>
            <a:spLocks noGrp="1"/>
          </p:cNvSpPr>
          <p:nvPr>
            <p:ph idx="1"/>
          </p:nvPr>
        </p:nvSpPr>
        <p:spPr/>
        <p:txBody>
          <a:bodyPr/>
          <a:lstStyle/>
          <a:p>
            <a:endParaRPr lang="ru-RU" dirty="0"/>
          </a:p>
        </p:txBody>
      </p:sp>
      <p:pic>
        <p:nvPicPr>
          <p:cNvPr id="4" name="Рисунок 3"/>
          <p:cNvPicPr>
            <a:picLocks noChangeAspect="1"/>
          </p:cNvPicPr>
          <p:nvPr/>
        </p:nvPicPr>
        <p:blipFill rotWithShape="1">
          <a:blip r:embed="rId2"/>
          <a:srcRect t="18067" b="26412"/>
          <a:stretch/>
        </p:blipFill>
        <p:spPr>
          <a:xfrm>
            <a:off x="693265" y="1618734"/>
            <a:ext cx="7707349" cy="3212757"/>
          </a:xfrm>
          <a:prstGeom prst="rect">
            <a:avLst/>
          </a:prstGeom>
        </p:spPr>
      </p:pic>
    </p:spTree>
    <p:extLst>
      <p:ext uri="{BB962C8B-B14F-4D97-AF65-F5344CB8AC3E}">
        <p14:creationId xmlns:p14="http://schemas.microsoft.com/office/powerpoint/2010/main" val="27139254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уровня заполнения</a:t>
            </a:r>
            <a:endParaRPr lang="ru-RU" dirty="0"/>
          </a:p>
        </p:txBody>
      </p:sp>
      <p:sp>
        <p:nvSpPr>
          <p:cNvPr id="3" name="Объект 2"/>
          <p:cNvSpPr>
            <a:spLocks noGrp="1"/>
          </p:cNvSpPr>
          <p:nvPr>
            <p:ph idx="1"/>
          </p:nvPr>
        </p:nvSpPr>
        <p:spPr/>
        <p:txBody>
          <a:bodyPr/>
          <a:lstStyle/>
          <a:p>
            <a:r>
              <a:rPr lang="ru-RU" dirty="0"/>
              <a:t>Определение уровня заполнения страниц и экстентов. </a:t>
            </a:r>
          </a:p>
          <a:p>
            <a:endParaRPr lang="ru-RU" dirty="0"/>
          </a:p>
          <a:p>
            <a:endParaRPr lang="en-US" dirty="0"/>
          </a:p>
          <a:p>
            <a:endParaRPr lang="ru-RU" dirty="0" smtClean="0"/>
          </a:p>
          <a:p>
            <a:endParaRPr lang="ru-RU" dirty="0"/>
          </a:p>
          <a:p>
            <a:endParaRPr lang="ru-RU" dirty="0" smtClean="0"/>
          </a:p>
          <a:p>
            <a:r>
              <a:rPr lang="ru-RU" dirty="0" smtClean="0"/>
              <a:t>Пример</a:t>
            </a:r>
            <a:r>
              <a:rPr lang="ru-RU" dirty="0"/>
              <a:t>: изменение заполнения страниц при удалении </a:t>
            </a:r>
            <a:r>
              <a:rPr lang="ru-RU" dirty="0" smtClean="0"/>
              <a:t>строк</a:t>
            </a:r>
          </a:p>
          <a:p>
            <a:endParaRPr lang="ru-RU" dirty="0"/>
          </a:p>
          <a:p>
            <a:endParaRPr lang="ru-RU" dirty="0" smtClean="0"/>
          </a:p>
          <a:p>
            <a:r>
              <a:rPr lang="ru-RU" sz="1200" dirty="0"/>
              <a:t>DBCC SHOWCONTIG просматривает таблицу "</a:t>
            </a:r>
            <a:r>
              <a:rPr lang="ru-RU" sz="1200" dirty="0" err="1"/>
              <a:t>tst</a:t>
            </a:r>
            <a:r>
              <a:rPr lang="ru-RU" sz="1200" dirty="0"/>
              <a:t>"..</a:t>
            </a:r>
          </a:p>
          <a:p>
            <a:r>
              <a:rPr lang="ru-RU" sz="1200" dirty="0"/>
              <a:t>Таблица: "</a:t>
            </a:r>
            <a:r>
              <a:rPr lang="ru-RU" sz="1200" dirty="0" err="1"/>
              <a:t>tst</a:t>
            </a:r>
            <a:r>
              <a:rPr lang="ru-RU" sz="1200" dirty="0"/>
              <a:t>" (245575913); идентификатор индекса: 3, идентификатор базы данных: 20</a:t>
            </a:r>
          </a:p>
          <a:p>
            <a:r>
              <a:rPr lang="ru-RU" sz="1200" dirty="0"/>
              <a:t>Выполнен просмотр </a:t>
            </a:r>
            <a:r>
              <a:rPr lang="en-US" sz="1200" dirty="0"/>
              <a:t>LEAF </a:t>
            </a:r>
            <a:r>
              <a:rPr lang="ru-RU" sz="1200" dirty="0"/>
              <a:t>уровня.</a:t>
            </a:r>
          </a:p>
          <a:p>
            <a:r>
              <a:rPr lang="ru-RU" sz="1200" dirty="0"/>
              <a:t>- Просмотрено страниц................: 224</a:t>
            </a:r>
          </a:p>
          <a:p>
            <a:r>
              <a:rPr lang="ru-RU" sz="1200" dirty="0"/>
              <a:t>- Просмотрено экстентов................: 28</a:t>
            </a:r>
          </a:p>
          <a:p>
            <a:r>
              <a:rPr lang="ru-RU" sz="1200" dirty="0"/>
              <a:t>- Переключений экстентов................: 27</a:t>
            </a:r>
          </a:p>
          <a:p>
            <a:r>
              <a:rPr lang="ru-RU" sz="1200" dirty="0"/>
              <a:t>- Среднее число страниц на экстент............: 8.0</a:t>
            </a:r>
          </a:p>
          <a:p>
            <a:r>
              <a:rPr lang="ru-RU" sz="1200" dirty="0"/>
              <a:t>- Плотность просмотра [лучший </a:t>
            </a:r>
            <a:r>
              <a:rPr lang="ru-RU" sz="1200" dirty="0" err="1"/>
              <a:t>счетчик:фактический</a:t>
            </a:r>
            <a:r>
              <a:rPr lang="ru-RU" sz="1200" dirty="0"/>
              <a:t> счетчик]....: 100.00% [28:28]</a:t>
            </a:r>
          </a:p>
          <a:p>
            <a:r>
              <a:rPr lang="ru-RU" sz="1200" dirty="0"/>
              <a:t>- Логическое разбиение просмотра.........: 0.45%</a:t>
            </a:r>
          </a:p>
          <a:p>
            <a:r>
              <a:rPr lang="ru-RU" sz="1200" dirty="0"/>
              <a:t>- Разбиение просмотра по экстентам.........: 7.14%</a:t>
            </a:r>
          </a:p>
          <a:p>
            <a:r>
              <a:rPr lang="ru-RU" sz="1200" dirty="0"/>
              <a:t>- В среднем байт на страницу............: 60.3</a:t>
            </a:r>
          </a:p>
          <a:p>
            <a:r>
              <a:rPr lang="ru-RU" sz="1200" dirty="0"/>
              <a:t>- Средняя плотность страницы (полная)...........: 99.26%</a:t>
            </a:r>
          </a:p>
          <a:p>
            <a:r>
              <a:rPr lang="ru-RU" sz="1200" dirty="0"/>
              <a:t>Выполнение DBCC завершено. Если DBCC выдает сообщения об ошибках, обратитесь к системному администратору.</a:t>
            </a:r>
          </a:p>
          <a:p>
            <a:endParaRPr lang="ru-RU" dirty="0"/>
          </a:p>
          <a:p>
            <a:endParaRPr lang="ru-RU" dirty="0"/>
          </a:p>
        </p:txBody>
      </p:sp>
      <p:sp>
        <p:nvSpPr>
          <p:cNvPr id="4" name="AutoShape 3"/>
          <p:cNvSpPr>
            <a:spLocks noChangeArrowheads="1"/>
          </p:cNvSpPr>
          <p:nvPr/>
        </p:nvSpPr>
        <p:spPr bwMode="auto">
          <a:xfrm>
            <a:off x="400404" y="1619951"/>
            <a:ext cx="7893929"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DBCC</a:t>
            </a:r>
            <a:r>
              <a:rPr lang="en-US" sz="2000" dirty="0">
                <a:solidFill>
                  <a:prstClr val="black"/>
                </a:solidFill>
                <a:latin typeface="Consolas" panose="020B0609020204030204" pitchFamily="49" charset="0"/>
              </a:rPr>
              <a:t> SHOWCONTIG </a:t>
            </a:r>
          </a:p>
          <a:p>
            <a:r>
              <a:rPr lang="en-US" sz="2000" dirty="0">
                <a:solidFill>
                  <a:prstClr val="black"/>
                </a:solidFill>
                <a:latin typeface="Consolas" panose="020B0609020204030204" pitchFamily="49" charset="0"/>
              </a:rPr>
              <a:t>[ (  { '</a:t>
            </a:r>
            <a:r>
              <a:rPr lang="en-US" sz="2000" dirty="0" err="1">
                <a:solidFill>
                  <a:prstClr val="black"/>
                </a:solidFill>
                <a:latin typeface="Consolas" panose="020B0609020204030204" pitchFamily="49" charset="0"/>
              </a:rPr>
              <a:t>table_name</a:t>
            </a:r>
            <a:r>
              <a:rPr lang="en-US" sz="2000" dirty="0">
                <a:solidFill>
                  <a:prstClr val="black"/>
                </a:solidFill>
                <a:latin typeface="Consolas" panose="020B0609020204030204" pitchFamily="49" charset="0"/>
              </a:rPr>
              <a:t>' | </a:t>
            </a:r>
            <a:r>
              <a:rPr lang="en-US" sz="2000" dirty="0" err="1">
                <a:solidFill>
                  <a:prstClr val="black"/>
                </a:solidFill>
                <a:latin typeface="Consolas" panose="020B0609020204030204" pitchFamily="49" charset="0"/>
              </a:rPr>
              <a:t>table_id</a:t>
            </a:r>
            <a:r>
              <a:rPr lang="en-US" sz="2000" dirty="0">
                <a:solidFill>
                  <a:prstClr val="black"/>
                </a:solidFill>
                <a:latin typeface="Consolas" panose="020B0609020204030204" pitchFamily="49" charset="0"/>
              </a:rPr>
              <a:t> | '</a:t>
            </a:r>
            <a:r>
              <a:rPr lang="en-US" sz="2000" dirty="0" err="1">
                <a:solidFill>
                  <a:prstClr val="black"/>
                </a:solidFill>
                <a:latin typeface="Consolas" panose="020B0609020204030204" pitchFamily="49" charset="0"/>
              </a:rPr>
              <a:t>view_name</a:t>
            </a:r>
            <a:r>
              <a:rPr lang="en-US" sz="2000" dirty="0">
                <a:solidFill>
                  <a:prstClr val="black"/>
                </a:solidFill>
                <a:latin typeface="Consolas" panose="020B0609020204030204" pitchFamily="49" charset="0"/>
              </a:rPr>
              <a:t>' | </a:t>
            </a:r>
            <a:r>
              <a:rPr lang="en-US" sz="2000" dirty="0" err="1">
                <a:solidFill>
                  <a:prstClr val="black"/>
                </a:solidFill>
                <a:latin typeface="Consolas" panose="020B0609020204030204" pitchFamily="49" charset="0"/>
              </a:rPr>
              <a:t>view_id</a:t>
            </a:r>
            <a:r>
              <a:rPr lang="en-US" sz="2000" dirty="0">
                <a:solidFill>
                  <a:prstClr val="black"/>
                </a:solidFill>
                <a:latin typeface="Consolas" panose="020B0609020204030204" pitchFamily="49" charset="0"/>
              </a:rPr>
              <a:t> } </a:t>
            </a:r>
            <a:r>
              <a:rPr lang="en-US" sz="2000" dirty="0" smtClean="0">
                <a:solidFill>
                  <a:prstClr val="black"/>
                </a:solidFill>
                <a:latin typeface="Consolas" panose="020B0609020204030204" pitchFamily="49" charset="0"/>
              </a:rPr>
              <a:t>[ </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index_name</a:t>
            </a:r>
            <a:r>
              <a:rPr lang="en-US" sz="2000" dirty="0">
                <a:solidFill>
                  <a:prstClr val="black"/>
                </a:solidFill>
                <a:latin typeface="Consolas" panose="020B0609020204030204" pitchFamily="49" charset="0"/>
              </a:rPr>
              <a:t>' | </a:t>
            </a:r>
            <a:r>
              <a:rPr lang="en-US" sz="2000" dirty="0" err="1">
                <a:solidFill>
                  <a:prstClr val="black"/>
                </a:solidFill>
                <a:latin typeface="Consolas" panose="020B0609020204030204" pitchFamily="49" charset="0"/>
              </a:rPr>
              <a:t>index_id</a:t>
            </a:r>
            <a:r>
              <a:rPr lang="en-US" sz="2000" dirty="0">
                <a:solidFill>
                  <a:prstClr val="black"/>
                </a:solidFill>
                <a:latin typeface="Consolas" panose="020B0609020204030204" pitchFamily="49" charset="0"/>
              </a:rPr>
              <a:t> ]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p>
        </p:txBody>
      </p:sp>
      <p:sp>
        <p:nvSpPr>
          <p:cNvPr id="5" name="AutoShape 3"/>
          <p:cNvSpPr>
            <a:spLocks noChangeArrowheads="1"/>
          </p:cNvSpPr>
          <p:nvPr/>
        </p:nvSpPr>
        <p:spPr bwMode="auto">
          <a:xfrm>
            <a:off x="400403" y="3185319"/>
            <a:ext cx="7893929"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DBCC</a:t>
            </a:r>
            <a:r>
              <a:rPr lang="en-US" sz="2000" dirty="0">
                <a:solidFill>
                  <a:prstClr val="black"/>
                </a:solidFill>
                <a:latin typeface="Consolas" panose="020B0609020204030204" pitchFamily="49" charset="0"/>
              </a:rPr>
              <a:t> SHOWCONTIG</a:t>
            </a:r>
            <a:r>
              <a:rPr lang="en-US" sz="2000" dirty="0">
                <a:solidFill>
                  <a:srgbClr val="0000FF"/>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tst</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indTst</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13735848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Перестройка индекса</a:t>
            </a:r>
          </a:p>
        </p:txBody>
      </p:sp>
      <p:sp>
        <p:nvSpPr>
          <p:cNvPr id="3" name="Объект 2"/>
          <p:cNvSpPr>
            <a:spLocks noGrp="1"/>
          </p:cNvSpPr>
          <p:nvPr>
            <p:ph idx="1"/>
          </p:nvPr>
        </p:nvSpPr>
        <p:spPr/>
        <p:txBody>
          <a:bodyPr/>
          <a:lstStyle/>
          <a:p>
            <a:r>
              <a:rPr lang="ru-RU" dirty="0" smtClean="0"/>
              <a:t>Перестраивает </a:t>
            </a:r>
            <a:r>
              <a:rPr lang="ru-RU" dirty="0"/>
              <a:t>заданный индекс с заданным фактором заполнения (по умолчанию 100</a:t>
            </a:r>
            <a:r>
              <a:rPr lang="ru-RU" dirty="0" smtClean="0"/>
              <a:t>%)</a:t>
            </a:r>
            <a:endParaRPr lang="en-US" dirty="0" smtClean="0"/>
          </a:p>
          <a:p>
            <a:endParaRPr lang="en-US" dirty="0" smtClean="0"/>
          </a:p>
          <a:p>
            <a:endParaRPr lang="en-US" dirty="0"/>
          </a:p>
          <a:p>
            <a:endParaRPr lang="en-US" dirty="0" smtClean="0"/>
          </a:p>
          <a:p>
            <a:endParaRPr lang="en-US" dirty="0"/>
          </a:p>
          <a:p>
            <a:r>
              <a:rPr lang="ru-RU" dirty="0" smtClean="0"/>
              <a:t>Также </a:t>
            </a:r>
            <a:r>
              <a:rPr lang="ru-RU" dirty="0"/>
              <a:t>реструктуризация индексов выполнима с помощью оператора </a:t>
            </a:r>
            <a:r>
              <a:rPr lang="en-US" dirty="0" err="1" smtClean="0"/>
              <a:t>a</a:t>
            </a:r>
            <a:r>
              <a:rPr lang="ru-RU" dirty="0" err="1" smtClean="0"/>
              <a:t>lter</a:t>
            </a:r>
            <a:r>
              <a:rPr lang="ru-RU" dirty="0" smtClean="0"/>
              <a:t> </a:t>
            </a:r>
            <a:r>
              <a:rPr lang="ru-RU" dirty="0" err="1" smtClean="0"/>
              <a:t>Index</a:t>
            </a:r>
            <a:r>
              <a:rPr lang="en-US" dirty="0" smtClean="0"/>
              <a:t> </a:t>
            </a:r>
            <a:r>
              <a:rPr lang="en-US" dirty="0" err="1" smtClean="0"/>
              <a:t>reorganize|rebuild</a:t>
            </a:r>
            <a:endParaRPr lang="ru-RU" dirty="0"/>
          </a:p>
          <a:p>
            <a:endParaRPr lang="ru-RU" dirty="0"/>
          </a:p>
        </p:txBody>
      </p:sp>
      <p:sp>
        <p:nvSpPr>
          <p:cNvPr id="4" name="AutoShape 3"/>
          <p:cNvSpPr>
            <a:spLocks noChangeArrowheads="1"/>
          </p:cNvSpPr>
          <p:nvPr/>
        </p:nvSpPr>
        <p:spPr bwMode="auto">
          <a:xfrm>
            <a:off x="458788" y="1755078"/>
            <a:ext cx="7893929" cy="73527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Consolas" panose="020B0609020204030204" pitchFamily="49" charset="0"/>
              </a:rPr>
              <a:t>DBCC</a:t>
            </a:r>
            <a:r>
              <a:rPr lang="en-US" sz="2000" dirty="0">
                <a:solidFill>
                  <a:prstClr val="black"/>
                </a:solidFill>
                <a:latin typeface="Consolas" panose="020B0609020204030204" pitchFamily="49" charset="0"/>
              </a:rPr>
              <a:t> DBREINDEX</a:t>
            </a:r>
            <a:r>
              <a:rPr lang="en-US" sz="2000" dirty="0">
                <a:solidFill>
                  <a:srgbClr val="0000FF"/>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table_name</a:t>
            </a:r>
            <a:r>
              <a:rPr lang="en-US" sz="2000" dirty="0">
                <a:solidFill>
                  <a:srgbClr val="FF0000"/>
                </a:solidFill>
                <a:latin typeface="Consolas" panose="020B0609020204030204" pitchFamily="49" charset="0"/>
              </a:rPr>
              <a:t>'</a:t>
            </a:r>
            <a:r>
              <a:rPr lang="en-US" sz="2000" dirty="0">
                <a:solidFill>
                  <a:prstClr val="black"/>
                </a:solidFill>
                <a:latin typeface="Consolas" panose="020B0609020204030204" pitchFamily="49" charset="0"/>
              </a:rPr>
              <a:t>  [ , '</a:t>
            </a:r>
            <a:r>
              <a:rPr lang="en-US" sz="2000" dirty="0" err="1">
                <a:solidFill>
                  <a:prstClr val="black"/>
                </a:solidFill>
                <a:latin typeface="Consolas" panose="020B0609020204030204" pitchFamily="49" charset="0"/>
              </a:rPr>
              <a:t>index_name</a:t>
            </a:r>
            <a:r>
              <a:rPr lang="en-US" sz="2000" dirty="0">
                <a:solidFill>
                  <a:prstClr val="black"/>
                </a:solidFill>
                <a:latin typeface="Consolas" panose="020B0609020204030204" pitchFamily="49" charset="0"/>
              </a:rPr>
              <a:t>' [ , </a:t>
            </a:r>
            <a:r>
              <a:rPr lang="en-US" sz="2000" dirty="0" err="1">
                <a:solidFill>
                  <a:prstClr val="black"/>
                </a:solidFill>
                <a:latin typeface="Consolas" panose="020B0609020204030204" pitchFamily="49" charset="0"/>
              </a:rPr>
              <a:t>fillfactor</a:t>
            </a:r>
            <a:r>
              <a:rPr lang="en-US" sz="2000" dirty="0">
                <a:solidFill>
                  <a:prstClr val="black"/>
                </a:solidFill>
                <a:latin typeface="Consolas" panose="020B0609020204030204" pitchFamily="49" charset="0"/>
              </a:rPr>
              <a:t> ] ]</a:t>
            </a:r>
            <a:r>
              <a:rPr lang="en-US" sz="2000"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32027001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Практическое задание.</a:t>
            </a:r>
            <a:br>
              <a:rPr lang="ru-RU" dirty="0"/>
            </a:br>
            <a:endParaRPr lang="ru-RU" dirty="0"/>
          </a:p>
        </p:txBody>
      </p:sp>
      <p:sp>
        <p:nvSpPr>
          <p:cNvPr id="3" name="Объект 2"/>
          <p:cNvSpPr>
            <a:spLocks noGrp="1"/>
          </p:cNvSpPr>
          <p:nvPr>
            <p:ph idx="1"/>
          </p:nvPr>
        </p:nvSpPr>
        <p:spPr/>
        <p:txBody>
          <a:bodyPr/>
          <a:lstStyle/>
          <a:p>
            <a:r>
              <a:rPr lang="ru-RU" dirty="0" smtClean="0"/>
              <a:t>Выполнить </a:t>
            </a:r>
            <a:r>
              <a:rPr lang="ru-RU" dirty="0"/>
              <a:t>создание индексов для БД </a:t>
            </a:r>
            <a:r>
              <a:rPr lang="en-US" dirty="0" smtClean="0"/>
              <a:t>books</a:t>
            </a:r>
            <a:r>
              <a:rPr lang="ru-RU" dirty="0" smtClean="0"/>
              <a:t> </a:t>
            </a:r>
            <a:r>
              <a:rPr lang="ru-RU" dirty="0"/>
              <a:t>для ускорения:</a:t>
            </a:r>
          </a:p>
          <a:p>
            <a:r>
              <a:rPr lang="ru-RU" dirty="0"/>
              <a:t>- поиска Книги по названию</a:t>
            </a:r>
          </a:p>
          <a:p>
            <a:r>
              <a:rPr lang="ru-RU" dirty="0"/>
              <a:t>- вывода всех студентов заданной группы</a:t>
            </a:r>
          </a:p>
          <a:p>
            <a:r>
              <a:rPr lang="ru-RU" dirty="0"/>
              <a:t>- поиск книг по цене </a:t>
            </a:r>
          </a:p>
          <a:p>
            <a:endParaRPr lang="ru-RU" dirty="0"/>
          </a:p>
          <a:p>
            <a:r>
              <a:rPr lang="ru-RU" dirty="0"/>
              <a:t>Проверить изменение времени выполнения запросов при наличие и </a:t>
            </a:r>
            <a:r>
              <a:rPr lang="ru-RU" dirty="0" smtClean="0"/>
              <a:t>отсутствии </a:t>
            </a:r>
            <a:r>
              <a:rPr lang="ru-RU" dirty="0"/>
              <a:t>индексов, предоставить отчет (анализ предоставить на основе </a:t>
            </a:r>
            <a:r>
              <a:rPr lang="ru-RU"/>
              <a:t>данных </a:t>
            </a:r>
            <a:r>
              <a:rPr lang="ru-RU" smtClean="0"/>
              <a:t>полученных </a:t>
            </a:r>
            <a:r>
              <a:rPr lang="ru-RU" dirty="0"/>
              <a:t>из утилит мониторинга).</a:t>
            </a:r>
          </a:p>
          <a:p>
            <a:endParaRPr lang="ru-RU" dirty="0"/>
          </a:p>
        </p:txBody>
      </p:sp>
    </p:spTree>
    <p:extLst>
      <p:ext uri="{BB962C8B-B14F-4D97-AF65-F5344CB8AC3E}">
        <p14:creationId xmlns:p14="http://schemas.microsoft.com/office/powerpoint/2010/main" val="3168867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База </a:t>
            </a:r>
            <a:r>
              <a:rPr lang="ru-RU" dirty="0"/>
              <a:t>данных </a:t>
            </a:r>
          </a:p>
        </p:txBody>
      </p:sp>
      <p:sp>
        <p:nvSpPr>
          <p:cNvPr id="3" name="Объект 2"/>
          <p:cNvSpPr>
            <a:spLocks noGrp="1"/>
          </p:cNvSpPr>
          <p:nvPr>
            <p:ph idx="1"/>
          </p:nvPr>
        </p:nvSpPr>
        <p:spPr/>
        <p:txBody>
          <a:bodyPr/>
          <a:lstStyle/>
          <a:p>
            <a:r>
              <a:rPr lang="ru-RU" b="1" dirty="0" smtClean="0"/>
              <a:t>Самый высокий </a:t>
            </a:r>
            <a:r>
              <a:rPr lang="ru-RU" b="1" dirty="0"/>
              <a:t>порядок </a:t>
            </a:r>
            <a:r>
              <a:rPr lang="ru-RU" b="1" dirty="0" smtClean="0"/>
              <a:t>иерархии</a:t>
            </a:r>
          </a:p>
          <a:p>
            <a:r>
              <a:rPr lang="ru-RU" dirty="0"/>
              <a:t>Состоит из физического файла базы данных (.MDF), а также файла журнала (.LDF).</a:t>
            </a:r>
          </a:p>
          <a:p>
            <a:endParaRPr lang="ru-RU" dirty="0"/>
          </a:p>
        </p:txBody>
      </p:sp>
      <p:pic>
        <p:nvPicPr>
          <p:cNvPr id="4" name="Рисунок 3"/>
          <p:cNvPicPr>
            <a:picLocks noChangeAspect="1"/>
          </p:cNvPicPr>
          <p:nvPr/>
        </p:nvPicPr>
        <p:blipFill>
          <a:blip r:embed="rId2"/>
          <a:stretch>
            <a:fillRect/>
          </a:stretch>
        </p:blipFill>
        <p:spPr>
          <a:xfrm>
            <a:off x="1826577" y="2187575"/>
            <a:ext cx="5267325" cy="3190875"/>
          </a:xfrm>
          <a:prstGeom prst="rect">
            <a:avLst/>
          </a:prstGeom>
        </p:spPr>
      </p:pic>
    </p:spTree>
    <p:extLst>
      <p:ext uri="{BB962C8B-B14F-4D97-AF65-F5344CB8AC3E}">
        <p14:creationId xmlns:p14="http://schemas.microsoft.com/office/powerpoint/2010/main" val="3929788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Экстент</a:t>
            </a:r>
            <a:br>
              <a:rPr lang="ru-RU" dirty="0"/>
            </a:br>
            <a:endParaRPr lang="ru-RU" dirty="0"/>
          </a:p>
        </p:txBody>
      </p:sp>
      <p:sp>
        <p:nvSpPr>
          <p:cNvPr id="3" name="Объект 2"/>
          <p:cNvSpPr>
            <a:spLocks noGrp="1"/>
          </p:cNvSpPr>
          <p:nvPr>
            <p:ph idx="1"/>
          </p:nvPr>
        </p:nvSpPr>
        <p:spPr>
          <a:xfrm>
            <a:off x="460375" y="741363"/>
            <a:ext cx="7751762" cy="4386262"/>
          </a:xfrm>
        </p:spPr>
        <p:txBody>
          <a:bodyPr/>
          <a:lstStyle/>
          <a:p>
            <a:r>
              <a:rPr lang="ru-RU" dirty="0" smtClean="0"/>
              <a:t>Блок </a:t>
            </a:r>
            <a:r>
              <a:rPr lang="ru-RU" dirty="0"/>
              <a:t>памяти, который используется </a:t>
            </a:r>
            <a:r>
              <a:rPr lang="ru-RU" dirty="0" err="1"/>
              <a:t>Server</a:t>
            </a:r>
            <a:r>
              <a:rPr lang="ru-RU" dirty="0"/>
              <a:t>-ом для размещения таблиц и индексов.</a:t>
            </a:r>
          </a:p>
          <a:p>
            <a:r>
              <a:rPr lang="ru-RU" dirty="0"/>
              <a:t>В том случае, если при заполнении экстента потребовалось записать </a:t>
            </a:r>
            <a:r>
              <a:rPr lang="ru-RU" dirty="0" smtClean="0"/>
              <a:t>дополнительные </a:t>
            </a:r>
            <a:r>
              <a:rPr lang="ru-RU" dirty="0"/>
              <a:t>строки, сервер выделяет цельный экстент. </a:t>
            </a:r>
            <a:endParaRPr lang="en-US" dirty="0" smtClean="0"/>
          </a:p>
          <a:p>
            <a:r>
              <a:rPr lang="ru-RU" dirty="0" smtClean="0"/>
              <a:t>Преимущество </a:t>
            </a:r>
            <a:r>
              <a:rPr lang="ru-RU" dirty="0"/>
              <a:t>такого подхода заключается в заблаговременном распределении </a:t>
            </a:r>
            <a:r>
              <a:rPr lang="ru-RU" dirty="0" smtClean="0"/>
              <a:t>памяти</a:t>
            </a:r>
            <a:endParaRPr lang="en-US" dirty="0" smtClean="0"/>
          </a:p>
          <a:p>
            <a:r>
              <a:rPr lang="ru-RU" dirty="0"/>
              <a:t>Экстенты представляют собой единицу выделения памяти для таблиц и индексов</a:t>
            </a:r>
            <a:r>
              <a:rPr lang="ru-RU" dirty="0" smtClean="0"/>
              <a:t>.</a:t>
            </a:r>
            <a:endParaRPr lang="en-US" dirty="0" smtClean="0"/>
          </a:p>
          <a:p>
            <a:r>
              <a:rPr lang="ru-RU" dirty="0" smtClean="0"/>
              <a:t>Размер </a:t>
            </a:r>
            <a:r>
              <a:rPr lang="ru-RU" dirty="0"/>
              <a:t>экстента составляет восемь последовательных страниц, или 64 кб.</a:t>
            </a:r>
          </a:p>
          <a:p>
            <a:endParaRPr lang="ru-RU" dirty="0"/>
          </a:p>
        </p:txBody>
      </p:sp>
      <p:pic>
        <p:nvPicPr>
          <p:cNvPr id="4" name="Рисунок 3"/>
          <p:cNvPicPr>
            <a:picLocks noChangeAspect="1"/>
          </p:cNvPicPr>
          <p:nvPr/>
        </p:nvPicPr>
        <p:blipFill rotWithShape="1">
          <a:blip r:embed="rId2"/>
          <a:srcRect t="27408"/>
          <a:stretch/>
        </p:blipFill>
        <p:spPr>
          <a:xfrm>
            <a:off x="1524000" y="3304483"/>
            <a:ext cx="6116320" cy="3329997"/>
          </a:xfrm>
          <a:prstGeom prst="rect">
            <a:avLst/>
          </a:prstGeom>
        </p:spPr>
      </p:pic>
    </p:spTree>
    <p:extLst>
      <p:ext uri="{BB962C8B-B14F-4D97-AF65-F5344CB8AC3E}">
        <p14:creationId xmlns:p14="http://schemas.microsoft.com/office/powerpoint/2010/main" val="2018934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Страница</a:t>
            </a:r>
            <a:endParaRPr lang="ru-RU" dirty="0"/>
          </a:p>
        </p:txBody>
      </p:sp>
      <p:sp>
        <p:nvSpPr>
          <p:cNvPr id="3" name="Объект 2"/>
          <p:cNvSpPr>
            <a:spLocks noGrp="1"/>
          </p:cNvSpPr>
          <p:nvPr>
            <p:ph idx="1"/>
          </p:nvPr>
        </p:nvSpPr>
        <p:spPr>
          <a:xfrm>
            <a:off x="460375" y="741362"/>
            <a:ext cx="7751762" cy="5882957"/>
          </a:xfrm>
        </p:spPr>
        <p:txBody>
          <a:bodyPr/>
          <a:lstStyle/>
          <a:p>
            <a:r>
              <a:rPr lang="ru-RU" dirty="0"/>
              <a:t>Блок памяти, который используется </a:t>
            </a:r>
            <a:r>
              <a:rPr lang="ru-RU" dirty="0" err="1"/>
              <a:t>Server</a:t>
            </a:r>
            <a:r>
              <a:rPr lang="ru-RU" dirty="0"/>
              <a:t>-ом для размещения объектов в каждом конкретном </a:t>
            </a:r>
            <a:r>
              <a:rPr lang="ru-RU" dirty="0" smtClean="0"/>
              <a:t>экстенте</a:t>
            </a:r>
            <a:r>
              <a:rPr lang="en-US" dirty="0" smtClean="0"/>
              <a:t>.</a:t>
            </a:r>
          </a:p>
          <a:p>
            <a:r>
              <a:rPr lang="ru-RU" dirty="0"/>
              <a:t>В SQL </a:t>
            </a:r>
            <a:r>
              <a:rPr lang="ru-RU" dirty="0" err="1"/>
              <a:t>Server</a:t>
            </a:r>
            <a:r>
              <a:rPr lang="ru-RU" dirty="0"/>
              <a:t> размер страницы составляет 8 КБ. Это значит, что в одном мегабайте базы данных SQL </a:t>
            </a:r>
            <a:r>
              <a:rPr lang="ru-RU" dirty="0" err="1"/>
              <a:t>Server</a:t>
            </a:r>
            <a:r>
              <a:rPr lang="ru-RU" dirty="0"/>
              <a:t> содержится 128 страниц. </a:t>
            </a:r>
            <a:endParaRPr lang="en-US" dirty="0" smtClean="0"/>
          </a:p>
          <a:p>
            <a:r>
              <a:rPr lang="ru-RU" dirty="0" smtClean="0"/>
              <a:t>Каждая </a:t>
            </a:r>
            <a:r>
              <a:rPr lang="ru-RU" dirty="0"/>
              <a:t>страница начинается с 96-байтового заголовка, который используется для хранения системных данных о странице. </a:t>
            </a:r>
            <a:endParaRPr lang="en-US" dirty="0" smtClean="0"/>
          </a:p>
          <a:p>
            <a:r>
              <a:rPr lang="ru-RU" dirty="0"/>
              <a:t>На странице размещаются строки таблиц и индексов.</a:t>
            </a:r>
          </a:p>
          <a:p>
            <a:r>
              <a:rPr lang="ru-RU" dirty="0"/>
              <a:t>Рисунок представляющий структуру страницы:</a:t>
            </a:r>
          </a:p>
          <a:p>
            <a:r>
              <a:rPr lang="ru-RU" dirty="0"/>
              <a:t>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ru-RU" dirty="0" smtClean="0"/>
              <a:t>Страницы </a:t>
            </a:r>
            <a:r>
              <a:rPr lang="ru-RU" dirty="0"/>
              <a:t>можно разделит на два типа:</a:t>
            </a:r>
          </a:p>
          <a:p>
            <a:r>
              <a:rPr lang="ru-RU" dirty="0"/>
              <a:t>Страницы данных – хранятся данные, представленные в таблицах.</a:t>
            </a:r>
          </a:p>
          <a:p>
            <a:r>
              <a:rPr lang="ru-RU" dirty="0"/>
              <a:t>Страницы индексов – хранятся данные различных уровней индекса.</a:t>
            </a:r>
          </a:p>
          <a:p>
            <a:endParaRPr lang="ru-RU" dirty="0"/>
          </a:p>
        </p:txBody>
      </p:sp>
      <p:pic>
        <p:nvPicPr>
          <p:cNvPr id="4" name="Рисунок 3"/>
          <p:cNvPicPr>
            <a:picLocks noChangeAspect="1"/>
          </p:cNvPicPr>
          <p:nvPr/>
        </p:nvPicPr>
        <p:blipFill>
          <a:blip r:embed="rId2"/>
          <a:stretch>
            <a:fillRect/>
          </a:stretch>
        </p:blipFill>
        <p:spPr>
          <a:xfrm>
            <a:off x="2605405" y="3250247"/>
            <a:ext cx="2876550" cy="2105025"/>
          </a:xfrm>
          <a:prstGeom prst="rect">
            <a:avLst/>
          </a:prstGeom>
        </p:spPr>
      </p:pic>
    </p:spTree>
    <p:extLst>
      <p:ext uri="{BB962C8B-B14F-4D97-AF65-F5344CB8AC3E}">
        <p14:creationId xmlns:p14="http://schemas.microsoft.com/office/powerpoint/2010/main" val="1338425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Строки</a:t>
            </a:r>
          </a:p>
        </p:txBody>
      </p:sp>
      <p:sp>
        <p:nvSpPr>
          <p:cNvPr id="3" name="Объект 2"/>
          <p:cNvSpPr>
            <a:spLocks noGrp="1"/>
          </p:cNvSpPr>
          <p:nvPr>
            <p:ph idx="1"/>
          </p:nvPr>
        </p:nvSpPr>
        <p:spPr/>
        <p:txBody>
          <a:bodyPr/>
          <a:lstStyle/>
          <a:p>
            <a:r>
              <a:rPr lang="ru-RU" dirty="0" smtClean="0"/>
              <a:t>Отдельный </a:t>
            </a:r>
            <a:r>
              <a:rPr lang="ru-RU" dirty="0"/>
              <a:t>объект в базе данных, содержащий непосредственно </a:t>
            </a:r>
            <a:r>
              <a:rPr lang="ru-RU" dirty="0" smtClean="0"/>
              <a:t>информацию</a:t>
            </a:r>
            <a:r>
              <a:rPr lang="ru-RU" dirty="0"/>
              <a:t>. </a:t>
            </a:r>
            <a:endParaRPr lang="en-US" dirty="0" smtClean="0"/>
          </a:p>
          <a:p>
            <a:r>
              <a:rPr lang="ru-RU" dirty="0"/>
              <a:t>Строки данных заносятся на страницу последовательно, сразу же после заголовка. </a:t>
            </a:r>
            <a:endParaRPr lang="en-US" dirty="0" smtClean="0"/>
          </a:p>
          <a:p>
            <a:r>
              <a:rPr lang="ru-RU" dirty="0"/>
              <a:t>Таблица смещения строк начинается в конце страницы; каждая таблица смещения строк содержит одну запись для каждой строки на странице. </a:t>
            </a:r>
            <a:endParaRPr lang="en-US" dirty="0" smtClean="0"/>
          </a:p>
          <a:p>
            <a:r>
              <a:rPr lang="ru-RU" dirty="0" smtClean="0"/>
              <a:t>Каждая </a:t>
            </a:r>
            <a:r>
              <a:rPr lang="ru-RU" dirty="0"/>
              <a:t>запись регистрирует, насколько далеко от начала страницы находится первый байт строки. </a:t>
            </a:r>
            <a:endParaRPr lang="en-US" dirty="0" smtClean="0"/>
          </a:p>
          <a:p>
            <a:r>
              <a:rPr lang="ru-RU" dirty="0" smtClean="0"/>
              <a:t>Записи </a:t>
            </a:r>
            <a:r>
              <a:rPr lang="ru-RU" dirty="0"/>
              <a:t>в таблице смещения строк находятся в обратном порядке относительно последовательности строк на странице</a:t>
            </a:r>
            <a:r>
              <a:rPr lang="ru-RU" dirty="0" smtClean="0"/>
              <a:t>.</a:t>
            </a:r>
            <a:endParaRPr lang="en-US" dirty="0" smtClean="0"/>
          </a:p>
          <a:p>
            <a:r>
              <a:rPr lang="ru-RU" dirty="0"/>
              <a:t>Максимальный объем данных и служебного кода, содержащихся в одной строке на странице, составляет 8 060 байт (8 КБ). </a:t>
            </a:r>
            <a:endParaRPr lang="en-US" dirty="0" smtClean="0"/>
          </a:p>
          <a:p>
            <a:r>
              <a:rPr lang="ru-RU" dirty="0" smtClean="0"/>
              <a:t>Строки</a:t>
            </a:r>
            <a:r>
              <a:rPr lang="ru-RU" dirty="0"/>
              <a:t>, как элементы структуры иерархии также иногда используются при разработке, например при блокировках.</a:t>
            </a:r>
          </a:p>
          <a:p>
            <a:endParaRPr lang="ru-RU" dirty="0"/>
          </a:p>
        </p:txBody>
      </p:sp>
    </p:spTree>
    <p:extLst>
      <p:ext uri="{BB962C8B-B14F-4D97-AF65-F5344CB8AC3E}">
        <p14:creationId xmlns:p14="http://schemas.microsoft.com/office/powerpoint/2010/main" val="356177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ru-RU" sz="6000" dirty="0" smtClean="0">
                <a:solidFill>
                  <a:schemeClr val="bg1">
                    <a:alpha val="98824"/>
                  </a:schemeClr>
                </a:solidFill>
              </a:rPr>
              <a:t>«</a:t>
            </a:r>
            <a:r>
              <a:rPr lang="ru-RU" sz="6000" dirty="0">
                <a:solidFill>
                  <a:schemeClr val="bg1">
                    <a:alpha val="98824"/>
                  </a:schemeClr>
                </a:solidFill>
              </a:rPr>
              <a:t>Зачем нужны индексы»?</a:t>
            </a:r>
            <a:endParaRPr lang="en-GB" sz="6000" dirty="0">
              <a:solidFill>
                <a:schemeClr val="bg1">
                  <a:alpha val="98824"/>
                </a:schemeClr>
              </a:solidFill>
            </a:endParaRPr>
          </a:p>
        </p:txBody>
      </p:sp>
    </p:spTree>
    <p:extLst>
      <p:ext uri="{BB962C8B-B14F-4D97-AF65-F5344CB8AC3E}">
        <p14:creationId xmlns:p14="http://schemas.microsoft.com/office/powerpoint/2010/main" val="51661997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930B52-E2FA-4636-820B-5BAA5F2C2D9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3.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2266</Words>
  <Application>Microsoft Office PowerPoint</Application>
  <PresentationFormat>Экран (4:3)</PresentationFormat>
  <Paragraphs>290</Paragraphs>
  <Slides>45</Slides>
  <Notes>6</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7</vt:i4>
      </vt:variant>
      <vt:variant>
        <vt:lpstr>Заголовки слайдов</vt:lpstr>
      </vt:variant>
      <vt:variant>
        <vt:i4>45</vt:i4>
      </vt:variant>
    </vt:vector>
  </HeadingPairs>
  <TitlesOfParts>
    <vt:vector size="63" baseType="lpstr">
      <vt:lpstr>Arial</vt:lpstr>
      <vt:lpstr>Calibri</vt:lpstr>
      <vt:lpstr>Consolas</vt:lpstr>
      <vt:lpstr>Courier New</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Презентация PowerPoint</vt:lpstr>
      <vt:lpstr>Обзор</vt:lpstr>
      <vt:lpstr>Презентация PowerPoint</vt:lpstr>
      <vt:lpstr>Иерархия структур данных</vt:lpstr>
      <vt:lpstr>База данных </vt:lpstr>
      <vt:lpstr>Экстент </vt:lpstr>
      <vt:lpstr>Страница</vt:lpstr>
      <vt:lpstr>Строки</vt:lpstr>
      <vt:lpstr>Презентация PowerPoint</vt:lpstr>
      <vt:lpstr>Известные структуры данных</vt:lpstr>
      <vt:lpstr>Понятие индекс</vt:lpstr>
      <vt:lpstr>Презентация PowerPoint</vt:lpstr>
      <vt:lpstr>Куча данных</vt:lpstr>
      <vt:lpstr>Индекс базы данных</vt:lpstr>
      <vt:lpstr>Способ хранения индексов</vt:lpstr>
      <vt:lpstr>Сбалансированное дерево</vt:lpstr>
      <vt:lpstr>Одноуровневое дерево</vt:lpstr>
      <vt:lpstr>Многоуровневые деревья</vt:lpstr>
      <vt:lpstr>Процесс разбиения страницы</vt:lpstr>
      <vt:lpstr>Презентация PowerPoint</vt:lpstr>
      <vt:lpstr>Типы индексов</vt:lpstr>
      <vt:lpstr>Кластерный индекс </vt:lpstr>
      <vt:lpstr>Графическое представление кластеризированного индекса</vt:lpstr>
      <vt:lpstr>Некластеризованный индекс на неупорядоченной таблице </vt:lpstr>
      <vt:lpstr>Сравнение типов индексов</vt:lpstr>
      <vt:lpstr>Некластеризованный индекс на кластерном индексе</vt:lpstr>
      <vt:lpstr>Презентация PowerPoint</vt:lpstr>
      <vt:lpstr>Создание индекса</vt:lpstr>
      <vt:lpstr>Сreate index </vt:lpstr>
      <vt:lpstr>Автоматическое создание индексов </vt:lpstr>
      <vt:lpstr>Изменение индекса </vt:lpstr>
      <vt:lpstr>Создавайте индексы на следующие поля: </vt:lpstr>
      <vt:lpstr>Не стоит создавать индексы на поля: </vt:lpstr>
      <vt:lpstr>Презентация PowerPoint</vt:lpstr>
      <vt:lpstr>Просмотр плана запроса</vt:lpstr>
      <vt:lpstr>SQL Server Profiler</vt:lpstr>
      <vt:lpstr>Презентация PowerPoint</vt:lpstr>
      <vt:lpstr>Презентация PowerPoint</vt:lpstr>
      <vt:lpstr>Проблемы</vt:lpstr>
      <vt:lpstr>Фрагментация</vt:lpstr>
      <vt:lpstr>Внутренняя фрагментация</vt:lpstr>
      <vt:lpstr>Внешняя фрагментация</vt:lpstr>
      <vt:lpstr>Анализ уровня заполнения</vt:lpstr>
      <vt:lpstr>Перестройка индекса</vt:lpstr>
      <vt:lpstr>Практическое задание.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2017-04-11T08:03:50Z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