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6.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33"/>
  </p:notesMasterIdLst>
  <p:sldIdLst>
    <p:sldId id="293" r:id="rId11"/>
    <p:sldId id="374" r:id="rId12"/>
    <p:sldId id="371" r:id="rId13"/>
    <p:sldId id="373" r:id="rId14"/>
    <p:sldId id="325" r:id="rId15"/>
    <p:sldId id="362" r:id="rId16"/>
    <p:sldId id="343" r:id="rId17"/>
    <p:sldId id="344" r:id="rId18"/>
    <p:sldId id="345" r:id="rId19"/>
    <p:sldId id="346" r:id="rId20"/>
    <p:sldId id="347" r:id="rId21"/>
    <p:sldId id="354" r:id="rId22"/>
    <p:sldId id="355" r:id="rId23"/>
    <p:sldId id="348" r:id="rId24"/>
    <p:sldId id="349" r:id="rId25"/>
    <p:sldId id="352" r:id="rId26"/>
    <p:sldId id="353" r:id="rId27"/>
    <p:sldId id="366" r:id="rId28"/>
    <p:sldId id="367" r:id="rId29"/>
    <p:sldId id="368" r:id="rId30"/>
    <p:sldId id="369" r:id="rId31"/>
    <p:sldId id="310" r:id="rId32"/>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9" autoAdjust="0"/>
    <p:restoredTop sz="86353" autoAdjust="0"/>
  </p:normalViewPr>
  <p:slideViewPr>
    <p:cSldViewPr snapToGrid="0">
      <p:cViewPr varScale="1">
        <p:scale>
          <a:sx n="105" d="100"/>
          <a:sy n="105" d="100"/>
        </p:scale>
        <p:origin x="78" y="174"/>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13.xml"/><Relationship Id="rId7" Type="http://schemas.openxmlformats.org/officeDocument/2006/relationships/slide" Target="slides/slide20.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16.xml"/><Relationship Id="rId5" Type="http://schemas.openxmlformats.org/officeDocument/2006/relationships/slide" Target="slides/slide15.xml"/><Relationship Id="rId4"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qlmag.com/article/tsql3/properties-of-relations-on-sets&#160;"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8644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2264804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pPr marL="228600" lvl="1" indent="0">
              <a:buNone/>
            </a:pPr>
            <a:endParaRPr lang="en-US" dirty="0" smtClean="0">
              <a:hlinkClick r:id="rId3"/>
            </a:endParaRPr>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404855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3777343"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126444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1205779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5596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38465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i="0"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1372098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2240577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504287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4: Writing SELECT Queries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20</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622012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337537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412243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43528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3315520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3984171" cy="360589"/>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7</a:t>
            </a:fld>
            <a:endParaRPr lang="en-US" dirty="0" smtClean="0"/>
          </a:p>
        </p:txBody>
      </p:sp>
    </p:spTree>
    <p:extLst>
      <p:ext uri="{BB962C8B-B14F-4D97-AF65-F5344CB8AC3E}">
        <p14:creationId xmlns:p14="http://schemas.microsoft.com/office/powerpoint/2010/main" val="1853744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xfrm>
            <a:off x="343353" y="2174196"/>
            <a:ext cx="6286500" cy="6723620"/>
          </a:xfrm>
          <a:noFill/>
          <a:ln/>
        </p:spPr>
        <p:txBody>
          <a:bodyPr/>
          <a:lstStyle/>
          <a:p>
            <a:endParaRPr lang="en-US" dirty="0" smtClean="0"/>
          </a:p>
          <a:p>
            <a:endParaRPr lang="en-IN" dirty="0" smtClean="0"/>
          </a:p>
        </p:txBody>
      </p:sp>
      <p:sp>
        <p:nvSpPr>
          <p:cNvPr id="7" name="Rectangle 2"/>
          <p:cNvSpPr txBox="1">
            <a:spLocks noGrp="1" noChangeArrowheads="1"/>
          </p:cNvSpPr>
          <p:nvPr/>
        </p:nvSpPr>
        <p:spPr bwMode="auto">
          <a:xfrm>
            <a:off x="0" y="238125"/>
            <a:ext cx="3624943" cy="347663"/>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p:txBody>
      </p:sp>
      <p:sp>
        <p:nvSpPr>
          <p:cNvPr id="8"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8</a:t>
            </a:fld>
            <a:endParaRPr lang="en-US" dirty="0" smtClean="0"/>
          </a:p>
        </p:txBody>
      </p:sp>
    </p:spTree>
    <p:extLst>
      <p:ext uri="{BB962C8B-B14F-4D97-AF65-F5344CB8AC3E}">
        <p14:creationId xmlns:p14="http://schemas.microsoft.com/office/powerpoint/2010/main" val="397922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i="1" baseline="0" dirty="0" smtClean="0"/>
          </a:p>
          <a:p>
            <a:endParaRPr lang="en-US" i="0" dirty="0"/>
          </a:p>
        </p:txBody>
      </p:sp>
      <p:sp>
        <p:nvSpPr>
          <p:cNvPr id="4" name="Header Placeholder 3"/>
          <p:cNvSpPr>
            <a:spLocks noGrp="1"/>
          </p:cNvSpPr>
          <p:nvPr>
            <p:ph type="hdr" sz="quarter" idx="10"/>
          </p:nvPr>
        </p:nvSpPr>
        <p:spPr>
          <a:xfrm>
            <a:off x="0" y="238125"/>
            <a:ext cx="37338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05536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4082143" cy="536575"/>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10</a:t>
            </a:fld>
            <a:endParaRPr lang="en-US" dirty="0" smtClean="0"/>
          </a:p>
        </p:txBody>
      </p:sp>
    </p:spTree>
    <p:extLst>
      <p:ext uri="{BB962C8B-B14F-4D97-AF65-F5344CB8AC3E}">
        <p14:creationId xmlns:p14="http://schemas.microsoft.com/office/powerpoint/2010/main" val="310060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59782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6943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2316307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1603771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theme" Target="../theme/theme4.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theme" Target="../theme/theme5.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theme" Target="../theme/theme6.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theme" Target="../theme/theme7.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1" r:id="rId11"/>
    <p:sldLayoutId id="2147483846" r:id="rId12"/>
    <p:sldLayoutId id="2147483847" r:id="rId13"/>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hyperlink" Target="https://ru.wikipedia.org/wiki/Windows_NT" TargetMode="External"/><Relationship Id="rId2" Type="http://schemas.openxmlformats.org/officeDocument/2006/relationships/hyperlink" Target="https://ru.wikipedia.org/wiki/OS/2" TargetMode="External"/><Relationship Id="rId1" Type="http://schemas.openxmlformats.org/officeDocument/2006/relationships/slideLayout" Target="../slideLayouts/slideLayout31.xml"/><Relationship Id="rId4" Type="http://schemas.openxmlformats.org/officeDocument/2006/relationships/hyperlink" Target="https://ru.wikipedia.org/wiki/OLA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hyperlink" Target="https://ru.wikipedia.org/wiki/Sybase" TargetMode="External"/><Relationship Id="rId2" Type="http://schemas.openxmlformats.org/officeDocument/2006/relationships/hyperlink" Target="https://ru.wikipedia.org/wiki/Transact-SQL" TargetMode="External"/><Relationship Id="rId1" Type="http://schemas.openxmlformats.org/officeDocument/2006/relationships/slideLayout" Target="../slideLayouts/slideLayout31.xml"/><Relationship Id="rId6" Type="http://schemas.openxmlformats.org/officeDocument/2006/relationships/hyperlink" Target="https://ru.wikipedia.org/wiki/SQL" TargetMode="External"/><Relationship Id="rId5" Type="http://schemas.openxmlformats.org/officeDocument/2006/relationships/hyperlink" Target="https://ru.wikipedia.org/wiki/%D0%9C%D0%B5%D0%B6%D0%B4%D1%83%D0%BD%D0%B0%D1%80%D0%BE%D0%B4%D0%BD%D0%B0%D1%8F_%D0%BE%D1%80%D0%B3%D0%B0%D0%BD%D0%B8%D0%B7%D0%B0%D1%86%D0%B8%D1%8F_%D0%BF%D0%BE_%D1%81%D1%82%D0%B0%D0%BD%D0%B4%D0%B0%D1%80%D1%82%D0%B8%D0%B7%D0%B0%D1%86%D0%B8%D0%B8" TargetMode="External"/><Relationship Id="rId4" Type="http://schemas.openxmlformats.org/officeDocument/2006/relationships/hyperlink" Target="https://ru.wikipedia.org/wiki/%D0%90%D0%BC%D0%B5%D1%80%D0%B8%D0%BA%D0%B0%D0%BD%D1%81%D0%BA%D0%B8%D0%B9_%D0%BD%D0%B0%D1%86%D0%B8%D0%BE%D0%BD%D0%B0%D0%BB%D1%8C%D0%BD%D1%8B%D0%B9_%D0%B8%D0%BD%D1%81%D1%82%D0%B8%D1%82%D1%83%D1%82_%D1%81%D1%82%D0%B0%D0%BD%D0%B4%D0%B0%D1%80%D1%82%D0%BE%D0%B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01 | </a:t>
            </a:r>
            <a:r>
              <a:rPr lang="ru-RU" dirty="0" smtClean="0"/>
              <a:t>Введение в</a:t>
            </a:r>
            <a:r>
              <a:rPr lang="en-US" dirty="0" smtClean="0"/>
              <a:t> </a:t>
            </a:r>
            <a:r>
              <a:rPr lang="en-US" dirty="0" smtClean="0"/>
              <a:t>Microsoft SQL </a:t>
            </a:r>
            <a:r>
              <a:rPr lang="en-US" dirty="0" smtClean="0"/>
              <a:t>Server</a:t>
            </a:r>
            <a:endParaRPr lang="en-US" dirty="0"/>
          </a:p>
        </p:txBody>
      </p:sp>
      <p:sp>
        <p:nvSpPr>
          <p:cNvPr id="2" name="Подзаголовок 1"/>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SUBSTRING</a:t>
            </a:r>
          </a:p>
          <a:p>
            <a:pPr marL="166688" indent="-166688">
              <a:buFont typeface="Arial" pitchFamily="34" charset="0"/>
              <a:buChar char="•"/>
              <a:defRPr/>
            </a:pPr>
            <a:r>
              <a:rPr lang="en-US" sz="2000" b="0" dirty="0" smtClean="0"/>
              <a:t>LEFT</a:t>
            </a:r>
            <a:r>
              <a:rPr lang="en-US" sz="2000" b="0" dirty="0"/>
              <a:t>, </a:t>
            </a:r>
            <a:r>
              <a:rPr lang="en-US" sz="2000" b="0" dirty="0" smtClean="0"/>
              <a:t>RIGHT</a:t>
            </a:r>
          </a:p>
          <a:p>
            <a:pPr marL="166688" indent="-166688">
              <a:buFont typeface="Arial" pitchFamily="34" charset="0"/>
              <a:buChar char="•"/>
              <a:defRPr/>
            </a:pPr>
            <a:r>
              <a:rPr lang="en-US" sz="2000" b="0" dirty="0" smtClean="0"/>
              <a:t>LEN</a:t>
            </a:r>
          </a:p>
          <a:p>
            <a:pPr marL="166688" indent="-166688">
              <a:buFont typeface="Arial" pitchFamily="34" charset="0"/>
              <a:buChar char="•"/>
              <a:defRPr/>
            </a:pPr>
            <a:r>
              <a:rPr lang="en-US" sz="2000" b="0" dirty="0" smtClean="0"/>
              <a:t>DATALENGTH</a:t>
            </a:r>
            <a:endParaRPr lang="en-US" sz="2000" b="0" dirty="0"/>
          </a:p>
          <a:p>
            <a:pPr marL="166688" indent="-166688">
              <a:buFont typeface="Arial" pitchFamily="34" charset="0"/>
              <a:buChar char="•"/>
              <a:defRPr/>
            </a:pPr>
            <a:r>
              <a:rPr lang="en-US" sz="2000" b="0" dirty="0" smtClean="0"/>
              <a:t>REPLACE</a:t>
            </a:r>
          </a:p>
          <a:p>
            <a:pPr marL="166688" indent="-166688">
              <a:buFont typeface="Arial" pitchFamily="34" charset="0"/>
              <a:buChar char="•"/>
              <a:defRPr/>
            </a:pPr>
            <a:r>
              <a:rPr lang="en-US" sz="2000" b="0" dirty="0" smtClean="0"/>
              <a:t>REPLICATE</a:t>
            </a:r>
          </a:p>
          <a:p>
            <a:pPr marL="166688" indent="-166688">
              <a:buFont typeface="Arial" pitchFamily="34" charset="0"/>
              <a:buChar char="•"/>
              <a:defRPr/>
            </a:pPr>
            <a:r>
              <a:rPr lang="en-US" sz="2000" b="0" dirty="0" smtClean="0"/>
              <a:t>UPPER</a:t>
            </a:r>
            <a:r>
              <a:rPr lang="en-US" sz="2000" b="0" dirty="0"/>
              <a:t>, </a:t>
            </a:r>
            <a:r>
              <a:rPr lang="en-US" sz="2000" b="0" dirty="0" smtClean="0"/>
              <a:t>LOWER</a:t>
            </a:r>
          </a:p>
          <a:p>
            <a:pPr marL="166688" indent="-166688">
              <a:buFont typeface="Arial" pitchFamily="34" charset="0"/>
              <a:buChar char="•"/>
              <a:defRPr/>
            </a:pPr>
            <a:r>
              <a:rPr lang="en-US" sz="2000" b="0" dirty="0" smtClean="0"/>
              <a:t>RTRIM</a:t>
            </a:r>
            <a:r>
              <a:rPr lang="en-US" sz="2000" b="0" dirty="0"/>
              <a:t>, LTRIM</a:t>
            </a:r>
          </a:p>
        </p:txBody>
      </p:sp>
      <p:sp>
        <p:nvSpPr>
          <p:cNvPr id="71687" name="Rectangle 29"/>
          <p:cNvSpPr>
            <a:spLocks noChangeArrowheads="1"/>
          </p:cNvSpPr>
          <p:nvPr/>
        </p:nvSpPr>
        <p:spPr bwMode="auto">
          <a:xfrm>
            <a:off x="3360738" y="1901825"/>
            <a:ext cx="2563812" cy="2820300"/>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GETDATE</a:t>
            </a:r>
          </a:p>
          <a:p>
            <a:pPr marL="166688" indent="-166688">
              <a:buFont typeface="Arial" charset="0"/>
              <a:buChar char="•"/>
            </a:pPr>
            <a:r>
              <a:rPr lang="en-US" sz="2000" b="0" dirty="0" smtClean="0"/>
              <a:t>SYSTDATETIME</a:t>
            </a:r>
          </a:p>
          <a:p>
            <a:pPr marL="166688" indent="-166688">
              <a:buFont typeface="Arial" charset="0"/>
              <a:buChar char="•"/>
            </a:pPr>
            <a:r>
              <a:rPr lang="en-US" sz="2000" b="0" dirty="0" smtClean="0"/>
              <a:t>GETUTCDATE</a:t>
            </a:r>
          </a:p>
          <a:p>
            <a:pPr marL="166688" indent="-166688">
              <a:buFont typeface="Arial" charset="0"/>
              <a:buChar char="•"/>
            </a:pPr>
            <a:r>
              <a:rPr lang="en-US" sz="2000" b="0" dirty="0" smtClean="0"/>
              <a:t>DATEADD</a:t>
            </a:r>
          </a:p>
          <a:p>
            <a:pPr marL="166688" indent="-166688">
              <a:buFont typeface="Arial" charset="0"/>
              <a:buChar char="•"/>
            </a:pPr>
            <a:r>
              <a:rPr lang="en-US" sz="2000" b="0" dirty="0" smtClean="0"/>
              <a:t>DATEDIFF</a:t>
            </a:r>
          </a:p>
          <a:p>
            <a:pPr marL="166688" indent="-166688">
              <a:buFont typeface="Arial" charset="0"/>
              <a:buChar char="•"/>
            </a:pPr>
            <a:r>
              <a:rPr lang="en-US" sz="2000" b="0" dirty="0" smtClean="0"/>
              <a:t>YEAR</a:t>
            </a:r>
          </a:p>
          <a:p>
            <a:pPr marL="166688" indent="-166688">
              <a:buFont typeface="Arial" charset="0"/>
              <a:buChar char="•"/>
            </a:pPr>
            <a:r>
              <a:rPr lang="en-US" sz="2000" b="0" dirty="0" smtClean="0"/>
              <a:t>MONTH</a:t>
            </a:r>
          </a:p>
          <a:p>
            <a:pPr marL="166688" indent="-166688">
              <a:buFont typeface="Arial" charset="0"/>
              <a:buChar char="•"/>
            </a:pPr>
            <a:r>
              <a:rPr lang="en-US" sz="2000" b="0" dirty="0" smtClean="0"/>
              <a:t>DAY</a:t>
            </a:r>
            <a:endParaRPr lang="en-US" sz="2000" b="0" dirty="0"/>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SUM</a:t>
            </a:r>
          </a:p>
          <a:p>
            <a:pPr marL="166688" indent="-166688">
              <a:buFont typeface="Arial" charset="0"/>
              <a:buChar char="•"/>
            </a:pPr>
            <a:r>
              <a:rPr lang="en-US" sz="2000" b="0" dirty="0" smtClean="0"/>
              <a:t>MIN</a:t>
            </a:r>
          </a:p>
          <a:p>
            <a:pPr marL="166688" indent="-166688">
              <a:buFont typeface="Arial" charset="0"/>
              <a:buChar char="•"/>
            </a:pPr>
            <a:r>
              <a:rPr lang="en-US" sz="2000" b="0" dirty="0" smtClean="0"/>
              <a:t>MAX</a:t>
            </a:r>
          </a:p>
          <a:p>
            <a:pPr marL="166688" indent="-166688">
              <a:buFont typeface="Arial" charset="0"/>
              <a:buChar char="•"/>
            </a:pPr>
            <a:r>
              <a:rPr lang="en-US" sz="2000" b="0" dirty="0" smtClean="0"/>
              <a:t>AVG</a:t>
            </a:r>
          </a:p>
          <a:p>
            <a:pPr marL="166688" indent="-166688">
              <a:buFont typeface="Arial" charset="0"/>
              <a:buChar char="•"/>
            </a:pPr>
            <a:r>
              <a:rPr lang="en-US" sz="2000" b="0" dirty="0" smtClean="0"/>
              <a:t>COUNT</a:t>
            </a:r>
            <a:endParaRPr lang="en-US" sz="2000" b="0" dirty="0"/>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ru-RU" dirty="0" smtClean="0"/>
              <a:t>Строковые функции</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ru-RU" dirty="0" smtClean="0"/>
              <a:t>Работа с датой и временем</a:t>
            </a:r>
            <a:endParaRPr lang="en-US" dirty="0"/>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ru-RU" dirty="0" smtClean="0"/>
              <a:t>Функции агрегирования</a:t>
            </a:r>
            <a:endParaRPr lang="en-US" dirty="0"/>
          </a:p>
        </p:txBody>
      </p:sp>
      <p:sp>
        <p:nvSpPr>
          <p:cNvPr id="13" name="Title 12"/>
          <p:cNvSpPr>
            <a:spLocks noGrp="1"/>
          </p:cNvSpPr>
          <p:nvPr>
            <p:ph type="title" idx="4294967295"/>
          </p:nvPr>
        </p:nvSpPr>
        <p:spPr>
          <a:xfrm>
            <a:off x="0" y="0"/>
            <a:ext cx="8004132" cy="741363"/>
          </a:xfrm>
          <a:prstGeom prst="rect">
            <a:avLst/>
          </a:prstGeom>
        </p:spPr>
        <p:txBody>
          <a:bodyPr/>
          <a:lstStyle/>
          <a:p>
            <a:pPr rtl="0" fontAlgn="base"/>
            <a:r>
              <a:rPr lang="ru-RU" sz="3600" b="0" kern="1200" dirty="0" smtClean="0">
                <a:solidFill>
                  <a:schemeClr val="accent6"/>
                </a:solidFill>
                <a:latin typeface="Verdana"/>
                <a:ea typeface="PMingLiU"/>
                <a:cs typeface="Arial"/>
              </a:rPr>
              <a:t>Элементы языка </a:t>
            </a:r>
            <a:r>
              <a:rPr lang="en-US" sz="3600" b="0" kern="1200" dirty="0" smtClean="0">
                <a:solidFill>
                  <a:schemeClr val="accent6"/>
                </a:solidFill>
                <a:latin typeface="Verdana"/>
                <a:ea typeface="PMingLiU"/>
                <a:cs typeface="Arial"/>
              </a:rPr>
              <a:t>T-SQL: </a:t>
            </a:r>
            <a:r>
              <a:rPr lang="ru-RU" sz="3600" b="0" kern="1200" dirty="0" smtClean="0">
                <a:solidFill>
                  <a:schemeClr val="accent6"/>
                </a:solidFill>
                <a:latin typeface="Verdana"/>
                <a:ea typeface="PMingLiU"/>
                <a:cs typeface="Arial"/>
              </a:rPr>
              <a:t>функции</a:t>
            </a:r>
            <a:endParaRPr lang="en-US" sz="3600" dirty="0" smtClean="0">
              <a:solidFill>
                <a:schemeClr val="accent6"/>
              </a:solidFill>
            </a:endParaRPr>
          </a:p>
        </p:txBody>
      </p:sp>
    </p:spTree>
    <p:extLst>
      <p:ext uri="{BB962C8B-B14F-4D97-AF65-F5344CB8AC3E}">
        <p14:creationId xmlns:p14="http://schemas.microsoft.com/office/powerpoint/2010/main" val="3236202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Элементы языка </a:t>
            </a:r>
            <a:r>
              <a:rPr lang="en-US" dirty="0" smtClean="0"/>
              <a:t>T-SQL: </a:t>
            </a:r>
            <a:r>
              <a:rPr lang="ru-RU" dirty="0" smtClean="0"/>
              <a:t>переменные</a:t>
            </a:r>
            <a:endParaRPr lang="en-US" dirty="0"/>
          </a:p>
        </p:txBody>
      </p:sp>
      <p:sp>
        <p:nvSpPr>
          <p:cNvPr id="3" name="Content Placeholder 2"/>
          <p:cNvSpPr>
            <a:spLocks noGrp="1"/>
          </p:cNvSpPr>
          <p:nvPr>
            <p:ph idx="1"/>
          </p:nvPr>
        </p:nvSpPr>
        <p:spPr/>
        <p:txBody>
          <a:bodyPr/>
          <a:lstStyle/>
          <a:p>
            <a:r>
              <a:rPr lang="ru-RU" sz="2000" dirty="0" smtClean="0"/>
              <a:t>Локальные переменные в</a:t>
            </a:r>
            <a:r>
              <a:rPr lang="en-US" sz="2000" dirty="0" smtClean="0"/>
              <a:t> </a:t>
            </a:r>
            <a:r>
              <a:rPr lang="en-US" sz="2000" dirty="0" smtClean="0"/>
              <a:t>T-SQL </a:t>
            </a:r>
            <a:r>
              <a:rPr lang="ru-RU" sz="2000" dirty="0" smtClean="0"/>
              <a:t>временно сохраняют значение определенного типа данных</a:t>
            </a:r>
            <a:endParaRPr lang="en-US" sz="2000" dirty="0" smtClean="0"/>
          </a:p>
          <a:p>
            <a:r>
              <a:rPr lang="ru-RU" sz="2000" dirty="0" smtClean="0"/>
              <a:t>Имя начинается с одиночного знака</a:t>
            </a:r>
            <a:r>
              <a:rPr lang="en-US" sz="2000" dirty="0" smtClean="0"/>
              <a:t> </a:t>
            </a:r>
            <a:r>
              <a:rPr lang="en-US" sz="2000" dirty="0" smtClean="0"/>
              <a:t>@ </a:t>
            </a:r>
          </a:p>
          <a:p>
            <a:pPr lvl="1"/>
            <a:endParaRPr lang="ru-RU" sz="2000" dirty="0" smtClean="0"/>
          </a:p>
          <a:p>
            <a:pPr lvl="1"/>
            <a:r>
              <a:rPr lang="en-US" sz="2000" dirty="0" smtClean="0"/>
              <a:t>@@ </a:t>
            </a:r>
            <a:r>
              <a:rPr lang="ru-RU" sz="2000" dirty="0" smtClean="0"/>
              <a:t>зарезервировано для системных функций</a:t>
            </a:r>
            <a:endParaRPr lang="en-US" sz="2000" dirty="0" smtClean="0"/>
          </a:p>
          <a:p>
            <a:endParaRPr lang="ru-RU" sz="2000" dirty="0" smtClean="0"/>
          </a:p>
          <a:p>
            <a:r>
              <a:rPr lang="ru-RU" sz="2000" dirty="0" smtClean="0"/>
              <a:t>В</a:t>
            </a:r>
            <a:r>
              <a:rPr lang="en-US" sz="2000" dirty="0" smtClean="0"/>
              <a:t> </a:t>
            </a:r>
            <a:r>
              <a:rPr lang="en-US" sz="2000" dirty="0" smtClean="0"/>
              <a:t>SQL Server 2008 </a:t>
            </a:r>
            <a:r>
              <a:rPr lang="ru-RU" sz="2000" dirty="0" smtClean="0"/>
              <a:t>и более поздних версиях допускается объявление и инициализации в одном выражении:</a:t>
            </a:r>
            <a:endParaRPr lang="en-US" sz="2000" dirty="0" smtClean="0"/>
          </a:p>
          <a:p>
            <a:endParaRPr lang="en-US" dirty="0"/>
          </a:p>
        </p:txBody>
      </p:sp>
      <p:sp>
        <p:nvSpPr>
          <p:cNvPr id="4" name="AutoShape 3"/>
          <p:cNvSpPr>
            <a:spLocks noChangeArrowheads="1"/>
          </p:cNvSpPr>
          <p:nvPr/>
        </p:nvSpPr>
        <p:spPr bwMode="auto">
          <a:xfrm>
            <a:off x="1334457" y="4085819"/>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DECLARE</a:t>
            </a:r>
            <a:r>
              <a:rPr lang="en-US" sz="2000" dirty="0">
                <a:solidFill>
                  <a:prstClr val="black"/>
                </a:solidFill>
                <a:latin typeface="Lucida Sans Typewriter" pitchFamily="49" charset="0"/>
              </a:rPr>
              <a:t> @MyVar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30</a:t>
            </a:r>
            <a:r>
              <a:rPr lang="en-US" sz="2000" dirty="0">
                <a:solidFill>
                  <a:srgbClr val="808080"/>
                </a:solidFill>
                <a:latin typeface="Lucida Sans Typewriter" pitchFamily="49" charset="0"/>
              </a:rPr>
              <a:t>;</a:t>
            </a:r>
          </a:p>
        </p:txBody>
      </p:sp>
    </p:spTree>
    <p:extLst>
      <p:ext uri="{BB962C8B-B14F-4D97-AF65-F5344CB8AC3E}">
        <p14:creationId xmlns:p14="http://schemas.microsoft.com/office/powerpoint/2010/main" val="3750207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solidFill>
                  <a:schemeClr val="accent6"/>
                </a:solidFill>
                <a:effectLst/>
                <a:latin typeface="+mj-lt"/>
                <a:ea typeface="+mj-ea"/>
                <a:cs typeface="+mj-cs"/>
              </a:rPr>
              <a:t>Элементы языка </a:t>
            </a:r>
            <a:r>
              <a:rPr lang="en-US" sz="3600" dirty="0" smtClean="0">
                <a:solidFill>
                  <a:schemeClr val="accent6"/>
                </a:solidFill>
                <a:effectLst/>
                <a:latin typeface="+mj-lt"/>
                <a:ea typeface="+mj-ea"/>
                <a:cs typeface="+mj-cs"/>
              </a:rPr>
              <a:t>T-SQL: </a:t>
            </a:r>
            <a:r>
              <a:rPr lang="ru-RU" sz="3600" dirty="0" smtClean="0">
                <a:solidFill>
                  <a:schemeClr val="accent6"/>
                </a:solidFill>
                <a:effectLst/>
                <a:latin typeface="+mj-lt"/>
                <a:ea typeface="+mj-ea"/>
                <a:cs typeface="+mj-cs"/>
              </a:rPr>
              <a:t>выражения</a:t>
            </a:r>
            <a:endParaRPr lang="en-US" sz="3600" dirty="0">
              <a:solidFill>
                <a:schemeClr val="accent6"/>
              </a:solidFill>
            </a:endParaRPr>
          </a:p>
        </p:txBody>
      </p:sp>
      <p:sp>
        <p:nvSpPr>
          <p:cNvPr id="3" name="Content Placeholder 2"/>
          <p:cNvSpPr>
            <a:spLocks noGrp="1"/>
          </p:cNvSpPr>
          <p:nvPr>
            <p:ph idx="1"/>
          </p:nvPr>
        </p:nvSpPr>
        <p:spPr/>
        <p:txBody>
          <a:bodyPr/>
          <a:lstStyle/>
          <a:p>
            <a:r>
              <a:rPr lang="ru-RU" sz="2000" dirty="0" smtClean="0"/>
              <a:t>Комбинация идентификаторов, переменных и операторов предназначенных для получения единого результата</a:t>
            </a:r>
            <a:endParaRPr lang="en-US" sz="2000" dirty="0" smtClean="0"/>
          </a:p>
          <a:p>
            <a:r>
              <a:rPr lang="ru-RU" sz="2000" dirty="0" smtClean="0"/>
              <a:t>Может быть использовано в</a:t>
            </a:r>
            <a:r>
              <a:rPr lang="en-US" sz="2000" dirty="0" smtClean="0"/>
              <a:t> </a:t>
            </a:r>
            <a:r>
              <a:rPr lang="en-US" sz="2000" dirty="0" smtClean="0"/>
              <a:t>SELECT </a:t>
            </a:r>
            <a:r>
              <a:rPr lang="ru-RU" sz="2000" dirty="0" smtClean="0"/>
              <a:t>запросах</a:t>
            </a:r>
            <a:endParaRPr lang="en-US" sz="2000" dirty="0" smtClean="0"/>
          </a:p>
          <a:p>
            <a:pPr lvl="1"/>
            <a:r>
              <a:rPr lang="en-US" sz="2000" dirty="0" smtClean="0"/>
              <a:t>SELECT </a:t>
            </a:r>
            <a:r>
              <a:rPr lang="ru-RU" sz="2000" dirty="0" smtClean="0"/>
              <a:t>условии</a:t>
            </a:r>
            <a:endParaRPr lang="en-US" sz="2000" dirty="0" smtClean="0"/>
          </a:p>
          <a:p>
            <a:pPr lvl="1"/>
            <a:r>
              <a:rPr lang="en-US" sz="2000" dirty="0" smtClean="0"/>
              <a:t>WHERE </a:t>
            </a:r>
            <a:r>
              <a:rPr lang="ru-RU" sz="2000" dirty="0" smtClean="0"/>
              <a:t>условии</a:t>
            </a:r>
            <a:endParaRPr lang="en-US" sz="2000" dirty="0" smtClean="0"/>
          </a:p>
          <a:p>
            <a:r>
              <a:rPr lang="ru-RU" sz="2000" dirty="0" smtClean="0"/>
              <a:t>Может быть одиночной константой</a:t>
            </a:r>
            <a:r>
              <a:rPr lang="en-US" sz="2000" dirty="0" smtClean="0"/>
              <a:t>, </a:t>
            </a:r>
            <a:r>
              <a:rPr lang="ru-RU" sz="2000" dirty="0" smtClean="0"/>
              <a:t>единичной функцией или переменной</a:t>
            </a:r>
            <a:endParaRPr lang="en-US" sz="2000" dirty="0" smtClean="0"/>
          </a:p>
          <a:p>
            <a:r>
              <a:rPr lang="ru-RU" sz="2000" dirty="0" smtClean="0"/>
              <a:t>Может быть объединено если выражение имеет тот же самый тип данных</a:t>
            </a:r>
            <a:endParaRPr lang="en-US" sz="2000" dirty="0" smtClean="0"/>
          </a:p>
        </p:txBody>
      </p:sp>
      <p:sp>
        <p:nvSpPr>
          <p:cNvPr id="4" name="AutoShape 3"/>
          <p:cNvSpPr>
            <a:spLocks noChangeArrowheads="1"/>
          </p:cNvSpPr>
          <p:nvPr/>
        </p:nvSpPr>
        <p:spPr bwMode="auto">
          <a:xfrm>
            <a:off x="789305" y="414703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1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AutoShape 3"/>
          <p:cNvSpPr>
            <a:spLocks noChangeArrowheads="1"/>
          </p:cNvSpPr>
          <p:nvPr/>
        </p:nvSpPr>
        <p:spPr bwMode="auto">
          <a:xfrm>
            <a:off x="789305" y="468817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OrderQty</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UnitPrice</a:t>
            </a:r>
            <a:r>
              <a:rPr lang="en-US" sz="2000" dirty="0" smtClean="0">
                <a:solidFill>
                  <a:prstClr val="black"/>
                </a:solidFill>
                <a:latin typeface="Lucida Sans Typewriter" pitchFamily="49" charset="0"/>
              </a:rPr>
              <a:t> ...</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1960549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a:solidFill>
                  <a:schemeClr val="accent6"/>
                </a:solidFill>
              </a:rPr>
              <a:t>Элементы языка </a:t>
            </a:r>
            <a:r>
              <a:rPr lang="en-US" dirty="0" smtClean="0"/>
              <a:t>T-SQL: </a:t>
            </a:r>
            <a:r>
              <a:rPr lang="ru-RU" dirty="0" smtClean="0"/>
              <a:t>разделитель команд пакетного режима</a:t>
            </a:r>
            <a:endParaRPr lang="en-US" dirty="0"/>
          </a:p>
        </p:txBody>
      </p:sp>
      <p:sp>
        <p:nvSpPr>
          <p:cNvPr id="3" name="Content Placeholder 2"/>
          <p:cNvSpPr>
            <a:spLocks noGrp="1"/>
          </p:cNvSpPr>
          <p:nvPr>
            <p:ph idx="1"/>
          </p:nvPr>
        </p:nvSpPr>
        <p:spPr>
          <a:xfrm>
            <a:off x="482601" y="929558"/>
            <a:ext cx="7751762" cy="4386262"/>
          </a:xfrm>
        </p:spPr>
        <p:txBody>
          <a:bodyPr/>
          <a:lstStyle/>
          <a:p>
            <a:r>
              <a:rPr lang="ru-RU" sz="2000" dirty="0" smtClean="0"/>
              <a:t>Пакетный режим позволяет задавать набор команд для выполнения </a:t>
            </a:r>
            <a:r>
              <a:rPr lang="en-US" sz="2000" baseline="0" dirty="0" smtClean="0"/>
              <a:t>SQL</a:t>
            </a:r>
            <a:endParaRPr lang="en-US" sz="2000" baseline="0" dirty="0" smtClean="0"/>
          </a:p>
          <a:p>
            <a:r>
              <a:rPr lang="ru-RU" sz="2000" dirty="0" smtClean="0"/>
              <a:t>Пакетный режим определяет область видимости переменных, разрешения имен</a:t>
            </a:r>
            <a:endParaRPr lang="en-US" sz="2000" dirty="0" smtClean="0"/>
          </a:p>
          <a:p>
            <a:r>
              <a:rPr lang="ru-RU" sz="2000" dirty="0" smtClean="0"/>
              <a:t>Для разделения выражений в пакетном режиме используется разделитель:</a:t>
            </a:r>
          </a:p>
          <a:p>
            <a:r>
              <a:rPr lang="ru-RU" sz="2000" dirty="0"/>
              <a:t>	</a:t>
            </a:r>
            <a:r>
              <a:rPr lang="en-US" sz="2000" dirty="0" smtClean="0"/>
              <a:t>SQL </a:t>
            </a:r>
            <a:r>
              <a:rPr lang="en-US" sz="2000" dirty="0" smtClean="0"/>
              <a:t>Server </a:t>
            </a:r>
            <a:r>
              <a:rPr lang="ru-RU" sz="2000" dirty="0" smtClean="0"/>
              <a:t>утилиты используют ключевое слово</a:t>
            </a:r>
            <a:r>
              <a:rPr lang="en-US" sz="2000" dirty="0" smtClean="0"/>
              <a:t> GO</a:t>
            </a:r>
            <a:endParaRPr lang="en-US" sz="2000" dirty="0" smtClean="0"/>
          </a:p>
          <a:p>
            <a:pPr lvl="1"/>
            <a:r>
              <a:rPr lang="ru-RU" sz="2000" dirty="0" smtClean="0"/>
              <a:t>	</a:t>
            </a:r>
            <a:r>
              <a:rPr lang="en-US" sz="2000" dirty="0" smtClean="0"/>
              <a:t>GO </a:t>
            </a:r>
            <a:r>
              <a:rPr lang="ru-RU" sz="2000" dirty="0" smtClean="0"/>
              <a:t>это не команда</a:t>
            </a:r>
            <a:r>
              <a:rPr lang="en-US" sz="2000" dirty="0" smtClean="0"/>
              <a:t> T-SQL</a:t>
            </a:r>
            <a:endParaRPr lang="en-US" sz="2000" dirty="0" smtClean="0"/>
          </a:p>
        </p:txBody>
      </p:sp>
    </p:spTree>
    <p:extLst>
      <p:ext uri="{BB962C8B-B14F-4D97-AF65-F5344CB8AC3E}">
        <p14:creationId xmlns:p14="http://schemas.microsoft.com/office/powerpoint/2010/main" val="274933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a:solidFill>
                  <a:schemeClr val="accent6"/>
                </a:solidFill>
              </a:rPr>
              <a:t>Элементы языка </a:t>
            </a:r>
            <a:r>
              <a:rPr lang="en-US" dirty="0" smtClean="0"/>
              <a:t>T-SQL :</a:t>
            </a:r>
            <a:r>
              <a:rPr lang="ru-RU" dirty="0" smtClean="0"/>
              <a:t> управление потоком команд, ошибки и транзакции</a:t>
            </a:r>
            <a:endParaRPr lang="en-US" dirty="0"/>
          </a:p>
        </p:txBody>
      </p:sp>
      <p:sp>
        <p:nvSpPr>
          <p:cNvPr id="3" name="Content Placeholder 2"/>
          <p:cNvSpPr>
            <a:spLocks noGrp="1"/>
          </p:cNvSpPr>
          <p:nvPr>
            <p:ph idx="1"/>
          </p:nvPr>
        </p:nvSpPr>
        <p:spPr/>
        <p:txBody>
          <a:bodyPr/>
          <a:lstStyle/>
          <a:p>
            <a:endParaRPr lang="en-US" sz="2000" dirty="0" smtClean="0"/>
          </a:p>
          <a:p>
            <a:r>
              <a:rPr lang="ru-RU" sz="2000" dirty="0" smtClean="0"/>
              <a:t>Позволяет контролировать поток выполнения команд</a:t>
            </a:r>
            <a:r>
              <a:rPr lang="en-US" sz="2000" dirty="0" smtClean="0"/>
              <a:t>, </a:t>
            </a:r>
            <a:r>
              <a:rPr lang="ru-RU" sz="2000" dirty="0" smtClean="0"/>
              <a:t>обрабатывать ошибки</a:t>
            </a:r>
            <a:r>
              <a:rPr lang="en-US" sz="2000" dirty="0" smtClean="0"/>
              <a:t>,</a:t>
            </a:r>
            <a:r>
              <a:rPr lang="ru-RU" sz="2000" dirty="0" smtClean="0"/>
              <a:t> и поддерживать механизм транзакций</a:t>
            </a:r>
            <a:endParaRPr lang="en-US" sz="2000" dirty="0" smtClean="0"/>
          </a:p>
          <a:p>
            <a:r>
              <a:rPr lang="ru-RU" sz="2000" dirty="0" smtClean="0"/>
              <a:t>Используется в программном коде:</a:t>
            </a:r>
            <a:endParaRPr lang="en-US" sz="2000" dirty="0" smtClean="0"/>
          </a:p>
          <a:p>
            <a:pPr lvl="1"/>
            <a:r>
              <a:rPr lang="ru-RU" sz="2000" dirty="0" smtClean="0"/>
              <a:t>Сохраненных процедурах</a:t>
            </a:r>
            <a:r>
              <a:rPr lang="en-US" sz="2000" dirty="0" smtClean="0"/>
              <a:t>, </a:t>
            </a:r>
            <a:r>
              <a:rPr lang="ru-RU" sz="2000" dirty="0" smtClean="0"/>
              <a:t>триггерах</a:t>
            </a:r>
            <a:r>
              <a:rPr lang="en-US" sz="2000" dirty="0" smtClean="0"/>
              <a:t>, </a:t>
            </a:r>
            <a:r>
              <a:rPr lang="ru-RU" sz="2000" dirty="0" smtClean="0"/>
              <a:t>программных блоках</a:t>
            </a:r>
            <a:endParaRPr lang="en-US" sz="2000" dirty="0" smtClean="0"/>
          </a:p>
          <a:p>
            <a:pPr lvl="1"/>
            <a:endParaRPr lang="en-US" dirty="0" smtClean="0"/>
          </a:p>
        </p:txBody>
      </p:sp>
      <p:sp>
        <p:nvSpPr>
          <p:cNvPr id="4" name="AutoShape 22"/>
          <p:cNvSpPr>
            <a:spLocks noChangeArrowheads="1"/>
          </p:cNvSpPr>
          <p:nvPr/>
        </p:nvSpPr>
        <p:spPr bwMode="auto">
          <a:xfrm>
            <a:off x="5921829" y="4099440"/>
            <a:ext cx="2888796" cy="1887703"/>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AutoShape 22"/>
          <p:cNvSpPr>
            <a:spLocks noChangeArrowheads="1"/>
          </p:cNvSpPr>
          <p:nvPr/>
        </p:nvSpPr>
        <p:spPr bwMode="auto">
          <a:xfrm>
            <a:off x="3385453" y="4088554"/>
            <a:ext cx="2380570" cy="1898589"/>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TRY...CATCH</a:t>
            </a:r>
          </a:p>
        </p:txBody>
      </p:sp>
      <p:sp>
        <p:nvSpPr>
          <p:cNvPr id="6" name="AutoShape 22"/>
          <p:cNvSpPr>
            <a:spLocks noChangeArrowheads="1"/>
          </p:cNvSpPr>
          <p:nvPr/>
        </p:nvSpPr>
        <p:spPr bwMode="auto">
          <a:xfrm>
            <a:off x="504831" y="4099441"/>
            <a:ext cx="2709863" cy="1887702"/>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Rectangle 6"/>
          <p:cNvSpPr/>
          <p:nvPr/>
        </p:nvSpPr>
        <p:spPr>
          <a:xfrm>
            <a:off x="653143" y="4134366"/>
            <a:ext cx="2207532" cy="1852778"/>
          </a:xfrm>
          <a:prstGeom prst="rect">
            <a:avLst/>
          </a:prstGeom>
        </p:spPr>
        <p:txBody>
          <a:bodyPr lIns="0" tIns="0" rIns="0" bIns="0"/>
          <a:lstStyle/>
          <a:p>
            <a:pPr marL="166688" indent="-166688">
              <a:buFont typeface="Arial" pitchFamily="34" charset="0"/>
              <a:buChar char="•"/>
              <a:defRPr/>
            </a:pPr>
            <a:r>
              <a:rPr lang="en-US" b="0" dirty="0" smtClean="0"/>
              <a:t>IF...ELSE</a:t>
            </a:r>
            <a:endParaRPr lang="en-US" b="0" dirty="0"/>
          </a:p>
          <a:p>
            <a:pPr marL="166688" indent="-166688">
              <a:buFont typeface="Arial" pitchFamily="34" charset="0"/>
              <a:buChar char="•"/>
              <a:defRPr/>
            </a:pPr>
            <a:r>
              <a:rPr lang="en-US" b="0" dirty="0" smtClean="0"/>
              <a:t>WHILE</a:t>
            </a:r>
          </a:p>
          <a:p>
            <a:pPr marL="166688" indent="-166688">
              <a:buFont typeface="Arial" pitchFamily="34" charset="0"/>
              <a:buChar char="•"/>
              <a:defRPr/>
            </a:pPr>
            <a:r>
              <a:rPr lang="en-US" b="0" dirty="0" smtClean="0"/>
              <a:t>BREAK</a:t>
            </a:r>
          </a:p>
          <a:p>
            <a:pPr marL="166688" indent="-166688">
              <a:buFont typeface="Arial" pitchFamily="34" charset="0"/>
              <a:buChar char="•"/>
              <a:defRPr/>
            </a:pPr>
            <a:r>
              <a:rPr lang="en-US" b="0" dirty="0" smtClean="0"/>
              <a:t>CONTINUE</a:t>
            </a:r>
          </a:p>
          <a:p>
            <a:pPr marL="166688" indent="-166688">
              <a:buFont typeface="Arial" pitchFamily="34" charset="0"/>
              <a:buChar char="•"/>
              <a:defRPr/>
            </a:pPr>
            <a:r>
              <a:rPr lang="en-US" b="0" dirty="0" smtClean="0"/>
              <a:t>BEGIN...END</a:t>
            </a:r>
            <a:endParaRPr lang="en-US" b="0" dirty="0"/>
          </a:p>
        </p:txBody>
      </p:sp>
      <p:sp>
        <p:nvSpPr>
          <p:cNvPr id="8" name="Rectangle 30"/>
          <p:cNvSpPr>
            <a:spLocks noChangeArrowheads="1"/>
          </p:cNvSpPr>
          <p:nvPr/>
        </p:nvSpPr>
        <p:spPr bwMode="auto">
          <a:xfrm>
            <a:off x="6164490" y="4105008"/>
            <a:ext cx="2654074" cy="1882135"/>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BEGIN TRANSACTION</a:t>
            </a:r>
          </a:p>
          <a:p>
            <a:pPr marL="166688" indent="-166688">
              <a:buFont typeface="Arial" charset="0"/>
              <a:buChar char="•"/>
            </a:pPr>
            <a:r>
              <a:rPr lang="en-US" b="0" dirty="0" smtClean="0"/>
              <a:t>COMMIT TRANSACTION</a:t>
            </a:r>
          </a:p>
          <a:p>
            <a:pPr marL="166688" indent="-166688">
              <a:buFont typeface="Arial" charset="0"/>
              <a:buChar char="•"/>
            </a:pPr>
            <a:r>
              <a:rPr lang="en-US" b="0" dirty="0" smtClean="0"/>
              <a:t>ROLLBACK TRANSACTION</a:t>
            </a:r>
          </a:p>
        </p:txBody>
      </p:sp>
      <p:sp>
        <p:nvSpPr>
          <p:cNvPr id="9" name="Text Box 99"/>
          <p:cNvSpPr txBox="1">
            <a:spLocks noChangeArrowheads="1"/>
          </p:cNvSpPr>
          <p:nvPr/>
        </p:nvSpPr>
        <p:spPr bwMode="auto">
          <a:xfrm>
            <a:off x="503244" y="3410465"/>
            <a:ext cx="2743200" cy="688976"/>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Control of Flow</a:t>
            </a:r>
            <a:endParaRPr lang="en-US" dirty="0"/>
          </a:p>
        </p:txBody>
      </p:sp>
      <p:sp>
        <p:nvSpPr>
          <p:cNvPr id="10" name="Text Box 99"/>
          <p:cNvSpPr txBox="1">
            <a:spLocks noChangeArrowheads="1"/>
          </p:cNvSpPr>
          <p:nvPr/>
        </p:nvSpPr>
        <p:spPr bwMode="auto">
          <a:xfrm>
            <a:off x="3375023" y="3410465"/>
            <a:ext cx="2408461"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Error Handling</a:t>
            </a:r>
            <a:endParaRPr lang="en-US" dirty="0"/>
          </a:p>
        </p:txBody>
      </p:sp>
      <p:sp>
        <p:nvSpPr>
          <p:cNvPr id="11" name="Text Box 99"/>
          <p:cNvSpPr txBox="1">
            <a:spLocks noChangeArrowheads="1"/>
          </p:cNvSpPr>
          <p:nvPr/>
        </p:nvSpPr>
        <p:spPr bwMode="auto">
          <a:xfrm>
            <a:off x="5895920" y="3410466"/>
            <a:ext cx="2922644" cy="67808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Transaction Control</a:t>
            </a:r>
            <a:endParaRPr lang="en-US" dirty="0"/>
          </a:p>
        </p:txBody>
      </p:sp>
    </p:spTree>
    <p:extLst>
      <p:ext uri="{BB962C8B-B14F-4D97-AF65-F5344CB8AC3E}">
        <p14:creationId xmlns:p14="http://schemas.microsoft.com/office/powerpoint/2010/main" val="992058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9053"/>
            <a:ext cx="7773988" cy="741363"/>
          </a:xfrm>
        </p:spPr>
        <p:txBody>
          <a:bodyPr/>
          <a:lstStyle/>
          <a:p>
            <a:r>
              <a:rPr lang="ru-RU" sz="3600" dirty="0">
                <a:solidFill>
                  <a:schemeClr val="accent6"/>
                </a:solidFill>
              </a:rPr>
              <a:t>Элементы языка </a:t>
            </a:r>
            <a:r>
              <a:rPr lang="en-US" dirty="0" smtClean="0"/>
              <a:t>T-SQL: </a:t>
            </a:r>
            <a:r>
              <a:rPr lang="ru-RU" dirty="0" err="1" smtClean="0"/>
              <a:t>комментраии</a:t>
            </a:r>
            <a:endParaRPr lang="en-US" dirty="0"/>
          </a:p>
        </p:txBody>
      </p:sp>
      <p:sp>
        <p:nvSpPr>
          <p:cNvPr id="3" name="Content Placeholder 2"/>
          <p:cNvSpPr>
            <a:spLocks noGrp="1"/>
          </p:cNvSpPr>
          <p:nvPr>
            <p:ph idx="1"/>
          </p:nvPr>
        </p:nvSpPr>
        <p:spPr/>
        <p:txBody>
          <a:bodyPr/>
          <a:lstStyle/>
          <a:p>
            <a:r>
              <a:rPr lang="ru-RU" dirty="0" smtClean="0"/>
              <a:t>Помечает код </a:t>
            </a:r>
            <a:r>
              <a:rPr lang="en-US" dirty="0" smtClean="0"/>
              <a:t>T-SQL</a:t>
            </a:r>
            <a:r>
              <a:rPr lang="ru-RU" dirty="0" smtClean="0"/>
              <a:t> как комментарий</a:t>
            </a:r>
            <a:r>
              <a:rPr lang="en-US" dirty="0" smtClean="0"/>
              <a:t>:</a:t>
            </a:r>
            <a:endParaRPr lang="en-US" dirty="0" smtClean="0"/>
          </a:p>
          <a:p>
            <a:pPr lvl="1"/>
            <a:r>
              <a:rPr lang="ru-RU" dirty="0" smtClean="0"/>
              <a:t>Для блока заключенного между </a:t>
            </a:r>
            <a:r>
              <a:rPr lang="en-US" dirty="0" smtClean="0"/>
              <a:t> </a:t>
            </a:r>
            <a:r>
              <a:rPr lang="en-US" dirty="0" smtClean="0"/>
              <a:t>/* </a:t>
            </a:r>
            <a:r>
              <a:rPr lang="ru-RU" dirty="0" smtClean="0"/>
              <a:t>и</a:t>
            </a:r>
            <a:r>
              <a:rPr lang="en-US" dirty="0" smtClean="0"/>
              <a:t> </a:t>
            </a:r>
            <a:r>
              <a:rPr lang="en-US" dirty="0" smtClean="0"/>
              <a:t>*/ </a:t>
            </a:r>
            <a:r>
              <a:rPr lang="ru-RU" dirty="0" err="1" smtClean="0"/>
              <a:t>симвловами</a:t>
            </a:r>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For inline text, precede the comments with --</a:t>
            </a:r>
          </a:p>
          <a:p>
            <a:pPr lvl="1"/>
            <a:endParaRPr lang="en-US" dirty="0" smtClean="0"/>
          </a:p>
          <a:p>
            <a:pPr lvl="1"/>
            <a:endParaRPr lang="en-US" dirty="0" smtClean="0"/>
          </a:p>
          <a:p>
            <a:r>
              <a:rPr lang="en-US" dirty="0" smtClean="0"/>
              <a:t>T-SQL </a:t>
            </a:r>
            <a:r>
              <a:rPr lang="ru-RU" dirty="0" smtClean="0"/>
              <a:t>редактор обычно подсвечивает комментарии как показано ниже</a:t>
            </a:r>
            <a:endParaRPr lang="en-US" dirty="0" smtClean="0"/>
          </a:p>
        </p:txBody>
      </p:sp>
      <p:sp>
        <p:nvSpPr>
          <p:cNvPr id="4" name="AutoShape 3"/>
          <p:cNvSpPr>
            <a:spLocks noChangeArrowheads="1"/>
          </p:cNvSpPr>
          <p:nvPr/>
        </p:nvSpPr>
        <p:spPr bwMode="auto">
          <a:xfrm>
            <a:off x="767271" y="1696872"/>
            <a:ext cx="625633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8000"/>
                </a:solidFill>
              </a:rPr>
              <a:t>/* </a:t>
            </a:r>
          </a:p>
          <a:p>
            <a:r>
              <a:rPr lang="en-US" sz="2000" dirty="0">
                <a:solidFill>
                  <a:srgbClr val="008000"/>
                </a:solidFill>
              </a:rPr>
              <a:t>	This is a block</a:t>
            </a:r>
          </a:p>
          <a:p>
            <a:r>
              <a:rPr lang="en-US" sz="2000" dirty="0">
                <a:solidFill>
                  <a:srgbClr val="008000"/>
                </a:solidFill>
              </a:rPr>
              <a:t>   of commented code</a:t>
            </a:r>
          </a:p>
          <a:p>
            <a:r>
              <a:rPr lang="en-US" sz="2000" dirty="0">
                <a:solidFill>
                  <a:srgbClr val="008000"/>
                </a:solidFill>
              </a:rPr>
              <a:t>*/</a:t>
            </a:r>
            <a:endParaRPr lang="en-US" sz="2000" b="0" dirty="0">
              <a:latin typeface="Lucida Sans Typewriter" pitchFamily="49" charset="0"/>
              <a:cs typeface="+mn-cs"/>
            </a:endParaRPr>
          </a:p>
        </p:txBody>
      </p:sp>
      <p:sp>
        <p:nvSpPr>
          <p:cNvPr id="6" name="AutoShape 3"/>
          <p:cNvSpPr>
            <a:spLocks noChangeArrowheads="1"/>
          </p:cNvSpPr>
          <p:nvPr/>
        </p:nvSpPr>
        <p:spPr bwMode="auto">
          <a:xfrm>
            <a:off x="940053" y="435296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dirty="0">
                <a:solidFill>
                  <a:srgbClr val="008000"/>
                </a:solidFill>
              </a:rPr>
              <a:t>--	This line of text will be ignored</a:t>
            </a:r>
            <a:endParaRPr lang="en-US" sz="2000" b="0" dirty="0" smtClean="0">
              <a:latin typeface="Lucida Sans Typewriter" pitchFamily="49" charset="0"/>
              <a:cs typeface="+mn-cs"/>
            </a:endParaRPr>
          </a:p>
        </p:txBody>
      </p:sp>
    </p:spTree>
    <p:extLst>
      <p:ext uri="{BB962C8B-B14F-4D97-AF65-F5344CB8AC3E}">
        <p14:creationId xmlns:p14="http://schemas.microsoft.com/office/powerpoint/2010/main" val="3307991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3600" dirty="0" smtClean="0">
                <a:solidFill>
                  <a:schemeClr val="accent6"/>
                </a:solidFill>
                <a:effectLst/>
                <a:latin typeface="+mj-lt"/>
                <a:ea typeface="+mj-ea"/>
                <a:cs typeface="+mj-cs"/>
              </a:rPr>
              <a:t>Логика процесса запроса</a:t>
            </a:r>
            <a:endParaRPr lang="en-US" sz="3600" dirty="0">
              <a:solidFill>
                <a:schemeClr val="accent6"/>
              </a:solidFill>
            </a:endParaRPr>
          </a:p>
        </p:txBody>
      </p:sp>
      <p:sp>
        <p:nvSpPr>
          <p:cNvPr id="17" name="Content Placeholder 2"/>
          <p:cNvSpPr>
            <a:spLocks noGrp="1"/>
          </p:cNvSpPr>
          <p:nvPr>
            <p:ph idx="1"/>
          </p:nvPr>
        </p:nvSpPr>
        <p:spPr>
          <a:xfrm>
            <a:off x="469900" y="1349611"/>
            <a:ext cx="7751762" cy="846791"/>
          </a:xfrm>
        </p:spPr>
        <p:txBody>
          <a:bodyPr>
            <a:normAutofit/>
          </a:bodyPr>
          <a:lstStyle/>
          <a:p>
            <a:r>
              <a:rPr lang="ru-RU" sz="2000" dirty="0" smtClean="0"/>
              <a:t>Последовательность которая используется для записи запроса отличается от последовательности исполнения </a:t>
            </a:r>
            <a:r>
              <a:rPr lang="en-US" sz="2000" dirty="0" smtClean="0"/>
              <a:t>SQL </a:t>
            </a:r>
            <a:r>
              <a:rPr lang="en-US" sz="2000" dirty="0" smtClean="0"/>
              <a:t>Server.</a:t>
            </a:r>
          </a:p>
        </p:txBody>
      </p:sp>
      <p:sp>
        <p:nvSpPr>
          <p:cNvPr id="5" name="AutoShape 3"/>
          <p:cNvSpPr>
            <a:spLocks noChangeArrowheads="1"/>
          </p:cNvSpPr>
          <p:nvPr/>
        </p:nvSpPr>
        <p:spPr bwMode="auto">
          <a:xfrm>
            <a:off x="786899" y="2451892"/>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5: SELECT	 </a:t>
            </a:r>
            <a:r>
              <a:rPr lang="en-US" sz="2000" b="0" dirty="0" smtClean="0">
                <a:latin typeface="Lucida Sans Typewriter" pitchFamily="49" charset="0"/>
                <a:cs typeface="+mn-cs"/>
              </a:rPr>
              <a:t>&lt;</a:t>
            </a:r>
            <a:r>
              <a:rPr lang="en-US" sz="2000" b="0" dirty="0" smtClean="0">
                <a:latin typeface="Lucida Sans Typewriter" pitchFamily="49" charset="0"/>
                <a:cs typeface="+mn-cs"/>
              </a:rPr>
              <a:t>select list&gt;</a:t>
            </a:r>
          </a:p>
        </p:txBody>
      </p:sp>
      <p:sp>
        <p:nvSpPr>
          <p:cNvPr id="6" name="AutoShape 3"/>
          <p:cNvSpPr>
            <a:spLocks noChangeArrowheads="1"/>
          </p:cNvSpPr>
          <p:nvPr/>
        </p:nvSpPr>
        <p:spPr bwMode="auto">
          <a:xfrm>
            <a:off x="786899" y="298100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1: FROM     &lt;table source&gt;</a:t>
            </a:r>
          </a:p>
        </p:txBody>
      </p:sp>
      <p:sp>
        <p:nvSpPr>
          <p:cNvPr id="7" name="AutoShape 3"/>
          <p:cNvSpPr>
            <a:spLocks noChangeArrowheads="1"/>
          </p:cNvSpPr>
          <p:nvPr/>
        </p:nvSpPr>
        <p:spPr bwMode="auto">
          <a:xfrm>
            <a:off x="786899" y="3510114"/>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2: WHERE    &lt;search condition&gt;</a:t>
            </a:r>
          </a:p>
        </p:txBody>
      </p:sp>
      <p:sp>
        <p:nvSpPr>
          <p:cNvPr id="8" name="AutoShape 3"/>
          <p:cNvSpPr>
            <a:spLocks noChangeArrowheads="1"/>
          </p:cNvSpPr>
          <p:nvPr/>
        </p:nvSpPr>
        <p:spPr bwMode="auto">
          <a:xfrm>
            <a:off x="786899" y="4039225"/>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3: GROUP BY &lt;group by list&gt;</a:t>
            </a:r>
          </a:p>
        </p:txBody>
      </p:sp>
      <p:sp>
        <p:nvSpPr>
          <p:cNvPr id="9" name="AutoShape 3"/>
          <p:cNvSpPr>
            <a:spLocks noChangeArrowheads="1"/>
          </p:cNvSpPr>
          <p:nvPr/>
        </p:nvSpPr>
        <p:spPr bwMode="auto">
          <a:xfrm>
            <a:off x="786899" y="4568336"/>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4: HAVING &lt;search condition&gt;</a:t>
            </a:r>
          </a:p>
        </p:txBody>
      </p:sp>
      <p:sp>
        <p:nvSpPr>
          <p:cNvPr id="10" name="AutoShape 3"/>
          <p:cNvSpPr>
            <a:spLocks noChangeArrowheads="1"/>
          </p:cNvSpPr>
          <p:nvPr/>
        </p:nvSpPr>
        <p:spPr bwMode="auto">
          <a:xfrm>
            <a:off x="786899" y="5097449"/>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6</a:t>
            </a:r>
            <a:r>
              <a:rPr lang="en-US" sz="2000" b="0" dirty="0" smtClean="0">
                <a:latin typeface="Lucida Sans Typewriter" pitchFamily="49" charset="0"/>
                <a:cs typeface="+mn-cs"/>
              </a:rPr>
              <a:t>: ORDER BY &lt;order by list&gt;</a:t>
            </a:r>
          </a:p>
        </p:txBody>
      </p:sp>
      <p:grpSp>
        <p:nvGrpSpPr>
          <p:cNvPr id="16" name="Group 7"/>
          <p:cNvGrpSpPr>
            <a:grpSpLocks/>
          </p:cNvGrpSpPr>
          <p:nvPr/>
        </p:nvGrpSpPr>
        <p:grpSpPr bwMode="auto">
          <a:xfrm>
            <a:off x="469900" y="5934075"/>
            <a:ext cx="914400" cy="425450"/>
            <a:chOff x="384" y="3024"/>
            <a:chExt cx="720" cy="336"/>
          </a:xfrm>
        </p:grpSpPr>
        <p:sp>
          <p:nvSpPr>
            <p:cNvPr id="18"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9" name="Group 9"/>
            <p:cNvGrpSpPr>
              <a:grpSpLocks/>
            </p:cNvGrpSpPr>
            <p:nvPr/>
          </p:nvGrpSpPr>
          <p:grpSpPr bwMode="auto">
            <a:xfrm>
              <a:off x="480" y="3096"/>
              <a:ext cx="240" cy="192"/>
              <a:chOff x="480" y="3096"/>
              <a:chExt cx="240" cy="192"/>
            </a:xfrm>
          </p:grpSpPr>
          <p:sp>
            <p:nvSpPr>
              <p:cNvPr id="20"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1"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22" name="Group 12"/>
          <p:cNvGrpSpPr>
            <a:grpSpLocks/>
          </p:cNvGrpSpPr>
          <p:nvPr/>
        </p:nvGrpSpPr>
        <p:grpSpPr bwMode="auto">
          <a:xfrm>
            <a:off x="957263" y="6024563"/>
            <a:ext cx="304800" cy="244475"/>
            <a:chOff x="768" y="3096"/>
            <a:chExt cx="240" cy="192"/>
          </a:xfrm>
        </p:grpSpPr>
        <p:sp>
          <p:nvSpPr>
            <p:cNvPr id="23"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4"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84811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 presetClass="entr" presetSubtype="0" fill="hold" nodeType="afterEffect">
                                  <p:stCondLst>
                                    <p:cond delay="50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auto">
          <a:xfrm>
            <a:off x="636812" y="2352186"/>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sp>
        <p:nvSpPr>
          <p:cNvPr id="2" name="Title 1"/>
          <p:cNvSpPr>
            <a:spLocks noGrp="1"/>
          </p:cNvSpPr>
          <p:nvPr>
            <p:ph type="title"/>
          </p:nvPr>
        </p:nvSpPr>
        <p:spPr>
          <a:xfrm>
            <a:off x="460375" y="0"/>
            <a:ext cx="7773988" cy="1039660"/>
          </a:xfrm>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ru-RU" sz="3600" dirty="0" smtClean="0">
                <a:solidFill>
                  <a:schemeClr val="accent6"/>
                </a:solidFill>
                <a:effectLst/>
                <a:latin typeface="+mj-lt"/>
                <a:ea typeface="+mj-ea"/>
                <a:cs typeface="+mj-cs"/>
              </a:rPr>
              <a:t>Применение логической последовательности операций для записи </a:t>
            </a:r>
            <a:r>
              <a:rPr lang="en-US" sz="3600" dirty="0" smtClean="0">
                <a:solidFill>
                  <a:schemeClr val="accent6"/>
                </a:solidFill>
                <a:effectLst/>
                <a:latin typeface="+mj-lt"/>
                <a:ea typeface="+mj-ea"/>
                <a:cs typeface="+mj-cs"/>
              </a:rPr>
              <a:t>SELECT </a:t>
            </a:r>
            <a:r>
              <a:rPr lang="ru-RU" sz="3600" dirty="0" smtClean="0">
                <a:solidFill>
                  <a:schemeClr val="accent6"/>
                </a:solidFill>
                <a:effectLst/>
                <a:latin typeface="+mj-lt"/>
                <a:ea typeface="+mj-ea"/>
                <a:cs typeface="+mj-cs"/>
              </a:rPr>
              <a:t>выражения</a:t>
            </a:r>
            <a:endParaRPr lang="en-US" sz="3600" dirty="0" smtClean="0">
              <a:solidFill>
                <a:schemeClr val="accent6"/>
              </a:solidFill>
              <a:effectLst/>
            </a:endParaRPr>
          </a:p>
        </p:txBody>
      </p:sp>
      <p:sp>
        <p:nvSpPr>
          <p:cNvPr id="12" name="AutoShape 3"/>
          <p:cNvSpPr>
            <a:spLocks noChangeArrowheads="1"/>
          </p:cNvSpPr>
          <p:nvPr/>
        </p:nvSpPr>
        <p:spPr bwMode="auto">
          <a:xfrm>
            <a:off x="636812" y="2333891"/>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grpSp>
        <p:nvGrpSpPr>
          <p:cNvPr id="11" name="Group 7"/>
          <p:cNvGrpSpPr>
            <a:grpSpLocks/>
          </p:cNvGrpSpPr>
          <p:nvPr/>
        </p:nvGrpSpPr>
        <p:grpSpPr bwMode="auto">
          <a:xfrm>
            <a:off x="469900" y="5934075"/>
            <a:ext cx="914400" cy="425450"/>
            <a:chOff x="384" y="3024"/>
            <a:chExt cx="720" cy="336"/>
          </a:xfrm>
        </p:grpSpPr>
        <p:sp>
          <p:nvSpPr>
            <p:cNvPr id="13"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4" name="Group 9"/>
            <p:cNvGrpSpPr>
              <a:grpSpLocks/>
            </p:cNvGrpSpPr>
            <p:nvPr/>
          </p:nvGrpSpPr>
          <p:grpSpPr bwMode="auto">
            <a:xfrm>
              <a:off x="480" y="3096"/>
              <a:ext cx="240" cy="192"/>
              <a:chOff x="480" y="3096"/>
              <a:chExt cx="240" cy="192"/>
            </a:xfrm>
          </p:grpSpPr>
          <p:sp>
            <p:nvSpPr>
              <p:cNvPr id="15"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17" name="Group 12"/>
          <p:cNvGrpSpPr>
            <a:grpSpLocks/>
          </p:cNvGrpSpPr>
          <p:nvPr/>
        </p:nvGrpSpPr>
        <p:grpSpPr bwMode="auto">
          <a:xfrm>
            <a:off x="957263" y="6024563"/>
            <a:ext cx="304800" cy="244475"/>
            <a:chOff x="768" y="3096"/>
            <a:chExt cx="240" cy="192"/>
          </a:xfrm>
        </p:grpSpPr>
        <p:sp>
          <p:nvSpPr>
            <p:cNvPr id="1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0205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smtClean="0">
                <a:solidFill>
                  <a:schemeClr val="bg1">
                    <a:alpha val="98824"/>
                  </a:schemeClr>
                </a:solidFill>
              </a:rPr>
              <a:t>Простое </a:t>
            </a:r>
            <a:r>
              <a:rPr lang="en-GB" sz="6000" dirty="0" smtClean="0">
                <a:solidFill>
                  <a:schemeClr val="bg1">
                    <a:alpha val="98824"/>
                  </a:schemeClr>
                </a:solidFill>
              </a:rPr>
              <a:t>SELECT </a:t>
            </a:r>
            <a:r>
              <a:rPr lang="ru-RU" sz="6000" dirty="0" smtClean="0">
                <a:solidFill>
                  <a:schemeClr val="bg1">
                    <a:alpha val="98824"/>
                  </a:schemeClr>
                </a:solidFill>
              </a:rPr>
              <a:t>выражение</a:t>
            </a:r>
            <a:endParaRPr lang="en-GB" sz="6000" dirty="0">
              <a:solidFill>
                <a:schemeClr val="bg1">
                  <a:alpha val="98824"/>
                </a:schemeClr>
              </a:solidFill>
            </a:endParaRPr>
          </a:p>
        </p:txBody>
      </p:sp>
    </p:spTree>
    <p:extLst>
      <p:ext uri="{BB962C8B-B14F-4D97-AF65-F5344CB8AC3E}">
        <p14:creationId xmlns:p14="http://schemas.microsoft.com/office/powerpoint/2010/main" val="169016953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SELECT statement</a:t>
            </a:r>
            <a:endParaRPr lang="en-US" dirty="0"/>
          </a:p>
        </p:txBody>
      </p:sp>
      <p:graphicFrame>
        <p:nvGraphicFramePr>
          <p:cNvPr id="3" name="Group 65"/>
          <p:cNvGraphicFramePr>
            <a:graphicFrameLocks noGrp="1"/>
          </p:cNvGraphicFramePr>
          <p:nvPr>
            <p:extLst/>
          </p:nvPr>
        </p:nvGraphicFramePr>
        <p:xfrm>
          <a:off x="1282246" y="1306513"/>
          <a:ext cx="6424840" cy="3837034"/>
        </p:xfrm>
        <a:graphic>
          <a:graphicData uri="http://schemas.openxmlformats.org/drawingml/2006/table">
            <a:tbl>
              <a:tblPr>
                <a:tableStyleId>{284E427A-3D55-4303-BF80-6455036E1DE7}</a:tableStyleId>
              </a:tblPr>
              <a:tblGrid>
                <a:gridCol w="2231627"/>
                <a:gridCol w="4193213"/>
              </a:tblGrid>
              <a:tr h="78354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Clause</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r>
              <a:tr h="716690">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95086">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u="none" strike="noStrike" cap="none" normalizeH="0" baseline="0" dirty="0" smtClean="0">
                          <a:ln>
                            <a:noFill/>
                          </a:ln>
                          <a:effectLst/>
                          <a:latin typeface="Verdana" panose="020B0604030504040204" pitchFamily="34" charset="0"/>
                          <a:ea typeface="Verdana" panose="020B0604030504040204" pitchFamily="34" charset="0"/>
                          <a:cs typeface="Verdana" panose="020B0604030504040204" pitchFamily="34" charset="0"/>
                        </a:rPr>
                        <a:t>WHERE</a:t>
                      </a:r>
                      <a:endParaRPr kumimoji="0" lang="en-US" sz="1800" b="0" i="1"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rPr>
                        <a:t>&lt;search condition&gt;</a:t>
                      </a:r>
                      <a:endPar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624114">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GROUP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&lt;group by list&gt;</a:t>
                      </a:r>
                    </a:p>
                  </a:txBody>
                  <a:tcPr marT="91440" marB="91440" anchor="ctr" horzOverflow="overflow">
                    <a:solidFill>
                      <a:schemeClr val="accent2">
                        <a:lumMod val="20000"/>
                        <a:lumOff val="80000"/>
                      </a:schemeClr>
                    </a:solidFill>
                  </a:tcPr>
                </a:tc>
              </a:tr>
              <a:tr h="551543">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ORDER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&lt;order by list&gt;</a:t>
                      </a: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129589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3600" dirty="0"/>
              <a:t>История выпусков </a:t>
            </a:r>
            <a:r>
              <a:rPr lang="en-US" sz="3600" dirty="0"/>
              <a:t>SQL Server</a:t>
            </a:r>
            <a:br>
              <a:rPr lang="en-US" sz="3600" dirty="0"/>
            </a:b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415847158"/>
              </p:ext>
            </p:extLst>
          </p:nvPr>
        </p:nvGraphicFramePr>
        <p:xfrm>
          <a:off x="715220" y="663250"/>
          <a:ext cx="7767876" cy="5936729"/>
        </p:xfrm>
        <a:graphic>
          <a:graphicData uri="http://schemas.openxmlformats.org/drawingml/2006/table">
            <a:tbl>
              <a:tblPr firstRow="1" bandRow="1">
                <a:tableStyleId>{2D5ABB26-0587-4C30-8999-92F81FD0307C}</a:tableStyleId>
              </a:tblPr>
              <a:tblGrid>
                <a:gridCol w="1941969"/>
                <a:gridCol w="1941969"/>
                <a:gridCol w="1941969"/>
                <a:gridCol w="1941969"/>
              </a:tblGrid>
              <a:tr h="246984">
                <a:tc gridSpan="4">
                  <a:txBody>
                    <a:bodyPr/>
                    <a:lstStyle/>
                    <a:p>
                      <a:endParaRPr lang="en-US" sz="1000" dirty="0"/>
                    </a:p>
                  </a:txBody>
                  <a:tcPr marL="67222" marR="67222" marT="33611" marB="33611" anchor="ctr"/>
                </a:tc>
                <a:tc hMerge="1">
                  <a:txBody>
                    <a:bodyPr/>
                    <a:lstStyle/>
                    <a:p>
                      <a:endParaRPr lang="ru-RU"/>
                    </a:p>
                  </a:txBody>
                  <a:tcPr/>
                </a:tc>
                <a:tc hMerge="1">
                  <a:txBody>
                    <a:bodyPr/>
                    <a:lstStyle/>
                    <a:p>
                      <a:endParaRPr lang="ru-RU"/>
                    </a:p>
                  </a:txBody>
                  <a:tcPr/>
                </a:tc>
                <a:tc hMerge="1">
                  <a:txBody>
                    <a:bodyPr/>
                    <a:lstStyle/>
                    <a:p>
                      <a:endParaRPr lang="ru-RU"/>
                    </a:p>
                  </a:txBody>
                  <a:tcPr/>
                </a:tc>
              </a:tr>
              <a:tr h="298177">
                <a:tc>
                  <a:txBody>
                    <a:bodyPr/>
                    <a:lstStyle/>
                    <a:p>
                      <a:r>
                        <a:rPr lang="ru-RU" sz="1000" dirty="0" smtClean="0"/>
                        <a:t>Версия</a:t>
                      </a:r>
                      <a:endParaRPr lang="ru-RU" sz="1000" dirty="0"/>
                    </a:p>
                  </a:txBody>
                  <a:tcPr marL="67222" marR="67222" marT="33611" marB="33611" anchor="ctr"/>
                </a:tc>
                <a:tc>
                  <a:txBody>
                    <a:bodyPr/>
                    <a:lstStyle/>
                    <a:p>
                      <a:r>
                        <a:rPr lang="ru-RU" sz="1000" dirty="0" smtClean="0"/>
                        <a:t>Год</a:t>
                      </a:r>
                      <a:endParaRPr lang="ru-RU" sz="1000" dirty="0"/>
                    </a:p>
                  </a:txBody>
                  <a:tcPr marL="67222" marR="67222" marT="33611" marB="33611" anchor="ctr"/>
                </a:tc>
                <a:tc>
                  <a:txBody>
                    <a:bodyPr/>
                    <a:lstStyle/>
                    <a:p>
                      <a:r>
                        <a:rPr lang="ru-RU" sz="1000" dirty="0" smtClean="0"/>
                        <a:t>Название</a:t>
                      </a:r>
                      <a:endParaRPr lang="ru-RU" sz="1000" dirty="0"/>
                    </a:p>
                  </a:txBody>
                  <a:tcPr marL="67222" marR="67222" marT="33611" marB="33611" anchor="ctr"/>
                </a:tc>
                <a:tc>
                  <a:txBody>
                    <a:bodyPr/>
                    <a:lstStyle/>
                    <a:p>
                      <a:r>
                        <a:rPr lang="ru-RU" sz="1000" dirty="0" smtClean="0"/>
                        <a:t>Кодовое имя</a:t>
                      </a:r>
                      <a:endParaRPr lang="ru-RU" sz="1000" dirty="0"/>
                    </a:p>
                  </a:txBody>
                  <a:tcPr marL="67222" marR="67222" marT="33611" marB="33611" anchor="ctr"/>
                </a:tc>
              </a:tr>
              <a:tr h="505089">
                <a:tc>
                  <a:txBody>
                    <a:bodyPr/>
                    <a:lstStyle/>
                    <a:p>
                      <a:r>
                        <a:rPr lang="en-US" sz="1000"/>
                        <a:t>1.0 (</a:t>
                      </a:r>
                      <a:r>
                        <a:rPr lang="en-US" sz="1000">
                          <a:hlinkClick r:id="rId2" tooltip="OS/2"/>
                        </a:rPr>
                        <a:t>OS/2</a:t>
                      </a:r>
                      <a:r>
                        <a:rPr lang="en-US" sz="1000"/>
                        <a:t>)</a:t>
                      </a:r>
                    </a:p>
                  </a:txBody>
                  <a:tcPr marL="67222" marR="67222" marT="33611" marB="33611" anchor="ctr"/>
                </a:tc>
                <a:tc>
                  <a:txBody>
                    <a:bodyPr/>
                    <a:lstStyle/>
                    <a:p>
                      <a:r>
                        <a:rPr lang="ru-RU" sz="1000"/>
                        <a:t>1989</a:t>
                      </a:r>
                    </a:p>
                  </a:txBody>
                  <a:tcPr marL="67222" marR="67222" marT="33611" marB="33611" anchor="ctr"/>
                </a:tc>
                <a:tc>
                  <a:txBody>
                    <a:bodyPr/>
                    <a:lstStyle/>
                    <a:p>
                      <a:r>
                        <a:rPr lang="en-US" sz="1000"/>
                        <a:t>SQL Server 1.0 (16 bit)</a:t>
                      </a:r>
                    </a:p>
                  </a:txBody>
                  <a:tcPr marL="67222" marR="67222" marT="33611" marB="33611" anchor="ctr"/>
                </a:tc>
                <a:tc>
                  <a:txBody>
                    <a:bodyPr/>
                    <a:lstStyle/>
                    <a:p>
                      <a:r>
                        <a:rPr lang="en-US" sz="1000"/>
                        <a:t>Ashton-Tate / MS SQL Server</a:t>
                      </a:r>
                    </a:p>
                  </a:txBody>
                  <a:tcPr marL="67222" marR="67222" marT="33611" marB="33611" anchor="ctr"/>
                </a:tc>
              </a:tr>
              <a:tr h="298177">
                <a:tc>
                  <a:txBody>
                    <a:bodyPr/>
                    <a:lstStyle/>
                    <a:p>
                      <a:r>
                        <a:rPr lang="en-US" sz="1000"/>
                        <a:t>1.1 (</a:t>
                      </a:r>
                      <a:r>
                        <a:rPr lang="en-US" sz="1000">
                          <a:hlinkClick r:id="rId2" tooltip="OS/2"/>
                        </a:rPr>
                        <a:t>OS/2</a:t>
                      </a:r>
                      <a:r>
                        <a:rPr lang="en-US" sz="1000"/>
                        <a:t>)</a:t>
                      </a:r>
                    </a:p>
                  </a:txBody>
                  <a:tcPr marL="67222" marR="67222" marT="33611" marB="33611" anchor="ctr"/>
                </a:tc>
                <a:tc>
                  <a:txBody>
                    <a:bodyPr/>
                    <a:lstStyle/>
                    <a:p>
                      <a:r>
                        <a:rPr lang="ru-RU" sz="1000"/>
                        <a:t>1991</a:t>
                      </a:r>
                    </a:p>
                  </a:txBody>
                  <a:tcPr marL="67222" marR="67222" marT="33611" marB="33611" anchor="ctr"/>
                </a:tc>
                <a:tc>
                  <a:txBody>
                    <a:bodyPr/>
                    <a:lstStyle/>
                    <a:p>
                      <a:r>
                        <a:rPr lang="en-US" sz="1000"/>
                        <a:t>SQL Server 1.1 (16 bit)</a:t>
                      </a:r>
                    </a:p>
                  </a:txBody>
                  <a:tcPr marL="67222" marR="67222" marT="33611" marB="33611" anchor="ctr"/>
                </a:tc>
                <a:tc>
                  <a:txBody>
                    <a:bodyPr/>
                    <a:lstStyle/>
                    <a:p>
                      <a:r>
                        <a:rPr lang="ru-RU" sz="1000"/>
                        <a:t>-</a:t>
                      </a:r>
                    </a:p>
                  </a:txBody>
                  <a:tcPr marL="67222" marR="67222" marT="33611" marB="33611" anchor="ctr"/>
                </a:tc>
              </a:tr>
              <a:tr h="298177">
                <a:tc>
                  <a:txBody>
                    <a:bodyPr/>
                    <a:lstStyle/>
                    <a:p>
                      <a:r>
                        <a:rPr lang="en-US" sz="1000"/>
                        <a:t>4.21 (</a:t>
                      </a:r>
                      <a:r>
                        <a:rPr lang="en-US" sz="1000">
                          <a:hlinkClick r:id="rId3" tooltip="Windows NT"/>
                        </a:rPr>
                        <a:t>WinNT</a:t>
                      </a:r>
                      <a:r>
                        <a:rPr lang="en-US" sz="1000"/>
                        <a:t>)</a:t>
                      </a:r>
                    </a:p>
                  </a:txBody>
                  <a:tcPr marL="67222" marR="67222" marT="33611" marB="33611" anchor="ctr"/>
                </a:tc>
                <a:tc>
                  <a:txBody>
                    <a:bodyPr/>
                    <a:lstStyle/>
                    <a:p>
                      <a:r>
                        <a:rPr lang="ru-RU" sz="1000"/>
                        <a:t>1993</a:t>
                      </a:r>
                    </a:p>
                  </a:txBody>
                  <a:tcPr marL="67222" marR="67222" marT="33611" marB="33611" anchor="ctr"/>
                </a:tc>
                <a:tc>
                  <a:txBody>
                    <a:bodyPr/>
                    <a:lstStyle/>
                    <a:p>
                      <a:r>
                        <a:rPr lang="en-US" sz="1000"/>
                        <a:t>SQL Server 4.21</a:t>
                      </a:r>
                    </a:p>
                  </a:txBody>
                  <a:tcPr marL="67222" marR="67222" marT="33611" marB="33611" anchor="ctr"/>
                </a:tc>
                <a:tc>
                  <a:txBody>
                    <a:bodyPr/>
                    <a:lstStyle/>
                    <a:p>
                      <a:r>
                        <a:rPr lang="en-US" sz="1000"/>
                        <a:t>SQLNT</a:t>
                      </a:r>
                    </a:p>
                  </a:txBody>
                  <a:tcPr marL="67222" marR="67222" marT="33611" marB="33611" anchor="ctr"/>
                </a:tc>
              </a:tr>
              <a:tr h="298177">
                <a:tc>
                  <a:txBody>
                    <a:bodyPr/>
                    <a:lstStyle/>
                    <a:p>
                      <a:r>
                        <a:rPr lang="ru-RU" sz="1000"/>
                        <a:t>6.0</a:t>
                      </a:r>
                    </a:p>
                  </a:txBody>
                  <a:tcPr marL="67222" marR="67222" marT="33611" marB="33611" anchor="ctr"/>
                </a:tc>
                <a:tc>
                  <a:txBody>
                    <a:bodyPr/>
                    <a:lstStyle/>
                    <a:p>
                      <a:r>
                        <a:rPr lang="ru-RU" sz="1000" dirty="0"/>
                        <a:t>1995</a:t>
                      </a:r>
                    </a:p>
                  </a:txBody>
                  <a:tcPr marL="67222" marR="67222" marT="33611" marB="33611" anchor="ctr"/>
                </a:tc>
                <a:tc>
                  <a:txBody>
                    <a:bodyPr/>
                    <a:lstStyle/>
                    <a:p>
                      <a:r>
                        <a:rPr lang="en-US" sz="1000"/>
                        <a:t>SQL Server 6.0</a:t>
                      </a:r>
                    </a:p>
                  </a:txBody>
                  <a:tcPr marL="67222" marR="67222" marT="33611" marB="33611" anchor="ctr"/>
                </a:tc>
                <a:tc>
                  <a:txBody>
                    <a:bodyPr/>
                    <a:lstStyle/>
                    <a:p>
                      <a:r>
                        <a:rPr lang="en-US" sz="1000"/>
                        <a:t>SQL95</a:t>
                      </a:r>
                    </a:p>
                  </a:txBody>
                  <a:tcPr marL="67222" marR="67222" marT="33611" marB="33611" anchor="ctr"/>
                </a:tc>
              </a:tr>
              <a:tr h="298177">
                <a:tc>
                  <a:txBody>
                    <a:bodyPr/>
                    <a:lstStyle/>
                    <a:p>
                      <a:r>
                        <a:rPr lang="ru-RU" sz="1000"/>
                        <a:t>6.5</a:t>
                      </a:r>
                    </a:p>
                  </a:txBody>
                  <a:tcPr marL="67222" marR="67222" marT="33611" marB="33611" anchor="ctr"/>
                </a:tc>
                <a:tc>
                  <a:txBody>
                    <a:bodyPr/>
                    <a:lstStyle/>
                    <a:p>
                      <a:r>
                        <a:rPr lang="ru-RU" sz="1000"/>
                        <a:t>1996</a:t>
                      </a:r>
                    </a:p>
                  </a:txBody>
                  <a:tcPr marL="67222" marR="67222" marT="33611" marB="33611" anchor="ctr"/>
                </a:tc>
                <a:tc>
                  <a:txBody>
                    <a:bodyPr/>
                    <a:lstStyle/>
                    <a:p>
                      <a:r>
                        <a:rPr lang="en-US" sz="1000"/>
                        <a:t>SQL Server 6.5</a:t>
                      </a:r>
                    </a:p>
                  </a:txBody>
                  <a:tcPr marL="67222" marR="67222" marT="33611" marB="33611" anchor="ctr"/>
                </a:tc>
                <a:tc>
                  <a:txBody>
                    <a:bodyPr/>
                    <a:lstStyle/>
                    <a:p>
                      <a:r>
                        <a:rPr lang="en-US" sz="1000"/>
                        <a:t>Hydra</a:t>
                      </a:r>
                    </a:p>
                  </a:txBody>
                  <a:tcPr marL="67222" marR="67222" marT="33611" marB="33611" anchor="ctr"/>
                </a:tc>
              </a:tr>
              <a:tr h="298177">
                <a:tc>
                  <a:txBody>
                    <a:bodyPr/>
                    <a:lstStyle/>
                    <a:p>
                      <a:r>
                        <a:rPr lang="ru-RU" sz="1000"/>
                        <a:t>7.0</a:t>
                      </a:r>
                    </a:p>
                  </a:txBody>
                  <a:tcPr marL="67222" marR="67222" marT="33611" marB="33611" anchor="ctr"/>
                </a:tc>
                <a:tc>
                  <a:txBody>
                    <a:bodyPr/>
                    <a:lstStyle/>
                    <a:p>
                      <a:r>
                        <a:rPr lang="ru-RU" sz="1000"/>
                        <a:t>1998</a:t>
                      </a:r>
                    </a:p>
                  </a:txBody>
                  <a:tcPr marL="67222" marR="67222" marT="33611" marB="33611" anchor="ctr"/>
                </a:tc>
                <a:tc>
                  <a:txBody>
                    <a:bodyPr/>
                    <a:lstStyle/>
                    <a:p>
                      <a:r>
                        <a:rPr lang="en-US" sz="1000"/>
                        <a:t>SQL Server 7.0</a:t>
                      </a:r>
                    </a:p>
                  </a:txBody>
                  <a:tcPr marL="67222" marR="67222" marT="33611" marB="33611" anchor="ctr"/>
                </a:tc>
                <a:tc>
                  <a:txBody>
                    <a:bodyPr/>
                    <a:lstStyle/>
                    <a:p>
                      <a:r>
                        <a:rPr lang="en-US" sz="1000"/>
                        <a:t>Sphinx</a:t>
                      </a:r>
                    </a:p>
                  </a:txBody>
                  <a:tcPr marL="67222" marR="67222" marT="33611" marB="33611" anchor="ctr"/>
                </a:tc>
              </a:tr>
              <a:tr h="505089">
                <a:tc>
                  <a:txBody>
                    <a:bodyPr/>
                    <a:lstStyle/>
                    <a:p>
                      <a:r>
                        <a:rPr lang="ru-RU" sz="1000"/>
                        <a:t>-</a:t>
                      </a:r>
                    </a:p>
                  </a:txBody>
                  <a:tcPr marL="67222" marR="67222" marT="33611" marB="33611" anchor="ctr"/>
                </a:tc>
                <a:tc>
                  <a:txBody>
                    <a:bodyPr/>
                    <a:lstStyle/>
                    <a:p>
                      <a:r>
                        <a:rPr lang="ru-RU" sz="1000"/>
                        <a:t>1999</a:t>
                      </a:r>
                    </a:p>
                  </a:txBody>
                  <a:tcPr marL="67222" marR="67222" marT="33611" marB="33611" anchor="ctr"/>
                </a:tc>
                <a:tc>
                  <a:txBody>
                    <a:bodyPr/>
                    <a:lstStyle/>
                    <a:p>
                      <a:r>
                        <a:rPr lang="en-US" sz="1000"/>
                        <a:t>SQL Server 7.0 </a:t>
                      </a:r>
                      <a:r>
                        <a:rPr lang="en-US" sz="1000">
                          <a:hlinkClick r:id="rId4" tooltip="OLAP"/>
                        </a:rPr>
                        <a:t>OLAP</a:t>
                      </a:r>
                      <a:r>
                        <a:rPr lang="en-US" sz="1000"/>
                        <a:t> Tools</a:t>
                      </a:r>
                    </a:p>
                  </a:txBody>
                  <a:tcPr marL="67222" marR="67222" marT="33611" marB="33611" anchor="ctr"/>
                </a:tc>
                <a:tc>
                  <a:txBody>
                    <a:bodyPr/>
                    <a:lstStyle/>
                    <a:p>
                      <a:r>
                        <a:rPr lang="en-US" sz="1000"/>
                        <a:t>Palato mania</a:t>
                      </a:r>
                    </a:p>
                  </a:txBody>
                  <a:tcPr marL="67222" marR="67222" marT="33611" marB="33611" anchor="ctr"/>
                </a:tc>
              </a:tr>
              <a:tr h="298177">
                <a:tc>
                  <a:txBody>
                    <a:bodyPr/>
                    <a:lstStyle/>
                    <a:p>
                      <a:r>
                        <a:rPr lang="ru-RU" sz="1000"/>
                        <a:t>8.0</a:t>
                      </a:r>
                    </a:p>
                  </a:txBody>
                  <a:tcPr marL="67222" marR="67222" marT="33611" marB="33611" anchor="ctr"/>
                </a:tc>
                <a:tc>
                  <a:txBody>
                    <a:bodyPr/>
                    <a:lstStyle/>
                    <a:p>
                      <a:r>
                        <a:rPr lang="ru-RU" sz="1000"/>
                        <a:t>2000</a:t>
                      </a:r>
                    </a:p>
                  </a:txBody>
                  <a:tcPr marL="67222" marR="67222" marT="33611" marB="33611" anchor="ctr"/>
                </a:tc>
                <a:tc>
                  <a:txBody>
                    <a:bodyPr/>
                    <a:lstStyle/>
                    <a:p>
                      <a:r>
                        <a:rPr lang="en-US" sz="1000"/>
                        <a:t>SQL Server 2000</a:t>
                      </a:r>
                    </a:p>
                  </a:txBody>
                  <a:tcPr marL="67222" marR="67222" marT="33611" marB="33611" anchor="ctr"/>
                </a:tc>
                <a:tc>
                  <a:txBody>
                    <a:bodyPr/>
                    <a:lstStyle/>
                    <a:p>
                      <a:r>
                        <a:rPr lang="en-US" sz="1000"/>
                        <a:t>Shiloh</a:t>
                      </a:r>
                    </a:p>
                  </a:txBody>
                  <a:tcPr marL="67222" marR="67222" marT="33611" marB="33611" anchor="ctr"/>
                </a:tc>
              </a:tr>
              <a:tr h="298177">
                <a:tc>
                  <a:txBody>
                    <a:bodyPr/>
                    <a:lstStyle/>
                    <a:p>
                      <a:r>
                        <a:rPr lang="ru-RU" sz="1000"/>
                        <a:t>8.0</a:t>
                      </a:r>
                    </a:p>
                  </a:txBody>
                  <a:tcPr marL="67222" marR="67222" marT="33611" marB="33611" anchor="ctr"/>
                </a:tc>
                <a:tc>
                  <a:txBody>
                    <a:bodyPr/>
                    <a:lstStyle/>
                    <a:p>
                      <a:r>
                        <a:rPr lang="ru-RU" sz="1000"/>
                        <a:t>2003</a:t>
                      </a:r>
                    </a:p>
                  </a:txBody>
                  <a:tcPr marL="67222" marR="67222" marT="33611" marB="33611" anchor="ctr"/>
                </a:tc>
                <a:tc>
                  <a:txBody>
                    <a:bodyPr/>
                    <a:lstStyle/>
                    <a:p>
                      <a:r>
                        <a:rPr lang="en-US" sz="1000"/>
                        <a:t>SQL Server 2000 64-bit</a:t>
                      </a:r>
                    </a:p>
                  </a:txBody>
                  <a:tcPr marL="67222" marR="67222" marT="33611" marB="33611" anchor="ctr"/>
                </a:tc>
                <a:tc>
                  <a:txBody>
                    <a:bodyPr/>
                    <a:lstStyle/>
                    <a:p>
                      <a:r>
                        <a:rPr lang="en-US" sz="1000"/>
                        <a:t>Liberty</a:t>
                      </a:r>
                    </a:p>
                  </a:txBody>
                  <a:tcPr marL="67222" marR="67222" marT="33611" marB="33611" anchor="ctr"/>
                </a:tc>
              </a:tr>
              <a:tr h="298177">
                <a:tc>
                  <a:txBody>
                    <a:bodyPr/>
                    <a:lstStyle/>
                    <a:p>
                      <a:r>
                        <a:rPr lang="ru-RU" sz="1000"/>
                        <a:t>9.0</a:t>
                      </a:r>
                    </a:p>
                  </a:txBody>
                  <a:tcPr marL="67222" marR="67222" marT="33611" marB="33611" anchor="ctr"/>
                </a:tc>
                <a:tc>
                  <a:txBody>
                    <a:bodyPr/>
                    <a:lstStyle/>
                    <a:p>
                      <a:r>
                        <a:rPr lang="ru-RU" sz="1000"/>
                        <a:t>2005</a:t>
                      </a:r>
                    </a:p>
                  </a:txBody>
                  <a:tcPr marL="67222" marR="67222" marT="33611" marB="33611" anchor="ctr"/>
                </a:tc>
                <a:tc>
                  <a:txBody>
                    <a:bodyPr/>
                    <a:lstStyle/>
                    <a:p>
                      <a:r>
                        <a:rPr lang="en-US" sz="1000"/>
                        <a:t>SQL Server 2005</a:t>
                      </a:r>
                    </a:p>
                  </a:txBody>
                  <a:tcPr marL="67222" marR="67222" marT="33611" marB="33611" anchor="ctr"/>
                </a:tc>
                <a:tc>
                  <a:txBody>
                    <a:bodyPr/>
                    <a:lstStyle/>
                    <a:p>
                      <a:r>
                        <a:rPr lang="en-US" sz="1000"/>
                        <a:t>Yukon</a:t>
                      </a:r>
                    </a:p>
                  </a:txBody>
                  <a:tcPr marL="67222" marR="67222" marT="33611" marB="33611" anchor="ctr"/>
                </a:tc>
              </a:tr>
              <a:tr h="298177">
                <a:tc>
                  <a:txBody>
                    <a:bodyPr/>
                    <a:lstStyle/>
                    <a:p>
                      <a:r>
                        <a:rPr lang="ru-RU" sz="1000"/>
                        <a:t>10.0</a:t>
                      </a:r>
                    </a:p>
                  </a:txBody>
                  <a:tcPr marL="67222" marR="67222" marT="33611" marB="33611" anchor="ctr"/>
                </a:tc>
                <a:tc>
                  <a:txBody>
                    <a:bodyPr/>
                    <a:lstStyle/>
                    <a:p>
                      <a:r>
                        <a:rPr lang="ru-RU" sz="1000"/>
                        <a:t>2008</a:t>
                      </a:r>
                    </a:p>
                  </a:txBody>
                  <a:tcPr marL="67222" marR="67222" marT="33611" marB="33611" anchor="ctr"/>
                </a:tc>
                <a:tc>
                  <a:txBody>
                    <a:bodyPr/>
                    <a:lstStyle/>
                    <a:p>
                      <a:r>
                        <a:rPr lang="en-US" sz="1000"/>
                        <a:t>SQL Server 2008</a:t>
                      </a:r>
                    </a:p>
                  </a:txBody>
                  <a:tcPr marL="67222" marR="67222" marT="33611" marB="33611" anchor="ctr"/>
                </a:tc>
                <a:tc>
                  <a:txBody>
                    <a:bodyPr/>
                    <a:lstStyle/>
                    <a:p>
                      <a:r>
                        <a:rPr lang="en-US" sz="1000"/>
                        <a:t>Katmai</a:t>
                      </a:r>
                    </a:p>
                  </a:txBody>
                  <a:tcPr marL="67222" marR="67222" marT="33611" marB="33611" anchor="ctr"/>
                </a:tc>
              </a:tr>
              <a:tr h="505089">
                <a:tc>
                  <a:txBody>
                    <a:bodyPr/>
                    <a:lstStyle/>
                    <a:p>
                      <a:r>
                        <a:rPr lang="ru-RU" sz="1000"/>
                        <a:t>10.25</a:t>
                      </a:r>
                    </a:p>
                  </a:txBody>
                  <a:tcPr marL="67222" marR="67222" marT="33611" marB="33611" anchor="ctr"/>
                </a:tc>
                <a:tc>
                  <a:txBody>
                    <a:bodyPr/>
                    <a:lstStyle/>
                    <a:p>
                      <a:r>
                        <a:rPr lang="ru-RU" sz="1000"/>
                        <a:t>2010</a:t>
                      </a:r>
                    </a:p>
                  </a:txBody>
                  <a:tcPr marL="67222" marR="67222" marT="33611" marB="33611" anchor="ctr"/>
                </a:tc>
                <a:tc>
                  <a:txBody>
                    <a:bodyPr/>
                    <a:lstStyle/>
                    <a:p>
                      <a:r>
                        <a:rPr lang="en-US" sz="1000"/>
                        <a:t>Azure SQL DB</a:t>
                      </a:r>
                    </a:p>
                  </a:txBody>
                  <a:tcPr marL="67222" marR="67222" marT="33611" marB="33611" anchor="ctr"/>
                </a:tc>
                <a:tc>
                  <a:txBody>
                    <a:bodyPr/>
                    <a:lstStyle/>
                    <a:p>
                      <a:r>
                        <a:rPr lang="en-US" sz="1000"/>
                        <a:t>Cloud Database or CloudDB</a:t>
                      </a:r>
                    </a:p>
                  </a:txBody>
                  <a:tcPr marL="67222" marR="67222" marT="33611" marB="33611" anchor="ctr"/>
                </a:tc>
              </a:tr>
              <a:tr h="298177">
                <a:tc>
                  <a:txBody>
                    <a:bodyPr/>
                    <a:lstStyle/>
                    <a:p>
                      <a:r>
                        <a:rPr lang="ru-RU" sz="1000"/>
                        <a:t>10.50</a:t>
                      </a:r>
                    </a:p>
                  </a:txBody>
                  <a:tcPr marL="67222" marR="67222" marT="33611" marB="33611" anchor="ctr"/>
                </a:tc>
                <a:tc>
                  <a:txBody>
                    <a:bodyPr/>
                    <a:lstStyle/>
                    <a:p>
                      <a:r>
                        <a:rPr lang="ru-RU" sz="1000"/>
                        <a:t>2010</a:t>
                      </a:r>
                    </a:p>
                  </a:txBody>
                  <a:tcPr marL="67222" marR="67222" marT="33611" marB="33611" anchor="ctr"/>
                </a:tc>
                <a:tc>
                  <a:txBody>
                    <a:bodyPr/>
                    <a:lstStyle/>
                    <a:p>
                      <a:r>
                        <a:rPr lang="en-US" sz="1000"/>
                        <a:t>SQL Server 2008 R2</a:t>
                      </a:r>
                    </a:p>
                  </a:txBody>
                  <a:tcPr marL="67222" marR="67222" marT="33611" marB="33611" anchor="ctr"/>
                </a:tc>
                <a:tc>
                  <a:txBody>
                    <a:bodyPr/>
                    <a:lstStyle/>
                    <a:p>
                      <a:r>
                        <a:rPr lang="en-US" sz="1000"/>
                        <a:t>Kilimanjaro (aka KJ)</a:t>
                      </a:r>
                    </a:p>
                  </a:txBody>
                  <a:tcPr marL="67222" marR="67222" marT="33611" marB="33611" anchor="ctr"/>
                </a:tc>
              </a:tr>
              <a:tr h="298177">
                <a:tc>
                  <a:txBody>
                    <a:bodyPr/>
                    <a:lstStyle/>
                    <a:p>
                      <a:r>
                        <a:rPr lang="ru-RU" sz="1000"/>
                        <a:t>11.0</a:t>
                      </a:r>
                    </a:p>
                  </a:txBody>
                  <a:tcPr marL="67222" marR="67222" marT="33611" marB="33611" anchor="ctr"/>
                </a:tc>
                <a:tc>
                  <a:txBody>
                    <a:bodyPr/>
                    <a:lstStyle/>
                    <a:p>
                      <a:r>
                        <a:rPr lang="ru-RU" sz="1000"/>
                        <a:t>2012</a:t>
                      </a:r>
                    </a:p>
                  </a:txBody>
                  <a:tcPr marL="67222" marR="67222" marT="33611" marB="33611" anchor="ctr"/>
                </a:tc>
                <a:tc>
                  <a:txBody>
                    <a:bodyPr/>
                    <a:lstStyle/>
                    <a:p>
                      <a:r>
                        <a:rPr lang="en-US" sz="1000"/>
                        <a:t>SQL Server 2012</a:t>
                      </a:r>
                    </a:p>
                  </a:txBody>
                  <a:tcPr marL="67222" marR="67222" marT="33611" marB="33611" anchor="ctr"/>
                </a:tc>
                <a:tc>
                  <a:txBody>
                    <a:bodyPr/>
                    <a:lstStyle/>
                    <a:p>
                      <a:r>
                        <a:rPr lang="en-US" sz="1000"/>
                        <a:t>Denali</a:t>
                      </a:r>
                    </a:p>
                  </a:txBody>
                  <a:tcPr marL="67222" marR="67222" marT="33611" marB="33611" anchor="ctr"/>
                </a:tc>
              </a:tr>
              <a:tr h="298177">
                <a:tc>
                  <a:txBody>
                    <a:bodyPr/>
                    <a:lstStyle/>
                    <a:p>
                      <a:r>
                        <a:rPr lang="ru-RU" sz="1000"/>
                        <a:t>12.0</a:t>
                      </a:r>
                    </a:p>
                  </a:txBody>
                  <a:tcPr marL="67222" marR="67222" marT="33611" marB="33611" anchor="ctr"/>
                </a:tc>
                <a:tc>
                  <a:txBody>
                    <a:bodyPr/>
                    <a:lstStyle/>
                    <a:p>
                      <a:r>
                        <a:rPr lang="ru-RU" sz="1000"/>
                        <a:t>2014</a:t>
                      </a:r>
                    </a:p>
                  </a:txBody>
                  <a:tcPr marL="67222" marR="67222" marT="33611" marB="33611" anchor="ctr"/>
                </a:tc>
                <a:tc>
                  <a:txBody>
                    <a:bodyPr/>
                    <a:lstStyle/>
                    <a:p>
                      <a:r>
                        <a:rPr lang="en-US" sz="1000"/>
                        <a:t>SQL Server 2014</a:t>
                      </a:r>
                    </a:p>
                  </a:txBody>
                  <a:tcPr marL="67222" marR="67222" marT="33611" marB="33611" anchor="ctr"/>
                </a:tc>
                <a:tc>
                  <a:txBody>
                    <a:bodyPr/>
                    <a:lstStyle/>
                    <a:p>
                      <a:r>
                        <a:rPr lang="en-US" sz="1000"/>
                        <a:t>SQL14</a:t>
                      </a:r>
                    </a:p>
                  </a:txBody>
                  <a:tcPr marL="67222" marR="67222" marT="33611" marB="33611" anchor="ctr"/>
                </a:tc>
              </a:tr>
              <a:tr h="298177">
                <a:tc>
                  <a:txBody>
                    <a:bodyPr/>
                    <a:lstStyle/>
                    <a:p>
                      <a:r>
                        <a:rPr lang="ru-RU" sz="1000"/>
                        <a:t>14</a:t>
                      </a:r>
                    </a:p>
                  </a:txBody>
                  <a:tcPr marL="67222" marR="67222" marT="33611" marB="33611" anchor="ctr"/>
                </a:tc>
                <a:tc>
                  <a:txBody>
                    <a:bodyPr/>
                    <a:lstStyle/>
                    <a:p>
                      <a:r>
                        <a:rPr lang="ru-RU" sz="1000"/>
                        <a:t>2016</a:t>
                      </a:r>
                    </a:p>
                  </a:txBody>
                  <a:tcPr marL="67222" marR="67222" marT="33611" marB="33611" anchor="ctr"/>
                </a:tc>
                <a:tc>
                  <a:txBody>
                    <a:bodyPr/>
                    <a:lstStyle/>
                    <a:p>
                      <a:r>
                        <a:rPr lang="en-US" sz="1000"/>
                        <a:t>SQL Server 2016</a:t>
                      </a:r>
                    </a:p>
                  </a:txBody>
                  <a:tcPr marL="67222" marR="67222" marT="33611" marB="33611" anchor="ctr"/>
                </a:tc>
                <a:tc>
                  <a:txBody>
                    <a:bodyPr/>
                    <a:lstStyle/>
                    <a:p>
                      <a:endParaRPr lang="ru-RU" sz="1000" dirty="0"/>
                    </a:p>
                  </a:txBody>
                  <a:tcPr marL="67222" marR="67222" marT="33611" marB="33611" anchor="ctr"/>
                </a:tc>
              </a:tr>
            </a:tbl>
          </a:graphicData>
        </a:graphic>
      </p:graphicFrame>
    </p:spTree>
    <p:extLst>
      <p:ext uri="{BB962C8B-B14F-4D97-AF65-F5344CB8AC3E}">
        <p14:creationId xmlns:p14="http://schemas.microsoft.com/office/powerpoint/2010/main" val="223361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dirty="0" smtClean="0"/>
              <a:t>Получение колонок из таблиц или представлений</a:t>
            </a:r>
            <a:endParaRPr lang="en-US" dirty="0" smtClean="0"/>
          </a:p>
        </p:txBody>
      </p:sp>
      <p:sp>
        <p:nvSpPr>
          <p:cNvPr id="7171" name="Rectangle 3"/>
          <p:cNvSpPr>
            <a:spLocks noGrp="1" noChangeArrowheads="1"/>
          </p:cNvSpPr>
          <p:nvPr>
            <p:ph idx="1"/>
          </p:nvPr>
        </p:nvSpPr>
        <p:spPr/>
        <p:txBody>
          <a:bodyPr/>
          <a:lstStyle/>
          <a:p>
            <a:r>
              <a:rPr lang="ru-RU" sz="2000" dirty="0" smtClean="0"/>
              <a:t>Используйте </a:t>
            </a:r>
            <a:r>
              <a:rPr lang="en-US" sz="2000" dirty="0" smtClean="0"/>
              <a:t>SELECT</a:t>
            </a:r>
            <a:r>
              <a:rPr lang="en-US" sz="2000" baseline="0" dirty="0" smtClean="0"/>
              <a:t> </a:t>
            </a:r>
            <a:r>
              <a:rPr lang="ru-RU" sz="2000" baseline="0" dirty="0" smtClean="0"/>
              <a:t>с перечнем колонок для их отображения</a:t>
            </a:r>
          </a:p>
          <a:p>
            <a:r>
              <a:rPr lang="ru-RU" sz="2000" dirty="0" smtClean="0"/>
              <a:t>Используйте</a:t>
            </a:r>
            <a:r>
              <a:rPr lang="en-US" sz="2000" dirty="0" smtClean="0"/>
              <a:t> </a:t>
            </a:r>
            <a:r>
              <a:rPr lang="en-US" sz="2000" dirty="0"/>
              <a:t>FROM </a:t>
            </a:r>
            <a:r>
              <a:rPr lang="ru-RU" sz="2000" dirty="0" smtClean="0"/>
              <a:t>для указания исходной таблицы или представления</a:t>
            </a:r>
          </a:p>
          <a:p>
            <a:r>
              <a:rPr lang="ru-RU" sz="2000" dirty="0" smtClean="0"/>
              <a:t>Указываются одновременной схема и имя таблиц</a:t>
            </a:r>
            <a:endParaRPr lang="en-US" sz="2000" dirty="0" smtClean="0"/>
          </a:p>
          <a:p>
            <a:r>
              <a:rPr lang="ru-RU" sz="2000" dirty="0" smtClean="0"/>
              <a:t>При необходимости имена разделяются запятой</a:t>
            </a:r>
            <a:endParaRPr lang="en-US" sz="2000" dirty="0" smtClean="0"/>
          </a:p>
          <a:p>
            <a:r>
              <a:rPr lang="ru-RU" sz="2000" dirty="0" smtClean="0"/>
              <a:t>Заканчивается все выражение знаком точка с запятой</a:t>
            </a:r>
            <a:endParaRPr lang="en-US" sz="2000" dirty="0" smtClean="0"/>
          </a:p>
          <a:p>
            <a:endParaRPr lang="en-US" dirty="0" smtClean="0"/>
          </a:p>
        </p:txBody>
      </p:sp>
      <p:sp>
        <p:nvSpPr>
          <p:cNvPr id="6" name="AutoShape 3"/>
          <p:cNvSpPr txBox="1">
            <a:spLocks noChangeArrowheads="1"/>
          </p:cNvSpPr>
          <p:nvPr/>
        </p:nvSpPr>
        <p:spPr bwMode="auto">
          <a:xfrm>
            <a:off x="827088" y="5449612"/>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CustomerID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StoreID</a:t>
            </a:r>
            <a:endParaRPr lang="en-US" dirty="0">
              <a:solidFill>
                <a:prstClr val="black"/>
              </a:solidFill>
              <a:latin typeface="Lucida Sans Typewriter" pitchFamily="49" charset="0"/>
            </a:endParaRP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prstClr val="black"/>
                </a:solidFill>
                <a:latin typeface="Lucida Sans Typewriter" pitchFamily="49" charset="0"/>
              </a:rPr>
              <a:t>Customer</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7" name="Group 65"/>
          <p:cNvGraphicFramePr>
            <a:graphicFrameLocks noGrp="1"/>
          </p:cNvGraphicFramePr>
          <p:nvPr>
            <p:extLst/>
          </p:nvPr>
        </p:nvGraphicFramePr>
        <p:xfrm>
          <a:off x="1122249" y="3424840"/>
          <a:ext cx="6424840" cy="1669674"/>
        </p:xfrm>
        <a:graphic>
          <a:graphicData uri="http://schemas.openxmlformats.org/drawingml/2006/table">
            <a:tbl>
              <a:tblPr>
                <a:tableStyleId>{284E427A-3D55-4303-BF80-6455036E1DE7}</a:tableStyleId>
              </a:tblPr>
              <a:tblGrid>
                <a:gridCol w="2231627"/>
                <a:gridCol w="4193213"/>
              </a:tblGrid>
              <a:tr h="536802">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Keyword</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r>
              <a:tr h="56681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2297511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6042"/>
            <a:ext cx="7773988" cy="741363"/>
          </a:xfrm>
        </p:spPr>
        <p:txBody>
          <a:bodyPr/>
          <a:lstStyle/>
          <a:p>
            <a:r>
              <a:rPr lang="ru-RU" dirty="0" smtClean="0"/>
              <a:t>Вычисление пр</a:t>
            </a:r>
            <a:r>
              <a:rPr lang="ru-RU" dirty="0" smtClean="0"/>
              <a:t>и </a:t>
            </a:r>
            <a:r>
              <a:rPr lang="en-US" baseline="0" dirty="0" smtClean="0"/>
              <a:t>SELECT </a:t>
            </a:r>
            <a:r>
              <a:rPr lang="ru-RU" baseline="0" dirty="0" smtClean="0"/>
              <a:t>запросе</a:t>
            </a:r>
            <a:endParaRPr lang="en-US" dirty="0"/>
          </a:p>
        </p:txBody>
      </p:sp>
      <p:sp>
        <p:nvSpPr>
          <p:cNvPr id="3" name="Content Placeholder 2"/>
          <p:cNvSpPr>
            <a:spLocks noGrp="1"/>
          </p:cNvSpPr>
          <p:nvPr>
            <p:ph idx="1"/>
          </p:nvPr>
        </p:nvSpPr>
        <p:spPr>
          <a:xfrm>
            <a:off x="536461" y="991703"/>
            <a:ext cx="7751762" cy="4386262"/>
          </a:xfrm>
        </p:spPr>
        <p:txBody>
          <a:bodyPr/>
          <a:lstStyle/>
          <a:p>
            <a:r>
              <a:rPr lang="ru-RU" dirty="0" smtClean="0"/>
              <a:t>Вычисления должны быть скалярными и возвращать одно значение на строку</a:t>
            </a:r>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a:p>
            <a:endParaRPr lang="en-US" dirty="0" smtClean="0"/>
          </a:p>
          <a:p>
            <a:r>
              <a:rPr lang="ru-RU" dirty="0" smtClean="0"/>
              <a:t>Применение скалярного выражения в запросе</a:t>
            </a:r>
            <a:r>
              <a:rPr lang="en-US" dirty="0" smtClean="0"/>
              <a:t> </a:t>
            </a:r>
            <a:r>
              <a:rPr lang="en-US" dirty="0" smtClean="0"/>
              <a:t>SELECT </a:t>
            </a:r>
          </a:p>
        </p:txBody>
      </p:sp>
      <p:sp>
        <p:nvSpPr>
          <p:cNvPr id="7" name="AutoShape 3"/>
          <p:cNvSpPr txBox="1">
            <a:spLocks noChangeArrowheads="1"/>
          </p:cNvSpPr>
          <p:nvPr/>
        </p:nvSpPr>
        <p:spPr bwMode="auto">
          <a:xfrm>
            <a:off x="348343" y="4978362"/>
            <a:ext cx="8127999"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unitprice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r>
              <a:rPr lang="en-US" dirty="0">
                <a:solidFill>
                  <a:srgbClr val="0000FF"/>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unitprice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latin typeface="Lucida Sans Typewriter" pitchFamily="49" charset="0"/>
              </a:rPr>
              <a:t>sales</a:t>
            </a:r>
            <a:r>
              <a:rPr lang="en-US" dirty="0" err="1" smtClean="0">
                <a:solidFill>
                  <a:prstClr val="black"/>
                </a:solidFill>
                <a:latin typeface="Lucida Sans Typewriter" pitchFamily="49" charset="0"/>
              </a:rPr>
              <a:t>orderdetail</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88338759"/>
              </p:ext>
            </p:extLst>
          </p:nvPr>
        </p:nvGraphicFramePr>
        <p:xfrm>
          <a:off x="827313" y="1523653"/>
          <a:ext cx="6096000" cy="2225040"/>
        </p:xfrm>
        <a:graphic>
          <a:graphicData uri="http://schemas.openxmlformats.org/drawingml/2006/table">
            <a:tbl>
              <a:tblPr firstRow="1" bandRow="1">
                <a:tableStyleId>{284E427A-3D55-4303-BF80-6455036E1DE7}</a:tableStyleId>
              </a:tblPr>
              <a:tblGrid>
                <a:gridCol w="3048000"/>
                <a:gridCol w="3048000"/>
              </a:tblGrid>
              <a:tr h="370840">
                <a:tc>
                  <a:txBody>
                    <a:bodyPr/>
                    <a:lstStyle/>
                    <a:p>
                      <a:r>
                        <a:rPr lang="ru-RU" dirty="0" smtClean="0"/>
                        <a:t>Оператор</a:t>
                      </a:r>
                      <a:endParaRPr lang="en-US" dirty="0"/>
                    </a:p>
                  </a:txBody>
                  <a:tcPr/>
                </a:tc>
                <a:tc>
                  <a:txBody>
                    <a:bodyPr/>
                    <a:lstStyle/>
                    <a:p>
                      <a:r>
                        <a:rPr lang="ru-RU" dirty="0" smtClean="0"/>
                        <a:t>Описание</a:t>
                      </a:r>
                      <a:endParaRPr lang="en-US" dirty="0"/>
                    </a:p>
                  </a:txBody>
                  <a:tcPr/>
                </a:tc>
              </a:tr>
              <a:tr h="370840">
                <a:tc>
                  <a:txBody>
                    <a:bodyPr/>
                    <a:lstStyle/>
                    <a:p>
                      <a:r>
                        <a:rPr lang="en-US" dirty="0" smtClean="0"/>
                        <a:t>+</a:t>
                      </a:r>
                      <a:endParaRPr lang="en-US" dirty="0"/>
                    </a:p>
                  </a:txBody>
                  <a:tcPr/>
                </a:tc>
                <a:tc>
                  <a:txBody>
                    <a:bodyPr/>
                    <a:lstStyle/>
                    <a:p>
                      <a:r>
                        <a:rPr lang="ru-RU" dirty="0" smtClean="0"/>
                        <a:t>Сумма или конкатенация</a:t>
                      </a:r>
                      <a:endParaRPr lang="en-US" dirty="0"/>
                    </a:p>
                  </a:txBody>
                  <a:tcPr/>
                </a:tc>
              </a:tr>
              <a:tr h="370840">
                <a:tc>
                  <a:txBody>
                    <a:bodyPr/>
                    <a:lstStyle/>
                    <a:p>
                      <a:r>
                        <a:rPr lang="en-US" dirty="0" smtClean="0"/>
                        <a:t>-</a:t>
                      </a:r>
                      <a:endParaRPr lang="en-US" dirty="0"/>
                    </a:p>
                  </a:txBody>
                  <a:tcPr/>
                </a:tc>
                <a:tc>
                  <a:txBody>
                    <a:bodyPr/>
                    <a:lstStyle/>
                    <a:p>
                      <a:r>
                        <a:rPr lang="ru-RU" dirty="0" smtClean="0"/>
                        <a:t>Вычитание</a:t>
                      </a:r>
                      <a:endParaRPr lang="en-US" dirty="0"/>
                    </a:p>
                  </a:txBody>
                  <a:tcPr/>
                </a:tc>
              </a:tr>
              <a:tr h="370840">
                <a:tc>
                  <a:txBody>
                    <a:bodyPr/>
                    <a:lstStyle/>
                    <a:p>
                      <a:r>
                        <a:rPr lang="en-US" dirty="0" smtClean="0"/>
                        <a:t>*</a:t>
                      </a:r>
                      <a:endParaRPr lang="en-US" dirty="0"/>
                    </a:p>
                  </a:txBody>
                  <a:tcPr/>
                </a:tc>
                <a:tc>
                  <a:txBody>
                    <a:bodyPr/>
                    <a:lstStyle/>
                    <a:p>
                      <a:r>
                        <a:rPr lang="ru-RU" dirty="0" smtClean="0"/>
                        <a:t>Умножение</a:t>
                      </a:r>
                      <a:endParaRPr lang="en-US" dirty="0"/>
                    </a:p>
                  </a:txBody>
                  <a:tcPr/>
                </a:tc>
              </a:tr>
              <a:tr h="370840">
                <a:tc>
                  <a:txBody>
                    <a:bodyPr/>
                    <a:lstStyle/>
                    <a:p>
                      <a:r>
                        <a:rPr lang="en-US" dirty="0" smtClean="0"/>
                        <a:t>/</a:t>
                      </a:r>
                      <a:endParaRPr lang="en-US" dirty="0"/>
                    </a:p>
                  </a:txBody>
                  <a:tcPr/>
                </a:tc>
                <a:tc>
                  <a:txBody>
                    <a:bodyPr/>
                    <a:lstStyle/>
                    <a:p>
                      <a:r>
                        <a:rPr lang="ru-RU" dirty="0" smtClean="0"/>
                        <a:t>Деление</a:t>
                      </a:r>
                      <a:endParaRPr lang="en-US" dirty="0"/>
                    </a:p>
                  </a:txBody>
                  <a:tcPr/>
                </a:tc>
              </a:tr>
              <a:tr h="370840">
                <a:tc>
                  <a:txBody>
                    <a:bodyPr/>
                    <a:lstStyle/>
                    <a:p>
                      <a:r>
                        <a:rPr lang="en-US" dirty="0" smtClean="0"/>
                        <a:t>%</a:t>
                      </a:r>
                      <a:endParaRPr lang="en-US" dirty="0"/>
                    </a:p>
                  </a:txBody>
                  <a:tcPr/>
                </a:tc>
                <a:tc>
                  <a:txBody>
                    <a:bodyPr/>
                    <a:lstStyle/>
                    <a:p>
                      <a:r>
                        <a:rPr lang="ru-RU" dirty="0" smtClean="0"/>
                        <a:t>Модуль</a:t>
                      </a:r>
                      <a:endParaRPr lang="en-US" dirty="0"/>
                    </a:p>
                  </a:txBody>
                  <a:tcPr/>
                </a:tc>
              </a:tr>
            </a:tbl>
          </a:graphicData>
        </a:graphic>
      </p:graphicFrame>
    </p:spTree>
    <p:extLst>
      <p:ext uri="{BB962C8B-B14F-4D97-AF65-F5344CB8AC3E}">
        <p14:creationId xmlns:p14="http://schemas.microsoft.com/office/powerpoint/2010/main" val="629769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Three types of command used to manage SQL server objects and security include; DDL, DML, and DCL</a:t>
            </a:r>
            <a:endParaRPr lang="en-US" sz="2000" dirty="0"/>
          </a:p>
          <a:p>
            <a:endParaRPr lang="en-US" sz="2000" dirty="0" smtClean="0"/>
          </a:p>
          <a:p>
            <a:r>
              <a:rPr lang="en-US" sz="2000" dirty="0" smtClean="0"/>
              <a:t>T-SQL language elements include; </a:t>
            </a:r>
          </a:p>
          <a:p>
            <a:r>
              <a:rPr lang="en-US" sz="2000" dirty="0"/>
              <a:t>	</a:t>
            </a:r>
            <a:r>
              <a:rPr lang="en-US" sz="2000" dirty="0" smtClean="0"/>
              <a:t>Predicates and operators – BETWEEN, LIKE, NOT, &gt;=, *</a:t>
            </a:r>
          </a:p>
          <a:p>
            <a:r>
              <a:rPr lang="en-US" sz="2000" dirty="0"/>
              <a:t> </a:t>
            </a:r>
            <a:r>
              <a:rPr lang="en-US" sz="2000" dirty="0" smtClean="0"/>
              <a:t>	Functions – string, date and time, aggregate </a:t>
            </a:r>
          </a:p>
          <a:p>
            <a:r>
              <a:rPr lang="en-US" sz="2000" dirty="0"/>
              <a:t>	</a:t>
            </a:r>
            <a:r>
              <a:rPr lang="en-US" sz="2000" dirty="0" smtClean="0"/>
              <a:t>Variables – local has one @, system has two @@</a:t>
            </a:r>
          </a:p>
          <a:p>
            <a:r>
              <a:rPr lang="en-US" sz="2000" dirty="0"/>
              <a:t> </a:t>
            </a:r>
            <a:r>
              <a:rPr lang="en-US" sz="2000" dirty="0" smtClean="0"/>
              <a:t>	Expressions – identifiers, values, and operators</a:t>
            </a:r>
          </a:p>
          <a:p>
            <a:r>
              <a:rPr lang="en-US" sz="2000" dirty="0"/>
              <a:t>	</a:t>
            </a:r>
            <a:r>
              <a:rPr lang="en-US" sz="2000" dirty="0" smtClean="0"/>
              <a:t>Batch separators – GO used to separate statements</a:t>
            </a:r>
          </a:p>
          <a:p>
            <a:r>
              <a:rPr lang="en-US" sz="2000" dirty="0"/>
              <a:t>	</a:t>
            </a:r>
            <a:r>
              <a:rPr lang="en-US" sz="2000" dirty="0" smtClean="0"/>
              <a:t>Control-of-flow – IF…ELSE, WHILE, CONTINUE</a:t>
            </a:r>
          </a:p>
          <a:p>
            <a:r>
              <a:rPr lang="en-US" sz="2000" dirty="0"/>
              <a:t>	</a:t>
            </a:r>
            <a:r>
              <a:rPr lang="en-US" sz="2000" dirty="0" smtClean="0"/>
              <a:t>Comments - /* to start */ to end; can also use -- </a:t>
            </a:r>
          </a:p>
        </p:txBody>
      </p:sp>
    </p:spTree>
    <p:extLst>
      <p:ext uri="{BB962C8B-B14F-4D97-AF65-F5344CB8AC3E}">
        <p14:creationId xmlns:p14="http://schemas.microsoft.com/office/powerpoint/2010/main" val="214650250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ru-RU" dirty="0" smtClean="0"/>
              <a:t>План</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658588347"/>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ru-RU" sz="2400" b="0" dirty="0" smtClean="0">
                          <a:latin typeface="Segoe UI Light" panose="020B0502040204020203" pitchFamily="34" charset="0"/>
                          <a:cs typeface="Segoe UI Light" panose="020B0502040204020203" pitchFamily="34" charset="0"/>
                        </a:rPr>
                        <a:t>Введение</a:t>
                      </a:r>
                      <a:r>
                        <a:rPr lang="ru-RU" sz="2400" b="0" baseline="0" dirty="0" smtClean="0">
                          <a:latin typeface="Segoe UI Light" panose="020B0502040204020203" pitchFamily="34" charset="0"/>
                          <a:cs typeface="Segoe UI Light" panose="020B0502040204020203" pitchFamily="34" charset="0"/>
                        </a:rPr>
                        <a:t> в</a:t>
                      </a:r>
                      <a:r>
                        <a:rPr lang="en-US" sz="2400" b="0" dirty="0" smtClean="0">
                          <a:latin typeface="Segoe UI Light" panose="020B0502040204020203" pitchFamily="34" charset="0"/>
                          <a:cs typeface="Segoe UI Light" panose="020B0502040204020203" pitchFamily="34" charset="0"/>
                        </a:rPr>
                        <a:t> </a:t>
                      </a:r>
                      <a:r>
                        <a:rPr lang="en-US" sz="2400" b="0" dirty="0" smtClean="0">
                          <a:latin typeface="Segoe UI Light" panose="020B0502040204020203" pitchFamily="34" charset="0"/>
                          <a:cs typeface="Segoe UI Light" panose="020B0502040204020203" pitchFamily="34" charset="0"/>
                        </a:rPr>
                        <a:t>Microsoft</a:t>
                      </a:r>
                      <a:r>
                        <a:rPr lang="en-US" sz="2400" b="0" baseline="0" dirty="0" smtClean="0">
                          <a:latin typeface="Segoe UI Light" panose="020B0502040204020203" pitchFamily="34" charset="0"/>
                          <a:cs typeface="Segoe UI Light" panose="020B0502040204020203" pitchFamily="34" charset="0"/>
                        </a:rPr>
                        <a:t> SQL </a:t>
                      </a:r>
                      <a:r>
                        <a:rPr lang="en-US" sz="2400" b="0" baseline="0" dirty="0" smtClean="0">
                          <a:latin typeface="Segoe UI Light" panose="020B0502040204020203" pitchFamily="34" charset="0"/>
                          <a:cs typeface="Segoe UI Light" panose="020B0502040204020203" pitchFamily="34" charset="0"/>
                        </a:rPr>
                        <a:t>Server</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1" i="0" dirty="0" smtClean="0">
                          <a:latin typeface="Segoe UI Light" panose="020B0502040204020203" pitchFamily="34" charset="0"/>
                          <a:cs typeface="Segoe UI Light" panose="020B0502040204020203" pitchFamily="34" charset="0"/>
                        </a:rPr>
                        <a:t>01 | </a:t>
                      </a:r>
                      <a:r>
                        <a:rPr lang="ru-RU" sz="1800" b="1" i="0" dirty="0" smtClean="0">
                          <a:latin typeface="Segoe UI Light" panose="020B0502040204020203" pitchFamily="34" charset="0"/>
                          <a:cs typeface="Segoe UI Light" panose="020B0502040204020203" pitchFamily="34" charset="0"/>
                        </a:rPr>
                        <a:t>Знакомство</a:t>
                      </a:r>
                      <a:r>
                        <a:rPr lang="ru-RU" sz="1800" b="1" i="0" baseline="0" dirty="0" smtClean="0">
                          <a:latin typeface="Segoe UI Light" panose="020B0502040204020203" pitchFamily="34" charset="0"/>
                          <a:cs typeface="Segoe UI Light" panose="020B0502040204020203" pitchFamily="34" charset="0"/>
                        </a:rPr>
                        <a:t> с</a:t>
                      </a:r>
                      <a:r>
                        <a:rPr lang="en-US" sz="1800" b="1" i="0" baseline="0" dirty="0" smtClean="0">
                          <a:latin typeface="Segoe UI Light" panose="020B0502040204020203" pitchFamily="34" charset="0"/>
                          <a:cs typeface="Segoe UI Light" panose="020B0502040204020203" pitchFamily="34" charset="0"/>
                        </a:rPr>
                        <a:t> </a:t>
                      </a:r>
                      <a:r>
                        <a:rPr lang="en-US" sz="1800" b="1" i="0" baseline="0" dirty="0" smtClean="0">
                          <a:latin typeface="Segoe UI Light" panose="020B0502040204020203" pitchFamily="34" charset="0"/>
                          <a:cs typeface="Segoe UI Light" panose="020B0502040204020203" pitchFamily="34" charset="0"/>
                        </a:rPr>
                        <a:t>SQL </a:t>
                      </a:r>
                      <a:r>
                        <a:rPr lang="en-US" sz="1800" b="1" i="0" baseline="0" dirty="0" smtClean="0">
                          <a:latin typeface="Segoe UI Light" panose="020B0502040204020203" pitchFamily="34" charset="0"/>
                          <a:cs typeface="Segoe UI Light" panose="020B0502040204020203" pitchFamily="34" charset="0"/>
                        </a:rPr>
                        <a:t>Server</a:t>
                      </a:r>
                      <a:endParaRPr lang="en-US" sz="1800" b="1"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1" i="0" dirty="0" smtClean="0">
                          <a:latin typeface="Segoe UI Light" panose="020B0502040204020203" pitchFamily="34" charset="0"/>
                          <a:cs typeface="Segoe UI Light" panose="020B0502040204020203" pitchFamily="34" charset="0"/>
                        </a:rPr>
                        <a:t>    	</a:t>
                      </a:r>
                      <a:endParaRPr lang="en-US" sz="1200" b="1"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t>
                      </a:r>
                      <a:r>
                        <a:rPr lang="ru-RU" sz="1800" b="0" i="0" dirty="0" smtClean="0">
                          <a:latin typeface="Segoe UI Light" panose="020B0502040204020203" pitchFamily="34" charset="0"/>
                          <a:cs typeface="Segoe UI Light" panose="020B0502040204020203" pitchFamily="34" charset="0"/>
                        </a:rPr>
                        <a:t>Расширенные</a:t>
                      </a:r>
                      <a:r>
                        <a:rPr lang="ru-RU" sz="1800" b="0" i="0" baseline="0" dirty="0" smtClean="0">
                          <a:latin typeface="Segoe UI Light" panose="020B0502040204020203" pitchFamily="34" charset="0"/>
                          <a:cs typeface="Segoe UI Light" panose="020B0502040204020203" pitchFamily="34" charset="0"/>
                        </a:rPr>
                        <a:t> запросы </a:t>
                      </a:r>
                      <a:r>
                        <a:rPr lang="en-US" sz="1800" b="0" i="0" dirty="0" smtClean="0">
                          <a:latin typeface="Segoe UI Light" panose="020B0502040204020203" pitchFamily="34" charset="0"/>
                          <a:cs typeface="Segoe UI Light" panose="020B0502040204020203" pitchFamily="34" charset="0"/>
                        </a:rPr>
                        <a:t>SELECT</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t>
                      </a:r>
                      <a:r>
                        <a:rPr lang="ru-RU" sz="1400" b="0" i="0" baseline="0" dirty="0" smtClean="0">
                          <a:latin typeface="Segoe UI Light" panose="020B0502040204020203" pitchFamily="34" charset="0"/>
                          <a:cs typeface="Segoe UI Light" panose="020B0502040204020203" pitchFamily="34" charset="0"/>
                        </a:rPr>
                        <a:t>псевдонимы</a:t>
                      </a:r>
                      <a:r>
                        <a:rPr lang="en-US" sz="1400" b="0" i="0" baseline="0" dirty="0" smtClean="0">
                          <a:latin typeface="Segoe UI Light" panose="020B0502040204020203" pitchFamily="34" charset="0"/>
                          <a:cs typeface="Segoe UI Light" panose="020B0502040204020203" pitchFamily="34" charset="0"/>
                        </a:rPr>
                        <a:t>, </a:t>
                      </a:r>
                      <a:r>
                        <a:rPr lang="ru-RU" sz="1400" b="0" i="0" baseline="0" dirty="0" smtClean="0">
                          <a:latin typeface="Segoe UI Light" panose="020B0502040204020203" pitchFamily="34" charset="0"/>
                          <a:cs typeface="Segoe UI Light" panose="020B0502040204020203" pitchFamily="34" charset="0"/>
                        </a:rPr>
                        <a:t>скалярные функции и </a:t>
                      </a:r>
                      <a:r>
                        <a:rPr lang="en-US" sz="1400" b="0" i="0" baseline="0" dirty="0" smtClean="0">
                          <a:latin typeface="Segoe UI Light" panose="020B0502040204020203" pitchFamily="34" charset="0"/>
                          <a:cs typeface="Segoe UI Light" panose="020B0502040204020203" pitchFamily="34" charset="0"/>
                        </a:rPr>
                        <a:t>CASE</a:t>
                      </a:r>
                      <a:r>
                        <a:rPr lang="en-US" sz="1400" b="0" i="0" baseline="0" dirty="0" smtClean="0">
                          <a:latin typeface="Segoe UI Light" panose="020B0502040204020203" pitchFamily="34" charset="0"/>
                          <a:cs typeface="Segoe UI Light" panose="020B0502040204020203" pitchFamily="34" charset="0"/>
                        </a:rPr>
                        <a:t>, </a:t>
                      </a:r>
                      <a:r>
                        <a:rPr lang="ru-RU" sz="1400" b="0" i="0" baseline="0" dirty="0" smtClean="0">
                          <a:latin typeface="Segoe UI Light" panose="020B0502040204020203" pitchFamily="34" charset="0"/>
                          <a:cs typeface="Segoe UI Light" panose="020B0502040204020203" pitchFamily="34" charset="0"/>
                        </a:rPr>
                        <a:t>использование</a:t>
                      </a:r>
                      <a:r>
                        <a:rPr lang="en-US" sz="1400" b="0" i="0" baseline="0" dirty="0" smtClean="0">
                          <a:latin typeface="Segoe UI Light" panose="020B0502040204020203" pitchFamily="34" charset="0"/>
                          <a:cs typeface="Segoe UI Light" panose="020B0502040204020203" pitchFamily="34" charset="0"/>
                        </a:rPr>
                        <a:t> </a:t>
                      </a:r>
                      <a:r>
                        <a:rPr lang="en-US" sz="1400" b="0" i="0" baseline="0" dirty="0" smtClean="0">
                          <a:latin typeface="Segoe UI Light" panose="020B0502040204020203" pitchFamily="34" charset="0"/>
                          <a:cs typeface="Segoe UI Light" panose="020B0502040204020203" pitchFamily="34" charset="0"/>
                        </a:rPr>
                        <a:t>JOIN </a:t>
                      </a:r>
                      <a:r>
                        <a:rPr lang="ru-RU" sz="1400" b="0" i="0" baseline="0" dirty="0" smtClean="0">
                          <a:latin typeface="Segoe UI Light" panose="020B0502040204020203" pitchFamily="34" charset="0"/>
                          <a:cs typeface="Segoe UI Light" panose="020B0502040204020203" pitchFamily="34" charset="0"/>
                        </a:rPr>
                        <a:t>и</a:t>
                      </a:r>
                      <a:r>
                        <a:rPr lang="en-US" sz="1400" b="0" i="0" baseline="0" dirty="0" smtClean="0">
                          <a:latin typeface="Segoe UI Light" panose="020B0502040204020203" pitchFamily="34" charset="0"/>
                          <a:cs typeface="Segoe UI Light" panose="020B0502040204020203" pitchFamily="34" charset="0"/>
                        </a:rPr>
                        <a:t> </a:t>
                      </a:r>
                      <a:r>
                        <a:rPr lang="en-US" sz="1400" b="0" i="0" baseline="0" dirty="0" smtClean="0">
                          <a:latin typeface="Segoe UI Light" panose="020B0502040204020203" pitchFamily="34" charset="0"/>
                          <a:cs typeface="Segoe UI Light" panose="020B0502040204020203" pitchFamily="34" charset="0"/>
                        </a:rPr>
                        <a:t>MERGE; </a:t>
                      </a:r>
                      <a:r>
                        <a:rPr lang="ru-RU" sz="1400" b="0" i="0" baseline="0" dirty="0" smtClean="0">
                          <a:latin typeface="Segoe UI Light" panose="020B0502040204020203" pitchFamily="34" charset="0"/>
                          <a:cs typeface="Segoe UI Light" panose="020B0502040204020203" pitchFamily="34" charset="0"/>
                        </a:rPr>
                        <a:t>фильтрация и сортировка данных</a:t>
                      </a:r>
                      <a:r>
                        <a:rPr lang="en-US" sz="1400" b="0" i="0" baseline="0" dirty="0" smtClean="0">
                          <a:latin typeface="Segoe UI Light" panose="020B0502040204020203" pitchFamily="34" charset="0"/>
                          <a:cs typeface="Segoe UI Light" panose="020B0502040204020203" pitchFamily="34" charset="0"/>
                        </a:rPr>
                        <a:t>, </a:t>
                      </a:r>
                      <a:r>
                        <a:rPr lang="en-US" sz="1400" b="0" i="0" baseline="0" dirty="0" smtClean="0">
                          <a:latin typeface="Segoe UI Light" panose="020B0502040204020203" pitchFamily="34" charset="0"/>
                          <a:cs typeface="Segoe UI Light" panose="020B0502040204020203" pitchFamily="34" charset="0"/>
                        </a:rPr>
                        <a:t>NULL </a:t>
                      </a:r>
                      <a:r>
                        <a:rPr lang="ru-RU" sz="1400" b="0" i="0" baseline="0" dirty="0" smtClean="0">
                          <a:latin typeface="Segoe UI Light" panose="020B0502040204020203" pitchFamily="34" charset="0"/>
                          <a:cs typeface="Segoe UI Light" panose="020B0502040204020203" pitchFamily="34" charset="0"/>
                        </a:rPr>
                        <a:t>значения</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a:t>
                      </a:r>
                      <a:r>
                        <a:rPr lang="ru-RU" sz="1800" dirty="0" smtClean="0">
                          <a:latin typeface="Segoe UI Light" panose="020B0502040204020203" pitchFamily="34" charset="0"/>
                          <a:cs typeface="Segoe UI Light" panose="020B0502040204020203" pitchFamily="34" charset="0"/>
                        </a:rPr>
                        <a:t>Типы данных </a:t>
                      </a:r>
                      <a:r>
                        <a:rPr lang="en-US" sz="1800" dirty="0" smtClean="0">
                          <a:latin typeface="Segoe UI Light" panose="020B0502040204020203" pitchFamily="34" charset="0"/>
                          <a:cs typeface="Segoe UI Light" panose="020B0502040204020203" pitchFamily="34" charset="0"/>
                        </a:rPr>
                        <a:t>SQL Server</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t>
                      </a:r>
                      <a:r>
                        <a:rPr lang="ru-RU" sz="1200" dirty="0" smtClean="0">
                          <a:latin typeface="Segoe UI Light" panose="020B0502040204020203" pitchFamily="34" charset="0"/>
                          <a:cs typeface="Segoe UI Light" panose="020B0502040204020203" pitchFamily="34" charset="0"/>
                        </a:rPr>
                        <a:t>Введение</a:t>
                      </a:r>
                      <a:r>
                        <a:rPr lang="ru-RU" sz="1200" baseline="0" dirty="0" smtClean="0">
                          <a:latin typeface="Segoe UI Light" panose="020B0502040204020203" pitchFamily="34" charset="0"/>
                          <a:cs typeface="Segoe UI Light" panose="020B0502040204020203" pitchFamily="34" charset="0"/>
                        </a:rPr>
                        <a:t> в типы данных</a:t>
                      </a:r>
                      <a:r>
                        <a:rPr lang="en-US" sz="1200" baseline="0" dirty="0" smtClean="0">
                          <a:latin typeface="Segoe UI Light" panose="020B0502040204020203" pitchFamily="34" charset="0"/>
                          <a:cs typeface="Segoe UI Light" panose="020B0502040204020203" pitchFamily="34" charset="0"/>
                        </a:rPr>
                        <a:t>, </a:t>
                      </a:r>
                      <a:r>
                        <a:rPr lang="ru-RU" sz="1200" baseline="0" dirty="0" smtClean="0">
                          <a:latin typeface="Segoe UI Light" panose="020B0502040204020203" pitchFamily="34" charset="0"/>
                          <a:cs typeface="Segoe UI Light" panose="020B0502040204020203" pitchFamily="34" charset="0"/>
                        </a:rPr>
                        <a:t>использование типов данных</a:t>
                      </a:r>
                      <a:r>
                        <a:rPr lang="en-US" sz="1200" baseline="0" dirty="0" smtClean="0">
                          <a:latin typeface="Segoe UI Light" panose="020B0502040204020203" pitchFamily="34" charset="0"/>
                          <a:cs typeface="Segoe UI Light" panose="020B0502040204020203" pitchFamily="34" charset="0"/>
                        </a:rPr>
                        <a:t>, </a:t>
                      </a:r>
                      <a:r>
                        <a:rPr lang="ru-RU" sz="1200" baseline="0" dirty="0" smtClean="0">
                          <a:latin typeface="Segoe UI Light" panose="020B0502040204020203" pitchFamily="34" charset="0"/>
                          <a:cs typeface="Segoe UI Light" panose="020B0502040204020203" pitchFamily="34" charset="0"/>
                        </a:rPr>
                        <a:t>преобразование типов данных</a:t>
                      </a:r>
                      <a:r>
                        <a:rPr lang="en-US" sz="1200" baseline="0" dirty="0" smtClean="0">
                          <a:latin typeface="Segoe UI Light" panose="020B0502040204020203" pitchFamily="34" charset="0"/>
                          <a:cs typeface="Segoe UI Light" panose="020B0502040204020203" pitchFamily="34" charset="0"/>
                        </a:rPr>
                        <a:t>, </a:t>
                      </a:r>
                      <a:r>
                        <a:rPr lang="ru-RU" sz="1200" baseline="0" dirty="0" smtClean="0">
                          <a:latin typeface="Segoe UI Light" panose="020B0502040204020203" pitchFamily="34" charset="0"/>
                          <a:cs typeface="Segoe UI Light" panose="020B0502040204020203" pitchFamily="34" charset="0"/>
                        </a:rPr>
                        <a:t>функции </a:t>
                      </a:r>
                      <a:r>
                        <a:rPr lang="en-US" sz="1200" baseline="0" dirty="0" smtClean="0">
                          <a:latin typeface="Segoe UI Light" panose="020B0502040204020203" pitchFamily="34" charset="0"/>
                          <a:cs typeface="Segoe UI Light" panose="020B0502040204020203" pitchFamily="34" charset="0"/>
                        </a:rPr>
                        <a:t>SQL Server</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a:t>
                      </a:r>
                      <a:r>
                        <a:rPr lang="ru-RU" sz="1800" dirty="0" smtClean="0">
                          <a:latin typeface="Segoe UI Light" panose="020B0502040204020203" pitchFamily="34" charset="0"/>
                          <a:cs typeface="Segoe UI Light" panose="020B0502040204020203" pitchFamily="34" charset="0"/>
                        </a:rPr>
                        <a:t>Группировка</a:t>
                      </a:r>
                      <a:r>
                        <a:rPr lang="ru-RU" sz="1800" baseline="0" dirty="0" smtClean="0">
                          <a:latin typeface="Segoe UI Light" panose="020B0502040204020203" pitchFamily="34" charset="0"/>
                          <a:cs typeface="Segoe UI Light" panose="020B0502040204020203" pitchFamily="34" charset="0"/>
                        </a:rPr>
                        <a:t> и агрегация данных</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t>
                      </a:r>
                      <a:r>
                        <a:rPr lang="ru-RU" sz="1200" dirty="0" smtClean="0">
                          <a:latin typeface="Segoe UI Light" panose="020B0502040204020203" pitchFamily="34" charset="0"/>
                          <a:cs typeface="Segoe UI Light" panose="020B0502040204020203" pitchFamily="34" charset="0"/>
                        </a:rPr>
                        <a:t>Функции агрегирования</a:t>
                      </a:r>
                      <a:r>
                        <a:rPr lang="en-US" sz="1200" dirty="0" smtClean="0">
                          <a:latin typeface="Segoe UI Light" panose="020B0502040204020203" pitchFamily="34" charset="0"/>
                          <a:cs typeface="Segoe UI Light" panose="020B0502040204020203" pitchFamily="34" charset="0"/>
                        </a:rPr>
                        <a:t>, </a:t>
                      </a:r>
                      <a:r>
                        <a:rPr lang="en-US" sz="1200" dirty="0" smtClean="0">
                          <a:latin typeface="Segoe UI Light" panose="020B0502040204020203" pitchFamily="34" charset="0"/>
                          <a:cs typeface="Segoe UI Light" panose="020B0502040204020203" pitchFamily="34" charset="0"/>
                        </a:rPr>
                        <a:t>GROUP BY </a:t>
                      </a:r>
                      <a:r>
                        <a:rPr lang="ru-RU" sz="1200" dirty="0" smtClean="0">
                          <a:latin typeface="Segoe UI Light" panose="020B0502040204020203" pitchFamily="34" charset="0"/>
                          <a:cs typeface="Segoe UI Light" panose="020B0502040204020203" pitchFamily="34" charset="0"/>
                        </a:rPr>
                        <a:t>и</a:t>
                      </a:r>
                      <a:r>
                        <a:rPr lang="en-US" sz="1200" dirty="0" smtClean="0">
                          <a:latin typeface="Segoe UI Light" panose="020B0502040204020203" pitchFamily="34" charset="0"/>
                          <a:cs typeface="Segoe UI Light" panose="020B0502040204020203" pitchFamily="34" charset="0"/>
                        </a:rPr>
                        <a:t> HAVING</a:t>
                      </a:r>
                      <a:r>
                        <a:rPr lang="en-US" sz="1200" baseline="0" dirty="0" smtClean="0">
                          <a:latin typeface="Segoe UI Light" panose="020B0502040204020203" pitchFamily="34" charset="0"/>
                          <a:cs typeface="Segoe UI Light" panose="020B0502040204020203" pitchFamily="34" charset="0"/>
                        </a:rPr>
                        <a:t>, </a:t>
                      </a:r>
                      <a:r>
                        <a:rPr lang="ru-RU" sz="1200" baseline="0" dirty="0" smtClean="0">
                          <a:latin typeface="Segoe UI Light" panose="020B0502040204020203" pitchFamily="34" charset="0"/>
                          <a:cs typeface="Segoe UI Light" panose="020B0502040204020203" pitchFamily="34" charset="0"/>
                        </a:rPr>
                        <a:t>подзапросы</a:t>
                      </a:r>
                      <a:r>
                        <a:rPr lang="en-US" sz="1200" baseline="0" dirty="0" smtClean="0">
                          <a:latin typeface="Segoe UI Light" panose="020B0502040204020203" pitchFamily="34" charset="0"/>
                          <a:cs typeface="Segoe UI Light" panose="020B0502040204020203" pitchFamily="34" charset="0"/>
                        </a:rPr>
                        <a:t>; EXISTS</a:t>
                      </a:r>
                      <a:r>
                        <a:rPr lang="en-US" sz="1200" baseline="0" dirty="0" smtClean="0">
                          <a:latin typeface="Segoe UI Light" panose="020B0502040204020203" pitchFamily="34" charset="0"/>
                          <a:cs typeface="Segoe UI Light" panose="020B0502040204020203" pitchFamily="34" charset="0"/>
                        </a:rPr>
                        <a:t>; </a:t>
                      </a:r>
                      <a:r>
                        <a:rPr lang="ru-RU" sz="1200" baseline="0" dirty="0" smtClean="0">
                          <a:latin typeface="Segoe UI Light" panose="020B0502040204020203" pitchFamily="34" charset="0"/>
                          <a:cs typeface="Segoe UI Light" panose="020B0502040204020203" pitchFamily="34" charset="0"/>
                        </a:rPr>
                        <a:t>представления</a:t>
                      </a:r>
                      <a:r>
                        <a:rPr lang="en-US" sz="1200" dirty="0" smtClean="0">
                          <a:latin typeface="Segoe UI Light" panose="020B0502040204020203" pitchFamily="34" charset="0"/>
                          <a:cs typeface="Segoe UI Light" panose="020B0502040204020203" pitchFamily="34" charset="0"/>
                        </a:rPr>
                        <a:t>,</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673454061"/>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T-SQL</a:t>
            </a:r>
            <a:endParaRPr lang="ru-RU" dirty="0"/>
          </a:p>
        </p:txBody>
      </p:sp>
      <p:sp>
        <p:nvSpPr>
          <p:cNvPr id="5" name="Объект 4"/>
          <p:cNvSpPr>
            <a:spLocks noGrp="1"/>
          </p:cNvSpPr>
          <p:nvPr>
            <p:ph idx="1"/>
          </p:nvPr>
        </p:nvSpPr>
        <p:spPr/>
        <p:txBody>
          <a:bodyPr/>
          <a:lstStyle/>
          <a:p>
            <a:r>
              <a:rPr lang="ru-RU" dirty="0"/>
              <a:t>Основной используемый язык запросов — </a:t>
            </a:r>
            <a:r>
              <a:rPr lang="ru-RU" dirty="0" err="1">
                <a:hlinkClick r:id="rId2" tooltip="Transact-SQL"/>
              </a:rPr>
              <a:t>Transact</a:t>
            </a:r>
            <a:r>
              <a:rPr lang="ru-RU" dirty="0">
                <a:hlinkClick r:id="rId2" tooltip="Transact-SQL"/>
              </a:rPr>
              <a:t>-SQL</a:t>
            </a:r>
            <a:r>
              <a:rPr lang="ru-RU" dirty="0"/>
              <a:t>, создан совместно </a:t>
            </a:r>
            <a:r>
              <a:rPr lang="ru-RU" dirty="0" err="1"/>
              <a:t>Microsoft</a:t>
            </a:r>
            <a:r>
              <a:rPr lang="ru-RU" dirty="0"/>
              <a:t> и </a:t>
            </a:r>
            <a:r>
              <a:rPr lang="ru-RU" dirty="0" err="1">
                <a:hlinkClick r:id="rId3" tooltip="Sybase"/>
              </a:rPr>
              <a:t>Sybase</a:t>
            </a:r>
            <a:r>
              <a:rPr lang="ru-RU" dirty="0"/>
              <a:t>. </a:t>
            </a:r>
            <a:endParaRPr lang="en-US" dirty="0" smtClean="0"/>
          </a:p>
          <a:p>
            <a:r>
              <a:rPr lang="ru-RU" dirty="0" err="1" smtClean="0"/>
              <a:t>Transact</a:t>
            </a:r>
            <a:r>
              <a:rPr lang="ru-RU" dirty="0" smtClean="0"/>
              <a:t>-SQL </a:t>
            </a:r>
            <a:r>
              <a:rPr lang="ru-RU" dirty="0"/>
              <a:t>является реализацией стандарта </a:t>
            </a:r>
            <a:r>
              <a:rPr lang="ru-RU" dirty="0">
                <a:hlinkClick r:id="rId4" tooltip="Американский национальный институт стандартов"/>
              </a:rPr>
              <a:t>ANSI</a:t>
            </a:r>
            <a:r>
              <a:rPr lang="ru-RU" dirty="0"/>
              <a:t>/</a:t>
            </a:r>
            <a:r>
              <a:rPr lang="ru-RU" dirty="0">
                <a:hlinkClick r:id="rId5" tooltip="Международная организация по стандартизации"/>
              </a:rPr>
              <a:t>ISO</a:t>
            </a:r>
            <a:r>
              <a:rPr lang="ru-RU" dirty="0"/>
              <a:t> по структурированному языку запросов (</a:t>
            </a:r>
            <a:r>
              <a:rPr lang="ru-RU" dirty="0">
                <a:hlinkClick r:id="rId6" tooltip="SQL"/>
              </a:rPr>
              <a:t>SQL</a:t>
            </a:r>
            <a:r>
              <a:rPr lang="ru-RU" dirty="0"/>
              <a:t>) с расширениями. </a:t>
            </a:r>
            <a:endParaRPr lang="en-US" dirty="0" smtClean="0"/>
          </a:p>
          <a:p>
            <a:r>
              <a:rPr lang="ru-RU" dirty="0" smtClean="0"/>
              <a:t>Используется </a:t>
            </a:r>
            <a:r>
              <a:rPr lang="ru-RU" dirty="0"/>
              <a:t>для работы с базами данных размером от персональных до крупных баз данных масштаба предприятия; конкурирует с другими СУБД в этом сегменте рынка</a:t>
            </a:r>
            <a:r>
              <a:rPr lang="ru-RU" dirty="0" smtClean="0"/>
              <a:t>.</a:t>
            </a:r>
            <a:endParaRPr lang="en-US" dirty="0" smtClean="0"/>
          </a:p>
          <a:p>
            <a:r>
              <a:rPr lang="ru-RU" dirty="0"/>
              <a:t>SQL был расширен такими дополнительными возможностями как:</a:t>
            </a:r>
          </a:p>
          <a:p>
            <a:pPr marL="285750" indent="-285750">
              <a:buFont typeface="Arial" panose="020B0604020202020204" pitchFamily="34" charset="0"/>
              <a:buChar char="•"/>
            </a:pPr>
            <a:r>
              <a:rPr lang="ru-RU" dirty="0"/>
              <a:t>управляющие операторы,</a:t>
            </a:r>
          </a:p>
          <a:p>
            <a:pPr marL="285750" indent="-285750">
              <a:buFont typeface="Arial" panose="020B0604020202020204" pitchFamily="34" charset="0"/>
              <a:buChar char="•"/>
            </a:pPr>
            <a:r>
              <a:rPr lang="ru-RU" dirty="0"/>
              <a:t>локальные и глобальные переменные,</a:t>
            </a:r>
          </a:p>
          <a:p>
            <a:pPr marL="285750" indent="-285750">
              <a:buFont typeface="Arial" panose="020B0604020202020204" pitchFamily="34" charset="0"/>
              <a:buChar char="•"/>
            </a:pPr>
            <a:r>
              <a:rPr lang="ru-RU" dirty="0"/>
              <a:t>различные дополнительные функции для обработки строк, дат, математики и т. п.,</a:t>
            </a:r>
          </a:p>
          <a:p>
            <a:pPr marL="285750" indent="-285750">
              <a:buFont typeface="Arial" panose="020B0604020202020204" pitchFamily="34" charset="0"/>
              <a:buChar char="•"/>
            </a:pPr>
            <a:r>
              <a:rPr lang="ru-RU" dirty="0"/>
              <a:t>поддержка аутентификации </a:t>
            </a:r>
            <a:r>
              <a:rPr lang="ru-RU" dirty="0" err="1"/>
              <a:t>Microsoft</a:t>
            </a:r>
            <a:r>
              <a:rPr lang="ru-RU" dirty="0"/>
              <a:t> </a:t>
            </a:r>
            <a:r>
              <a:rPr lang="ru-RU" dirty="0" err="1"/>
              <a:t>Windows</a:t>
            </a:r>
            <a:endParaRPr lang="ru-RU" dirty="0"/>
          </a:p>
          <a:p>
            <a:endParaRPr lang="ru-RU" dirty="0"/>
          </a:p>
        </p:txBody>
      </p:sp>
    </p:spTree>
    <p:extLst>
      <p:ext uri="{BB962C8B-B14F-4D97-AF65-F5344CB8AC3E}">
        <p14:creationId xmlns:p14="http://schemas.microsoft.com/office/powerpoint/2010/main" val="16292851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Types of commands and statement elements </a:t>
            </a:r>
          </a:p>
          <a:p>
            <a:r>
              <a:rPr lang="en-GB" sz="2800" dirty="0" smtClean="0"/>
              <a:t>Basic SELECT statements</a:t>
            </a:r>
            <a:endParaRPr lang="en-GB" sz="2800"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6292059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Commands and Statement </a:t>
            </a:r>
            <a:r>
              <a:rPr lang="en-GB" sz="6000" dirty="0">
                <a:solidFill>
                  <a:schemeClr val="bg1">
                    <a:alpha val="98824"/>
                  </a:schemeClr>
                </a:solidFill>
              </a:rPr>
              <a:t>E</a:t>
            </a:r>
            <a:r>
              <a:rPr lang="en-GB" sz="6000" dirty="0" smtClean="0">
                <a:solidFill>
                  <a:schemeClr val="bg1">
                    <a:alpha val="98824"/>
                  </a:schemeClr>
                </a:solidFill>
              </a:rPr>
              <a:t>lements</a:t>
            </a:r>
            <a:endParaRPr lang="en-GB" sz="6000" dirty="0">
              <a:solidFill>
                <a:schemeClr val="bg1">
                  <a:alpha val="98824"/>
                </a:schemeClr>
              </a:solidFill>
            </a:endParaRPr>
          </a:p>
        </p:txBody>
      </p:sp>
    </p:spTree>
    <p:extLst>
      <p:ext uri="{BB962C8B-B14F-4D97-AF65-F5344CB8AC3E}">
        <p14:creationId xmlns:p14="http://schemas.microsoft.com/office/powerpoint/2010/main" val="21148675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1600" b="0" dirty="0" smtClean="0"/>
              <a:t>SELECT</a:t>
            </a:r>
          </a:p>
          <a:p>
            <a:pPr marL="166688" indent="-166688">
              <a:buFont typeface="Arial" pitchFamily="34" charset="0"/>
              <a:buChar char="•"/>
              <a:defRPr/>
            </a:pPr>
            <a:r>
              <a:rPr lang="en-US" sz="1600" b="0" dirty="0" smtClean="0"/>
              <a:t>INSERT</a:t>
            </a:r>
          </a:p>
          <a:p>
            <a:pPr marL="166688" indent="-166688">
              <a:buFont typeface="Arial" pitchFamily="34" charset="0"/>
              <a:buChar char="•"/>
              <a:defRPr/>
            </a:pPr>
            <a:r>
              <a:rPr lang="en-US" sz="1600" b="0" dirty="0" smtClean="0"/>
              <a:t>UPDATE</a:t>
            </a:r>
          </a:p>
          <a:p>
            <a:pPr marL="166688" indent="-166688">
              <a:buFont typeface="Arial" pitchFamily="34" charset="0"/>
              <a:buChar char="•"/>
              <a:defRPr/>
            </a:pPr>
            <a:r>
              <a:rPr lang="en-US" sz="1600" b="0" dirty="0" smtClean="0"/>
              <a:t>DELETE</a:t>
            </a:r>
            <a:endParaRPr lang="en-US" sz="1600" b="0" dirty="0"/>
          </a:p>
        </p:txBody>
      </p:sp>
      <p:sp>
        <p:nvSpPr>
          <p:cNvPr id="71687" name="Rectangle 29"/>
          <p:cNvSpPr>
            <a:spLocks noChangeArrowheads="1"/>
          </p:cNvSpPr>
          <p:nvPr/>
        </p:nvSpPr>
        <p:spPr bwMode="auto">
          <a:xfrm>
            <a:off x="3360738" y="1901825"/>
            <a:ext cx="2563812" cy="3017838"/>
          </a:xfrm>
          <a:prstGeom prst="rect">
            <a:avLst/>
          </a:prstGeom>
          <a:noFill/>
          <a:ln w="9525">
            <a:noFill/>
            <a:miter lim="800000"/>
            <a:headEnd/>
            <a:tailEnd/>
          </a:ln>
        </p:spPr>
        <p:txBody>
          <a:bodyPr lIns="0" tIns="0" rIns="0" bIns="0"/>
          <a:lstStyle/>
          <a:p>
            <a:endParaRPr lang="en-US" sz="1600" b="0" dirty="0"/>
          </a:p>
          <a:p>
            <a:pPr marL="166688" indent="-166688">
              <a:buFont typeface="Arial" charset="0"/>
              <a:buChar char="•"/>
            </a:pPr>
            <a:r>
              <a:rPr lang="en-US" sz="1600" b="0" dirty="0" smtClean="0"/>
              <a:t>CREATE</a:t>
            </a:r>
          </a:p>
          <a:p>
            <a:pPr marL="166688" indent="-166688">
              <a:buFont typeface="Arial" charset="0"/>
              <a:buChar char="•"/>
            </a:pPr>
            <a:r>
              <a:rPr lang="en-US" sz="1600" b="0" dirty="0" smtClean="0"/>
              <a:t>ALTER</a:t>
            </a:r>
          </a:p>
          <a:p>
            <a:pPr marL="166688" indent="-166688">
              <a:buFont typeface="Arial" charset="0"/>
              <a:buChar char="•"/>
            </a:pPr>
            <a:r>
              <a:rPr lang="en-US" sz="1600" b="0" dirty="0" smtClean="0"/>
              <a:t>DROP</a:t>
            </a:r>
            <a:endParaRPr lang="en-US" sz="1600" b="0" dirty="0"/>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endParaRPr lang="en-US" sz="1600" b="0" dirty="0"/>
          </a:p>
          <a:p>
            <a:pPr marL="166688" indent="-166688">
              <a:buFont typeface="Arial" charset="0"/>
              <a:buChar char="•"/>
            </a:pPr>
            <a:r>
              <a:rPr lang="en-US" sz="1600" b="0" dirty="0" smtClean="0"/>
              <a:t>GRANT</a:t>
            </a:r>
          </a:p>
          <a:p>
            <a:pPr marL="166688" indent="-166688">
              <a:buFont typeface="Arial" charset="0"/>
              <a:buChar char="•"/>
            </a:pPr>
            <a:r>
              <a:rPr lang="en-US" sz="1600" b="0" dirty="0" smtClean="0"/>
              <a:t>REVOKE</a:t>
            </a:r>
          </a:p>
          <a:p>
            <a:pPr marL="166688" indent="-166688">
              <a:buFont typeface="Arial" charset="0"/>
              <a:buChar char="•"/>
            </a:pPr>
            <a:r>
              <a:rPr lang="en-US" sz="1600" b="0" dirty="0" smtClean="0"/>
              <a:t>DENY</a:t>
            </a:r>
            <a:endParaRPr lang="en-US" sz="1600" b="0" dirty="0"/>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Manipulation Language (</a:t>
            </a:r>
            <a:r>
              <a:rPr lang="en-US" dirty="0" smtClean="0"/>
              <a:t>DML)</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Definition Language (DDL)</a:t>
            </a:r>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a:t>Data Control Language (DCL</a:t>
            </a:r>
            <a:r>
              <a:rPr lang="en-US" dirty="0" smtClean="0"/>
              <a:t>)</a:t>
            </a:r>
            <a:endParaRPr lang="en-US" dirty="0"/>
          </a:p>
        </p:txBody>
      </p:sp>
      <p:sp>
        <p:nvSpPr>
          <p:cNvPr id="16" name="Title 15"/>
          <p:cNvSpPr>
            <a:spLocks noGrp="1"/>
          </p:cNvSpPr>
          <p:nvPr>
            <p:ph type="title" idx="4294967295"/>
          </p:nvPr>
        </p:nvSpPr>
        <p:spPr>
          <a:xfrm>
            <a:off x="0" y="0"/>
            <a:ext cx="7773988" cy="741363"/>
          </a:xfrm>
          <a:prstGeom prst="rect">
            <a:avLst/>
          </a:prstGeom>
        </p:spPr>
        <p:txBody>
          <a:bodyPr/>
          <a:lstStyle/>
          <a:p>
            <a:r>
              <a:rPr lang="ru-RU" sz="3600" dirty="0" smtClean="0">
                <a:solidFill>
                  <a:schemeClr val="accent6"/>
                </a:solidFill>
                <a:latin typeface="Verdana"/>
                <a:ea typeface="PMingLiU"/>
                <a:cs typeface="Arial"/>
              </a:rPr>
              <a:t>Категории </a:t>
            </a:r>
            <a:r>
              <a:rPr lang="en-US" sz="3600" b="0" kern="1200" dirty="0" smtClean="0">
                <a:solidFill>
                  <a:schemeClr val="accent6"/>
                </a:solidFill>
                <a:latin typeface="Verdana"/>
                <a:ea typeface="PMingLiU"/>
                <a:cs typeface="Arial"/>
              </a:rPr>
              <a:t>T-SQL</a:t>
            </a:r>
            <a:r>
              <a:rPr lang="ru-RU" sz="3600" b="0" kern="1200" dirty="0" smtClean="0">
                <a:solidFill>
                  <a:schemeClr val="accent6"/>
                </a:solidFill>
                <a:latin typeface="Verdana"/>
                <a:ea typeface="PMingLiU"/>
                <a:cs typeface="Arial"/>
              </a:rPr>
              <a:t> команд</a:t>
            </a:r>
            <a:endParaRPr lang="en-US" sz="3600" dirty="0">
              <a:solidFill>
                <a:schemeClr val="accent6"/>
              </a:solidFill>
            </a:endParaRPr>
          </a:p>
        </p:txBody>
      </p:sp>
    </p:spTree>
    <p:extLst>
      <p:ext uri="{BB962C8B-B14F-4D97-AF65-F5344CB8AC3E}">
        <p14:creationId xmlns:p14="http://schemas.microsoft.com/office/powerpoint/2010/main" val="896012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166"/>
          <p:cNvGrpSpPr>
            <a:grpSpLocks/>
          </p:cNvGrpSpPr>
          <p:nvPr/>
        </p:nvGrpSpPr>
        <p:grpSpPr bwMode="auto">
          <a:xfrm>
            <a:off x="153988" y="1136229"/>
            <a:ext cx="4311650" cy="808038"/>
            <a:chOff x="299" y="660"/>
            <a:chExt cx="3226" cy="509"/>
          </a:xfrm>
        </p:grpSpPr>
        <p:sp>
          <p:nvSpPr>
            <p:cNvPr id="31" name="AutoShape 167"/>
            <p:cNvSpPr>
              <a:spLocks noChangeArrowheads="1"/>
            </p:cNvSpPr>
            <p:nvPr/>
          </p:nvSpPr>
          <p:spPr bwMode="auto">
            <a:xfrm>
              <a:off x="299" y="687"/>
              <a:ext cx="2364" cy="33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Предикаты и операторы</a:t>
              </a:r>
              <a:endParaRPr lang="en-US" b="0" dirty="0"/>
            </a:p>
          </p:txBody>
        </p:sp>
        <p:sp>
          <p:nvSpPr>
            <p:cNvPr id="4920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sz="1400" b="0" dirty="0"/>
            </a:p>
          </p:txBody>
        </p:sp>
      </p:grpSp>
      <p:grpSp>
        <p:nvGrpSpPr>
          <p:cNvPr id="49154" name="Group 166"/>
          <p:cNvGrpSpPr>
            <a:grpSpLocks/>
          </p:cNvGrpSpPr>
          <p:nvPr/>
        </p:nvGrpSpPr>
        <p:grpSpPr bwMode="auto">
          <a:xfrm>
            <a:off x="4703763" y="2402681"/>
            <a:ext cx="4251325" cy="808038"/>
            <a:chOff x="299" y="660"/>
            <a:chExt cx="3226" cy="509"/>
          </a:xfrm>
        </p:grpSpPr>
        <p:sp>
          <p:nvSpPr>
            <p:cNvPr id="40" name="AutoShape 167"/>
            <p:cNvSpPr>
              <a:spLocks noChangeArrowheads="1"/>
            </p:cNvSpPr>
            <p:nvPr/>
          </p:nvSpPr>
          <p:spPr bwMode="auto">
            <a:xfrm>
              <a:off x="299" y="694"/>
              <a:ext cx="2351" cy="330"/>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Команды управления потоком команд</a:t>
              </a:r>
              <a:endParaRPr lang="en-US" b="0" dirty="0"/>
            </a:p>
          </p:txBody>
        </p:sp>
        <p:sp>
          <p:nvSpPr>
            <p:cNvPr id="4920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5" name="Group 166"/>
          <p:cNvGrpSpPr>
            <a:grpSpLocks/>
          </p:cNvGrpSpPr>
          <p:nvPr/>
        </p:nvGrpSpPr>
        <p:grpSpPr bwMode="auto">
          <a:xfrm>
            <a:off x="153988" y="2418337"/>
            <a:ext cx="4286250" cy="808037"/>
            <a:chOff x="299" y="660"/>
            <a:chExt cx="3226" cy="509"/>
          </a:xfrm>
        </p:grpSpPr>
        <p:sp>
          <p:nvSpPr>
            <p:cNvPr id="49" name="AutoShape 167"/>
            <p:cNvSpPr>
              <a:spLocks noChangeArrowheads="1"/>
            </p:cNvSpPr>
            <p:nvPr/>
          </p:nvSpPr>
          <p:spPr bwMode="auto">
            <a:xfrm>
              <a:off x="299" y="672"/>
              <a:ext cx="2359" cy="34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Функции</a:t>
              </a:r>
              <a:endParaRPr lang="en-US" b="0" dirty="0"/>
            </a:p>
          </p:txBody>
        </p:sp>
        <p:sp>
          <p:nvSpPr>
            <p:cNvPr id="49205"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6" name="Group 166"/>
          <p:cNvGrpSpPr>
            <a:grpSpLocks/>
          </p:cNvGrpSpPr>
          <p:nvPr/>
        </p:nvGrpSpPr>
        <p:grpSpPr bwMode="auto">
          <a:xfrm>
            <a:off x="160669" y="4969994"/>
            <a:ext cx="4289425" cy="808037"/>
            <a:chOff x="299" y="660"/>
            <a:chExt cx="3226" cy="509"/>
          </a:xfrm>
        </p:grpSpPr>
        <p:sp>
          <p:nvSpPr>
            <p:cNvPr id="58" name="AutoShape 167"/>
            <p:cNvSpPr>
              <a:spLocks noChangeArrowheads="1"/>
            </p:cNvSpPr>
            <p:nvPr/>
          </p:nvSpPr>
          <p:spPr bwMode="auto">
            <a:xfrm>
              <a:off x="299" y="694"/>
              <a:ext cx="2348" cy="337"/>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algn="ctr">
                <a:defRPr/>
              </a:pPr>
              <a:r>
                <a:rPr lang="ru-RU" b="0" dirty="0" smtClean="0"/>
                <a:t>Выражения</a:t>
              </a:r>
              <a:endParaRPr lang="en-IN" b="0" dirty="0"/>
            </a:p>
          </p:txBody>
        </p:sp>
        <p:sp>
          <p:nvSpPr>
            <p:cNvPr id="49203"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7" name="Group 166"/>
          <p:cNvGrpSpPr>
            <a:grpSpLocks/>
          </p:cNvGrpSpPr>
          <p:nvPr/>
        </p:nvGrpSpPr>
        <p:grpSpPr bwMode="auto">
          <a:xfrm>
            <a:off x="177800" y="3670192"/>
            <a:ext cx="4251325" cy="808037"/>
            <a:chOff x="299" y="660"/>
            <a:chExt cx="3226" cy="509"/>
          </a:xfrm>
        </p:grpSpPr>
        <p:sp>
          <p:nvSpPr>
            <p:cNvPr id="67" name="AutoShape 167"/>
            <p:cNvSpPr>
              <a:spLocks noChangeArrowheads="1"/>
            </p:cNvSpPr>
            <p:nvPr/>
          </p:nvSpPr>
          <p:spPr bwMode="auto">
            <a:xfrm>
              <a:off x="299" y="687"/>
              <a:ext cx="2351" cy="359"/>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Переменные</a:t>
              </a:r>
              <a:endParaRPr lang="en-US" b="0" dirty="0"/>
            </a:p>
          </p:txBody>
        </p:sp>
        <p:sp>
          <p:nvSpPr>
            <p:cNvPr id="49201"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8" name="Group 166"/>
          <p:cNvGrpSpPr>
            <a:grpSpLocks/>
          </p:cNvGrpSpPr>
          <p:nvPr/>
        </p:nvGrpSpPr>
        <p:grpSpPr bwMode="auto">
          <a:xfrm>
            <a:off x="4713288" y="3660839"/>
            <a:ext cx="4251325" cy="808038"/>
            <a:chOff x="299" y="660"/>
            <a:chExt cx="3226" cy="509"/>
          </a:xfrm>
        </p:grpSpPr>
        <p:sp>
          <p:nvSpPr>
            <p:cNvPr id="85" name="AutoShape 167"/>
            <p:cNvSpPr>
              <a:spLocks noChangeArrowheads="1"/>
            </p:cNvSpPr>
            <p:nvPr/>
          </p:nvSpPr>
          <p:spPr bwMode="auto">
            <a:xfrm>
              <a:off x="299" y="687"/>
              <a:ext cx="2353" cy="31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Комментарии</a:t>
              </a:r>
              <a:endParaRPr lang="en-US" b="0" dirty="0"/>
            </a:p>
          </p:txBody>
        </p:sp>
        <p:sp>
          <p:nvSpPr>
            <p:cNvPr id="4919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9" name="Group 166"/>
          <p:cNvGrpSpPr>
            <a:grpSpLocks/>
          </p:cNvGrpSpPr>
          <p:nvPr/>
        </p:nvGrpSpPr>
        <p:grpSpPr bwMode="auto">
          <a:xfrm>
            <a:off x="4652963" y="1159402"/>
            <a:ext cx="4311650" cy="808038"/>
            <a:chOff x="299" y="660"/>
            <a:chExt cx="3226" cy="509"/>
          </a:xfrm>
        </p:grpSpPr>
        <p:sp>
          <p:nvSpPr>
            <p:cNvPr id="94" name="AutoShape 167"/>
            <p:cNvSpPr>
              <a:spLocks noChangeArrowheads="1"/>
            </p:cNvSpPr>
            <p:nvPr/>
          </p:nvSpPr>
          <p:spPr bwMode="auto">
            <a:xfrm>
              <a:off x="299" y="663"/>
              <a:ext cx="2339" cy="306"/>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ru-RU" b="0" dirty="0" smtClean="0"/>
                <a:t>Разделители команд пакетного режима</a:t>
              </a:r>
              <a:endParaRPr lang="en-US" b="0" dirty="0"/>
            </a:p>
          </p:txBody>
        </p:sp>
        <p:sp>
          <p:nvSpPr>
            <p:cNvPr id="4919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pic>
        <p:nvPicPr>
          <p:cNvPr id="49167" name="Picture 153" descr="Collection_DomainGroup.png"/>
          <p:cNvPicPr>
            <a:picLocks noChangeAspect="1"/>
          </p:cNvPicPr>
          <p:nvPr/>
        </p:nvPicPr>
        <p:blipFill>
          <a:blip r:embed="rId3" cstate="print"/>
          <a:srcRect/>
          <a:stretch>
            <a:fillRect/>
          </a:stretch>
        </p:blipFill>
        <p:spPr bwMode="auto">
          <a:xfrm>
            <a:off x="7895115" y="2439194"/>
            <a:ext cx="936625" cy="735012"/>
          </a:xfrm>
          <a:prstGeom prst="rect">
            <a:avLst/>
          </a:prstGeom>
          <a:noFill/>
          <a:ln w="9525">
            <a:noFill/>
            <a:miter lim="800000"/>
            <a:headEnd/>
            <a:tailEnd/>
          </a:ln>
        </p:spPr>
      </p:pic>
      <p:pic>
        <p:nvPicPr>
          <p:cNvPr id="49169" name="Picture 155" descr="Package.png"/>
          <p:cNvPicPr>
            <a:picLocks noChangeAspect="1"/>
          </p:cNvPicPr>
          <p:nvPr/>
        </p:nvPicPr>
        <p:blipFill>
          <a:blip r:embed="rId4" cstate="print"/>
          <a:srcRect/>
          <a:stretch>
            <a:fillRect/>
          </a:stretch>
        </p:blipFill>
        <p:spPr bwMode="auto">
          <a:xfrm>
            <a:off x="3488425" y="5004919"/>
            <a:ext cx="658812" cy="754063"/>
          </a:xfrm>
          <a:prstGeom prst="rect">
            <a:avLst/>
          </a:prstGeom>
          <a:noFill/>
          <a:ln w="9525">
            <a:noFill/>
            <a:miter lim="800000"/>
            <a:headEnd/>
            <a:tailEnd/>
          </a:ln>
        </p:spPr>
      </p:pic>
      <p:pic>
        <p:nvPicPr>
          <p:cNvPr id="49171" name="Picture 156" descr="FileAttachment.png"/>
          <p:cNvPicPr>
            <a:picLocks noChangeAspect="1"/>
          </p:cNvPicPr>
          <p:nvPr/>
        </p:nvPicPr>
        <p:blipFill>
          <a:blip r:embed="rId5" cstate="print"/>
          <a:srcRect/>
          <a:stretch>
            <a:fillRect/>
          </a:stretch>
        </p:blipFill>
        <p:spPr bwMode="auto">
          <a:xfrm>
            <a:off x="7979132" y="3731329"/>
            <a:ext cx="738187" cy="633413"/>
          </a:xfrm>
          <a:prstGeom prst="rect">
            <a:avLst/>
          </a:prstGeom>
          <a:noFill/>
          <a:ln w="9525">
            <a:noFill/>
            <a:miter lim="800000"/>
            <a:headEnd/>
            <a:tailEnd/>
          </a:ln>
        </p:spPr>
      </p:pic>
      <p:pic>
        <p:nvPicPr>
          <p:cNvPr id="49174" name="Picture 159" descr="ObjectBrowser.png"/>
          <p:cNvPicPr>
            <a:picLocks noChangeAspect="1"/>
          </p:cNvPicPr>
          <p:nvPr/>
        </p:nvPicPr>
        <p:blipFill>
          <a:blip r:embed="rId6" cstate="print"/>
          <a:srcRect/>
          <a:stretch>
            <a:fillRect/>
          </a:stretch>
        </p:blipFill>
        <p:spPr bwMode="auto">
          <a:xfrm>
            <a:off x="7933592" y="1178737"/>
            <a:ext cx="812800" cy="803275"/>
          </a:xfrm>
          <a:prstGeom prst="rect">
            <a:avLst/>
          </a:prstGeom>
          <a:noFill/>
          <a:ln w="9525">
            <a:noFill/>
            <a:miter lim="800000"/>
            <a:headEnd/>
            <a:tailEnd/>
          </a:ln>
        </p:spPr>
      </p:pic>
      <p:pic>
        <p:nvPicPr>
          <p:cNvPr id="49175" name="Picture 161" descr="Tools.png"/>
          <p:cNvPicPr>
            <a:picLocks noChangeAspect="1"/>
          </p:cNvPicPr>
          <p:nvPr/>
        </p:nvPicPr>
        <p:blipFill>
          <a:blip r:embed="rId7" cstate="print"/>
          <a:srcRect/>
          <a:stretch>
            <a:fillRect/>
          </a:stretch>
        </p:blipFill>
        <p:spPr bwMode="auto">
          <a:xfrm>
            <a:off x="3650965" y="2490537"/>
            <a:ext cx="398399" cy="584201"/>
          </a:xfrm>
          <a:prstGeom prst="rect">
            <a:avLst/>
          </a:prstGeom>
          <a:noFill/>
          <a:ln w="9525">
            <a:noFill/>
            <a:miter lim="800000"/>
            <a:headEnd/>
            <a:tailEnd/>
          </a:ln>
        </p:spPr>
      </p:pic>
      <p:pic>
        <p:nvPicPr>
          <p:cNvPr id="49182" name="Picture 167" descr="WebServices.png"/>
          <p:cNvPicPr>
            <a:picLocks noChangeAspect="1"/>
          </p:cNvPicPr>
          <p:nvPr/>
        </p:nvPicPr>
        <p:blipFill>
          <a:blip r:embed="rId8" cstate="print"/>
          <a:srcRect/>
          <a:stretch>
            <a:fillRect/>
          </a:stretch>
        </p:blipFill>
        <p:spPr bwMode="auto">
          <a:xfrm>
            <a:off x="3361094" y="1210048"/>
            <a:ext cx="947738" cy="679450"/>
          </a:xfrm>
          <a:prstGeom prst="rect">
            <a:avLst/>
          </a:prstGeom>
          <a:noFill/>
          <a:ln w="9525">
            <a:noFill/>
            <a:miter lim="800000"/>
            <a:headEnd/>
            <a:tailEnd/>
          </a:ln>
        </p:spPr>
      </p:pic>
      <p:pic>
        <p:nvPicPr>
          <p:cNvPr id="59" name="Picture 61" descr="QuestionMark.png"/>
          <p:cNvPicPr>
            <a:picLocks noChangeAspect="1"/>
          </p:cNvPicPr>
          <p:nvPr/>
        </p:nvPicPr>
        <p:blipFill>
          <a:blip r:embed="rId9" cstate="print"/>
          <a:srcRect/>
          <a:stretch>
            <a:fillRect/>
          </a:stretch>
        </p:blipFill>
        <p:spPr bwMode="auto">
          <a:xfrm>
            <a:off x="3575978" y="3773379"/>
            <a:ext cx="504825" cy="601662"/>
          </a:xfrm>
          <a:prstGeom prst="rect">
            <a:avLst/>
          </a:prstGeom>
          <a:noFill/>
          <a:ln w="9525">
            <a:noFill/>
            <a:miter lim="800000"/>
            <a:headEnd/>
            <a:tailEnd/>
          </a:ln>
        </p:spPr>
      </p:pic>
      <p:sp>
        <p:nvSpPr>
          <p:cNvPr id="32" name="Title 31"/>
          <p:cNvSpPr>
            <a:spLocks noGrp="1"/>
          </p:cNvSpPr>
          <p:nvPr>
            <p:ph type="title" idx="4294967295"/>
          </p:nvPr>
        </p:nvSpPr>
        <p:spPr>
          <a:xfrm>
            <a:off x="0" y="0"/>
            <a:ext cx="7773988" cy="741363"/>
          </a:xfrm>
          <a:prstGeom prst="rect">
            <a:avLst/>
          </a:prstGeom>
        </p:spPr>
        <p:txBody>
          <a:bodyPr/>
          <a:lstStyle/>
          <a:p>
            <a:r>
              <a:rPr lang="ru-RU" sz="3600" b="0" kern="1200" dirty="0" smtClean="0">
                <a:solidFill>
                  <a:schemeClr val="accent6"/>
                </a:solidFill>
                <a:latin typeface="Verdana"/>
                <a:ea typeface="PMingLiU"/>
                <a:cs typeface="Arial"/>
              </a:rPr>
              <a:t>Элементы языка </a:t>
            </a:r>
            <a:r>
              <a:rPr lang="en-US" sz="3600" b="0" kern="1200" dirty="0" smtClean="0">
                <a:solidFill>
                  <a:schemeClr val="accent6"/>
                </a:solidFill>
                <a:latin typeface="Verdana"/>
                <a:ea typeface="PMingLiU"/>
                <a:cs typeface="Arial"/>
              </a:rPr>
              <a:t>T-SQL</a:t>
            </a:r>
            <a:endParaRPr lang="en-US" sz="3600" dirty="0">
              <a:solidFill>
                <a:schemeClr val="accent6"/>
              </a:solidFill>
            </a:endParaRPr>
          </a:p>
        </p:txBody>
      </p:sp>
    </p:spTree>
    <p:extLst>
      <p:ext uri="{BB962C8B-B14F-4D97-AF65-F5344CB8AC3E}">
        <p14:creationId xmlns:p14="http://schemas.microsoft.com/office/powerpoint/2010/main" val="330979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36976" cy="977030"/>
          </a:xfrm>
        </p:spPr>
        <p:txBody>
          <a:bodyPr/>
          <a:lstStyle/>
          <a:p>
            <a:r>
              <a:rPr lang="ru-RU" dirty="0" smtClean="0"/>
              <a:t>Элементы языка </a:t>
            </a:r>
            <a:r>
              <a:rPr lang="en-US" dirty="0" smtClean="0"/>
              <a:t>T-SQL: </a:t>
            </a:r>
            <a:r>
              <a:rPr lang="ru-RU" dirty="0" smtClean="0"/>
              <a:t>предикаты и операторы</a:t>
            </a:r>
            <a:endParaRPr lang="en-US" dirty="0"/>
          </a:p>
        </p:txBody>
      </p:sp>
      <p:graphicFrame>
        <p:nvGraphicFramePr>
          <p:cNvPr id="4" name="Group 5"/>
          <p:cNvGraphicFramePr>
            <a:graphicFrameLocks noGrp="1"/>
          </p:cNvGraphicFramePr>
          <p:nvPr>
            <p:extLst>
              <p:ext uri="{D42A27DB-BD31-4B8C-83A1-F6EECF244321}">
                <p14:modId xmlns:p14="http://schemas.microsoft.com/office/powerpoint/2010/main" val="1492127242"/>
              </p:ext>
            </p:extLst>
          </p:nvPr>
        </p:nvGraphicFramePr>
        <p:xfrm>
          <a:off x="1421761" y="1078172"/>
          <a:ext cx="6152747" cy="4655116"/>
        </p:xfrm>
        <a:graphic>
          <a:graphicData uri="http://schemas.openxmlformats.org/drawingml/2006/table">
            <a:tbl>
              <a:tblPr/>
              <a:tblGrid>
                <a:gridCol w="3075539"/>
                <a:gridCol w="3077208"/>
              </a:tblGrid>
              <a:tr h="6197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ru-RU" sz="1800" b="1" i="0" u="none" strike="noStrike" cap="none" normalizeH="0" baseline="0" dirty="0" smtClean="0">
                          <a:ln>
                            <a:noFill/>
                          </a:ln>
                          <a:solidFill>
                            <a:schemeClr val="tx1"/>
                          </a:solidFill>
                          <a:effectLst/>
                          <a:latin typeface="Verdana" pitchFamily="34" charset="0"/>
                          <a:cs typeface="Arial" charset="0"/>
                        </a:rPr>
                        <a:t>Элементы</a:t>
                      </a:r>
                      <a:r>
                        <a:rPr kumimoji="0" lang="en-US" sz="1800" b="1" i="0" u="none" strike="noStrike" cap="none" normalizeH="0" baseline="0" dirty="0" smtClean="0">
                          <a:ln>
                            <a:noFill/>
                          </a:ln>
                          <a:solidFill>
                            <a:schemeClr val="tx1"/>
                          </a:solidFill>
                          <a:effectLst/>
                          <a:latin typeface="Verdana" pitchFamily="34" charset="0"/>
                          <a:cs typeface="Arial" charset="0"/>
                        </a:rPr>
                        <a:t>:</a:t>
                      </a:r>
                      <a:endParaRPr kumimoji="0" lang="en-US" sz="1800" b="1" i="0" u="none" strike="noStrike" cap="none" normalizeH="0" baseline="0" dirty="0" smtClean="0">
                        <a:ln>
                          <a:noFill/>
                        </a:ln>
                        <a:solidFill>
                          <a:schemeClr val="tx1"/>
                        </a:solidFill>
                        <a:effectLst/>
                        <a:latin typeface="Verdana" pitchFamily="34" charset="0"/>
                        <a:cs typeface="Arial"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c>
                  <a:txBody>
                    <a:bodyPr/>
                    <a:lstStyle/>
                    <a:p>
                      <a:pPr lvl="1" algn="l"/>
                      <a:r>
                        <a:rPr lang="ru-RU" b="1" dirty="0" smtClean="0"/>
                        <a:t>Предикаты и операторы</a:t>
                      </a:r>
                      <a:r>
                        <a:rPr lang="en-US" b="1" dirty="0" smtClean="0"/>
                        <a:t>:</a:t>
                      </a:r>
                      <a:endParaRPr lang="en-US" b="1"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r>
              <a:tr h="73691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ru-RU" sz="2000" dirty="0" smtClean="0"/>
                        <a:t>Предикаты</a:t>
                      </a:r>
                      <a:endParaRPr kumimoji="0" lang="en-US" sz="1800" b="0" i="1" u="none" strike="noStrike" cap="none" normalizeH="0" baseline="0" dirty="0" smtClean="0">
                        <a:ln>
                          <a:noFill/>
                        </a:ln>
                        <a:solidFill>
                          <a:schemeClr val="tx1"/>
                        </a:solidFill>
                        <a:effectLst/>
                        <a:latin typeface="Verdana" pitchFamily="34" charset="0"/>
                        <a:cs typeface="Arial"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IN, BETWEEN, LIKE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r>
                        <a:rPr lang="ru-RU" sz="2000" dirty="0" smtClean="0"/>
                        <a:t>Операторы сравнения</a:t>
                      </a:r>
                      <a:endParaRPr lang="en-US" sz="2000"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 &gt;, &lt;, &gt;=, &lt;=, &lt;&gt;, !=, !&gt;, !&lt;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4653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ru-RU" sz="2000" dirty="0" smtClean="0"/>
                        <a:t>Логические операторы</a:t>
                      </a:r>
                      <a:endParaRPr lang="en-US" sz="2000"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AND, OR, NOT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5710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ru-RU" sz="2000" dirty="0" smtClean="0"/>
                        <a:t>Арифметические операторы</a:t>
                      </a:r>
                      <a:endParaRPr lang="en-US" sz="2000"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 -, *, /,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ru-RU" sz="2000" dirty="0" smtClean="0"/>
                        <a:t>Конкатенация строк</a:t>
                      </a:r>
                      <a:endParaRPr lang="en-US" sz="2000" dirty="0" smtClean="0"/>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313732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1049</Words>
  <Application>Microsoft Office PowerPoint</Application>
  <PresentationFormat>Экран (4:3)</PresentationFormat>
  <Paragraphs>356</Paragraphs>
  <Slides>22</Slides>
  <Notes>20</Notes>
  <HiddenSlides>4</HiddenSlides>
  <MMClips>0</MMClips>
  <ScaleCrop>false</ScaleCrop>
  <HeadingPairs>
    <vt:vector size="6" baseType="variant">
      <vt:variant>
        <vt:lpstr>Использованные шрифты</vt:lpstr>
      </vt:variant>
      <vt:variant>
        <vt:i4>15</vt:i4>
      </vt:variant>
      <vt:variant>
        <vt:lpstr>Тема</vt:lpstr>
      </vt:variant>
      <vt:variant>
        <vt:i4>7</vt:i4>
      </vt:variant>
      <vt:variant>
        <vt:lpstr>Заголовки слайдов</vt:lpstr>
      </vt:variant>
      <vt:variant>
        <vt:i4>22</vt:i4>
      </vt:variant>
    </vt:vector>
  </HeadingPairs>
  <TitlesOfParts>
    <vt:vector size="44" baseType="lpstr">
      <vt:lpstr>ＭＳ Ｐゴシック</vt:lpstr>
      <vt:lpstr>PMingLiU</vt:lpstr>
      <vt:lpstr>Arial</vt:lpstr>
      <vt:lpstr>Arial Narrow</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Презентация PowerPoint</vt:lpstr>
      <vt:lpstr>История выпусков SQL Server </vt:lpstr>
      <vt:lpstr>План</vt:lpstr>
      <vt:lpstr>T-SQL</vt:lpstr>
      <vt:lpstr>Module Overview</vt:lpstr>
      <vt:lpstr>Презентация PowerPoint</vt:lpstr>
      <vt:lpstr>Категории T-SQL команд</vt:lpstr>
      <vt:lpstr>Элементы языка T-SQL</vt:lpstr>
      <vt:lpstr>Элементы языка T-SQL: предикаты и операторы</vt:lpstr>
      <vt:lpstr>Элементы языка T-SQL: функции</vt:lpstr>
      <vt:lpstr>Элементы языка T-SQL: переменные</vt:lpstr>
      <vt:lpstr>Элементы языка T-SQL: выражения</vt:lpstr>
      <vt:lpstr>Элементы языка T-SQL: разделитель команд пакетного режима</vt:lpstr>
      <vt:lpstr>Элементы языка T-SQL : управление потоком команд, ошибки и транзакции</vt:lpstr>
      <vt:lpstr>Элементы языка T-SQL: комментраии</vt:lpstr>
      <vt:lpstr>Логика процесса запроса</vt:lpstr>
      <vt:lpstr>Применение логической последовательности операций для записи SELECT выражения</vt:lpstr>
      <vt:lpstr>Презентация PowerPoint</vt:lpstr>
      <vt:lpstr>Elements of the SELECT statement</vt:lpstr>
      <vt:lpstr>Получение колонок из таблиц или представлений</vt:lpstr>
      <vt:lpstr>Вычисление при SELECT запросе</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2016-01-31T00:06:11Z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