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6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6" r:id="rId4"/>
    <p:sldMasterId id="2147483704" r:id="rId5"/>
    <p:sldMasterId id="2147483716" r:id="rId6"/>
    <p:sldMasterId id="2147483730" r:id="rId7"/>
    <p:sldMasterId id="2147483755" r:id="rId8"/>
    <p:sldMasterId id="2147483780" r:id="rId9"/>
    <p:sldMasterId id="2147483805" r:id="rId10"/>
  </p:sldMasterIdLst>
  <p:notesMasterIdLst>
    <p:notesMasterId r:id="rId41"/>
  </p:notesMasterIdLst>
  <p:sldIdLst>
    <p:sldId id="293" r:id="rId11"/>
    <p:sldId id="325" r:id="rId12"/>
    <p:sldId id="375" r:id="rId13"/>
    <p:sldId id="342" r:id="rId14"/>
    <p:sldId id="347" r:id="rId15"/>
    <p:sldId id="348" r:id="rId16"/>
    <p:sldId id="349" r:id="rId17"/>
    <p:sldId id="350" r:id="rId18"/>
    <p:sldId id="351" r:id="rId19"/>
    <p:sldId id="380" r:id="rId20"/>
    <p:sldId id="376" r:id="rId21"/>
    <p:sldId id="352" r:id="rId22"/>
    <p:sldId id="353" r:id="rId23"/>
    <p:sldId id="354" r:id="rId24"/>
    <p:sldId id="355" r:id="rId25"/>
    <p:sldId id="356" r:id="rId26"/>
    <p:sldId id="357" r:id="rId27"/>
    <p:sldId id="359" r:id="rId28"/>
    <p:sldId id="360" r:id="rId29"/>
    <p:sldId id="358" r:id="rId30"/>
    <p:sldId id="379" r:id="rId31"/>
    <p:sldId id="377" r:id="rId32"/>
    <p:sldId id="362" r:id="rId33"/>
    <p:sldId id="363" r:id="rId34"/>
    <p:sldId id="365" r:id="rId35"/>
    <p:sldId id="366" r:id="rId36"/>
    <p:sldId id="367" r:id="rId37"/>
    <p:sldId id="369" r:id="rId38"/>
    <p:sldId id="370" r:id="rId39"/>
    <p:sldId id="378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E8F6E4"/>
    <a:srgbClr val="EEEFD7"/>
    <a:srgbClr val="FF33CC"/>
    <a:srgbClr val="BBCDE3"/>
    <a:srgbClr val="B395D8"/>
    <a:srgbClr val="3E8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9" autoAdjust="0"/>
    <p:restoredTop sz="86353" autoAdjust="0"/>
  </p:normalViewPr>
  <p:slideViewPr>
    <p:cSldViewPr snapToGrid="0">
      <p:cViewPr varScale="1">
        <p:scale>
          <a:sx n="105" d="100"/>
          <a:sy n="105" d="100"/>
        </p:scale>
        <p:origin x="78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222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19.xml"/><Relationship Id="rId18" Type="http://schemas.openxmlformats.org/officeDocument/2006/relationships/slide" Target="slides/slide26.xml"/><Relationship Id="rId3" Type="http://schemas.openxmlformats.org/officeDocument/2006/relationships/slide" Target="slides/slide7.xml"/><Relationship Id="rId21" Type="http://schemas.openxmlformats.org/officeDocument/2006/relationships/slide" Target="slides/slide29.xml"/><Relationship Id="rId7" Type="http://schemas.openxmlformats.org/officeDocument/2006/relationships/slide" Target="slides/slide13.xml"/><Relationship Id="rId12" Type="http://schemas.openxmlformats.org/officeDocument/2006/relationships/slide" Target="slides/slide18.xml"/><Relationship Id="rId17" Type="http://schemas.openxmlformats.org/officeDocument/2006/relationships/slide" Target="slides/slide25.xml"/><Relationship Id="rId2" Type="http://schemas.openxmlformats.org/officeDocument/2006/relationships/slide" Target="slides/slide6.xml"/><Relationship Id="rId16" Type="http://schemas.openxmlformats.org/officeDocument/2006/relationships/slide" Target="slides/slide24.xml"/><Relationship Id="rId20" Type="http://schemas.openxmlformats.org/officeDocument/2006/relationships/slide" Target="slides/slide28.xml"/><Relationship Id="rId1" Type="http://schemas.openxmlformats.org/officeDocument/2006/relationships/slide" Target="slides/slide4.xml"/><Relationship Id="rId6" Type="http://schemas.openxmlformats.org/officeDocument/2006/relationships/slide" Target="slides/slide12.xml"/><Relationship Id="rId11" Type="http://schemas.openxmlformats.org/officeDocument/2006/relationships/slide" Target="slides/slide17.xml"/><Relationship Id="rId5" Type="http://schemas.openxmlformats.org/officeDocument/2006/relationships/slide" Target="slides/slide9.xml"/><Relationship Id="rId15" Type="http://schemas.openxmlformats.org/officeDocument/2006/relationships/slide" Target="slides/slide23.xml"/><Relationship Id="rId10" Type="http://schemas.openxmlformats.org/officeDocument/2006/relationships/slide" Target="slides/slide16.xml"/><Relationship Id="rId19" Type="http://schemas.openxmlformats.org/officeDocument/2006/relationships/slide" Target="slides/slide27.xml"/><Relationship Id="rId4" Type="http://schemas.openxmlformats.org/officeDocument/2006/relationships/slide" Target="slides/slide8.xml"/><Relationship Id="rId9" Type="http://schemas.openxmlformats.org/officeDocument/2006/relationships/slide" Target="slides/slide15.xml"/><Relationship Id="rId14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38125"/>
            <a:ext cx="30384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336699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Module 4: Managing Security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30384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Course 2786B</a:t>
            </a: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67213" y="76200"/>
            <a:ext cx="2528887" cy="1897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14325" y="795338"/>
            <a:ext cx="6286500" cy="823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7CDD145-17A8-454E-9AC4-066C461668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7126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14300" algn="l" rtl="0" eaLnBrk="0" fontAlgn="base" hangingPunct="0">
      <a:spcBef>
        <a:spcPct val="0"/>
      </a:spcBef>
      <a:spcAft>
        <a:spcPct val="60000"/>
      </a:spcAft>
      <a:buClr>
        <a:srgbClr val="336699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0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Managing Security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Course 2786B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76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Managing Security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Course 2786B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3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64229"/>
            <a:ext cx="6286500" cy="67638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5: Querying Multiple Tables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04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5: Querying Multiple Tables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3204F0-5513-4735-91E3-DA16E8EB1949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255838"/>
            <a:ext cx="6286500" cy="6772275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039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5: Querying Multiple Tables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118CA-D3C8-40C0-8794-C73260024253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184400"/>
            <a:ext cx="6286500" cy="68437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1639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5: Querying Multiple Tables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118CA-D3C8-40C0-8794-C73260024253}" type="slidenum">
              <a:rPr lang="en-US" smtClean="0"/>
              <a:pPr>
                <a:defRPr/>
              </a:pPr>
              <a:t>15</a:t>
            </a:fld>
            <a:endParaRPr lang="en-US" dirty="0" smtClean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184400"/>
            <a:ext cx="6286500" cy="68437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643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198914"/>
            <a:ext cx="6286500" cy="68291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5: Querying Multiple Tables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6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5: Querying Multiple Tables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118CA-D3C8-40C0-8794-C73260024253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184400"/>
            <a:ext cx="6286500" cy="68437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5010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373086"/>
            <a:ext cx="6286500" cy="66550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5: Querying Multiple Tables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93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5: Querying Multiple Tables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118CA-D3C8-40C0-8794-C73260024253}" type="slidenum">
              <a:rPr lang="en-US" smtClean="0"/>
              <a:pPr>
                <a:defRPr/>
              </a:pPr>
              <a:t>19</a:t>
            </a:fld>
            <a:endParaRPr lang="en-US" dirty="0" smtClean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184400"/>
            <a:ext cx="6286500" cy="68437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81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8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188029"/>
            <a:ext cx="6286500" cy="68400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5: Querying Multiple Tables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1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Managing Security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Course 2786B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68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Managing Security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Course 2786B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88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6: Sorting and Filtering Data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118CA-D3C8-40C0-8794-C73260024253}" type="slidenum">
              <a:rPr lang="en-US" smtClean="0"/>
              <a:pPr>
                <a:defRPr/>
              </a:pPr>
              <a:t>23</a:t>
            </a:fld>
            <a:endParaRPr lang="en-US" dirty="0" smtClean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184400"/>
            <a:ext cx="6286500" cy="68437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4323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75114"/>
            <a:ext cx="6286500" cy="6752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6: Sorting and Filtering 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1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188029"/>
            <a:ext cx="6286500" cy="68400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6: Sorting and Filtering 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02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96886"/>
            <a:ext cx="6286500" cy="67312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6: Sorting and Filtering 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97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144486"/>
            <a:ext cx="6286500" cy="6883627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6: Sorting and Filtering 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49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96886"/>
            <a:ext cx="6286500" cy="67312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6: Sorting and Filtering 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31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166257"/>
            <a:ext cx="6286500" cy="68618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6: Sorting and Filtering 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0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Managing Security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Course 2786B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70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Managing Security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Course 2786B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3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75114"/>
            <a:ext cx="6286500" cy="6752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4: Writing SELECT Queries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38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09800"/>
            <a:ext cx="6286500" cy="68183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4: Writing SELECT Queries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62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75114"/>
            <a:ext cx="6286500" cy="6752999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4: Writing SELECT Queries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00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42457"/>
            <a:ext cx="6286500" cy="678565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4: Writing SELECT Queries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5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09800"/>
            <a:ext cx="6286500" cy="68183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4: Writing SELECT Queries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1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86000"/>
            <a:ext cx="6286500" cy="674211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4: Writing SELECT Queries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0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9700" y="0"/>
            <a:ext cx="9283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804863"/>
            <a:ext cx="7527925" cy="2073275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8050" y="2720975"/>
            <a:ext cx="41529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1"/>
            <a:ext cx="8366320" cy="664797"/>
          </a:xfrm>
        </p:spPr>
        <p:txBody>
          <a:bodyPr/>
          <a:lstStyle>
            <a:lvl1pPr>
              <a:defRPr sz="3601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57244" indent="-25724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161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98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7479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8974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70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40704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571630"/>
            <a:ext cx="8494713" cy="195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3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1pPr>
            <a:lvl2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4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2pPr>
            <a:lvl3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3pPr>
            <a:lvl4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4pPr>
            <a:lvl5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msl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731001" y="6383584"/>
            <a:ext cx="2053296" cy="3294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16304"/>
            <a:ext cx="7562850" cy="392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marR="0" indent="0" algn="l" defTabSz="6859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551" b="1" i="0" u="none" strike="noStrike" kern="1200" cap="all" spc="75" normalizeH="0" baseline="0" noProof="0" dirty="0">
                <a:ln w="3175">
                  <a:noFill/>
                </a:ln>
                <a:solidFill>
                  <a:srgbClr val="002A48"/>
                </a:solidFill>
                <a:effectLst>
                  <a:outerShdw blurRad="50800" dist="38100" dir="2700000" algn="tl" rotWithShape="0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/>
                <a:ea typeface="+mj-ea"/>
                <a:cs typeface="Segoe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388939" y="1011239"/>
            <a:ext cx="7554912" cy="1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350" kern="12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Segoe Semibold" pitchFamily="-128" charset="0"/>
                <a:ea typeface="+mn-ea"/>
                <a:cs typeface="+mn-cs"/>
              </a:defRPr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077455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6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83996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0" cy="997196"/>
          </a:xfrm>
        </p:spPr>
        <p:txBody>
          <a:bodyPr anchor="b" anchorCtr="0"/>
          <a:lstStyle>
            <a:lvl1pPr>
              <a:defRPr sz="5401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0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4"/>
            <a:ext cx="8363938" cy="1218795"/>
          </a:xfrm>
        </p:spPr>
        <p:txBody>
          <a:bodyPr anchor="b" anchorCtr="0"/>
          <a:lstStyle>
            <a:lvl1pPr>
              <a:defRPr sz="6602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06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1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1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2" b="0" kern="1200" cap="none" spc="-3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1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0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63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23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13179" indent="-213179">
              <a:buFont typeface="Wingdings" pitchFamily="2" charset="2"/>
              <a:buChar char=""/>
              <a:defRPr sz="3001"/>
            </a:lvl1pPr>
            <a:lvl2pPr marL="388247" indent="-175069">
              <a:buFont typeface="Wingdings" pitchFamily="2" charset="2"/>
              <a:buChar char=""/>
              <a:defRPr>
                <a:latin typeface="+mn-lt"/>
              </a:defRPr>
            </a:lvl2pPr>
            <a:lvl3pPr marL="556171" indent="-16792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5983" indent="-129813">
              <a:buFont typeface="Wingdings" pitchFamily="2" charset="2"/>
              <a:buChar char=""/>
              <a:defRPr>
                <a:latin typeface="+mn-lt"/>
              </a:defRPr>
            </a:lvl4pPr>
            <a:lvl5pPr marL="815796" indent="-129813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17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69" indent="0">
              <a:buNone/>
              <a:defRPr sz="1500"/>
            </a:lvl3pPr>
            <a:lvl4pPr marL="342991" indent="0">
              <a:buNone/>
              <a:defRPr sz="1500"/>
            </a:lvl4pPr>
            <a:lvl5pPr marL="520442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8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5069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27910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1"/>
            <a:ext cx="4047274" cy="1763816"/>
          </a:xfrm>
        </p:spPr>
        <p:txBody>
          <a:bodyPr>
            <a:spAutoFit/>
          </a:bodyPr>
          <a:lstStyle>
            <a:lvl1pPr marL="219133" indent="-219133">
              <a:spcBef>
                <a:spcPts val="9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90629" indent="-171496">
              <a:defRPr sz="1500"/>
            </a:lvl2pPr>
            <a:lvl3pPr marL="514487" indent="-123858">
              <a:tabLst/>
              <a:defRPr sz="1500"/>
            </a:lvl3pPr>
            <a:lvl4pPr marL="647873" indent="-133386">
              <a:defRPr/>
            </a:lvl4pPr>
            <a:lvl5pPr marL="771731" indent="-123858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2" y="1447800"/>
            <a:ext cx="4047274" cy="2040815"/>
          </a:xfrm>
        </p:spPr>
        <p:txBody>
          <a:bodyPr>
            <a:spAutoFit/>
          </a:bodyPr>
          <a:lstStyle>
            <a:lvl1pPr marL="254862" indent="-254862">
              <a:spcBef>
                <a:spcPts val="900"/>
              </a:spcBef>
              <a:buClr>
                <a:schemeClr val="bg2"/>
              </a:buClr>
              <a:buFont typeface="Arial" pitchFamily="34" charset="0"/>
              <a:buChar char="•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377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873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731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5116" indent="-257244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133" marR="0" lvl="0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9133" marR="0" lvl="1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9133" marR="0" lvl="2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9133" marR="0" lvl="3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9133" marR="0" lvl="4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33693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4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4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7145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2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00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0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9700" y="0"/>
            <a:ext cx="9283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804863"/>
            <a:ext cx="7527925" cy="2073275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8050" y="2720975"/>
            <a:ext cx="41529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0022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4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1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2476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89101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870332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1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86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93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9044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292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867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1"/>
            <a:ext cx="8366320" cy="664797"/>
          </a:xfrm>
        </p:spPr>
        <p:txBody>
          <a:bodyPr/>
          <a:lstStyle>
            <a:lvl1pPr>
              <a:defRPr sz="3601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57244" indent="-25724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161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98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7479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8974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70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630349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571630"/>
            <a:ext cx="8494713" cy="195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3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1pPr>
            <a:lvl2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4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2pPr>
            <a:lvl3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3pPr>
            <a:lvl4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4pPr>
            <a:lvl5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msl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731001" y="6383584"/>
            <a:ext cx="2053296" cy="3294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16304"/>
            <a:ext cx="7562850" cy="392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marR="0" indent="0" algn="l" defTabSz="6859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551" b="1" i="0" u="none" strike="noStrike" kern="1200" cap="all" spc="75" normalizeH="0" baseline="0" noProof="0" dirty="0">
                <a:ln w="3175">
                  <a:noFill/>
                </a:ln>
                <a:solidFill>
                  <a:srgbClr val="002A48"/>
                </a:solidFill>
                <a:effectLst>
                  <a:outerShdw blurRad="50800" dist="38100" dir="2700000" algn="tl" rotWithShape="0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/>
                <a:ea typeface="+mj-ea"/>
                <a:cs typeface="Segoe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388939" y="1011239"/>
            <a:ext cx="7554912" cy="1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350" kern="12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Segoe Semibold" pitchFamily="-128" charset="0"/>
                <a:ea typeface="+mn-ea"/>
                <a:cs typeface="+mn-cs"/>
              </a:defRPr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59272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6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2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401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55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9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1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5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66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548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40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 Titl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9302" y="2312127"/>
            <a:ext cx="8344366" cy="193397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601" spc="-113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9303" y="4735774"/>
            <a:ext cx="4611946" cy="1878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 b="1" cap="none" baseline="0">
                <a:solidFill>
                  <a:schemeClr val="bg1">
                    <a:lumMod val="95000"/>
                    <a:alpha val="99000"/>
                  </a:schemeClr>
                </a:solidFill>
                <a:latin typeface="Segoe UI Light" pitchFamily="34" charset="0"/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82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ul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9539" y="3775167"/>
            <a:ext cx="8518422" cy="193397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601" spc="-113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Module or Section transition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9539" y="2942705"/>
            <a:ext cx="8518422" cy="7481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 b="0" cap="none" baseline="0">
                <a:solidFill>
                  <a:schemeClr val="bg1">
                    <a:lumMod val="95000"/>
                    <a:alpha val="99000"/>
                  </a:schemeClr>
                </a:solidFill>
                <a:latin typeface="Segoe UI Light" pitchFamily="34" charset="0"/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58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 hasCustomPrompt="1"/>
          </p:nvPr>
        </p:nvSpPr>
        <p:spPr>
          <a:xfrm>
            <a:off x="801181" y="424447"/>
            <a:ext cx="7541205" cy="1168379"/>
          </a:xfrm>
          <a:prstGeom prst="rect">
            <a:avLst/>
          </a:prstGeom>
        </p:spPr>
        <p:txBody>
          <a:bodyPr anchor="b"/>
          <a:lstStyle>
            <a:lvl1pPr mar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lang="en-US" sz="3151" kern="1200" spc="-113" dirty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</a:lstStyle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18365" y="1907084"/>
            <a:ext cx="6148798" cy="43794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83B800">
                    <a:alpha val="99000"/>
                  </a:srgbClr>
                </a:solidFill>
              </a:defRPr>
            </a:lvl2pPr>
            <a:lvl3pPr>
              <a:defRPr sz="1800">
                <a:solidFill>
                  <a:srgbClr val="83B800">
                    <a:alpha val="99000"/>
                  </a:srgbClr>
                </a:solidFill>
              </a:defRPr>
            </a:lvl3pPr>
            <a:lvl4pPr>
              <a:defRPr sz="1800">
                <a:solidFill>
                  <a:srgbClr val="83B800">
                    <a:alpha val="99000"/>
                  </a:srgbClr>
                </a:solidFill>
              </a:defRPr>
            </a:lvl4pPr>
            <a:lvl5pPr>
              <a:defRPr sz="1800">
                <a:solidFill>
                  <a:srgbClr val="83B800">
                    <a:alpha val="99000"/>
                  </a:srgbClr>
                </a:solidFill>
              </a:defRPr>
            </a:lvl5pPr>
          </a:lstStyle>
          <a:p>
            <a:pPr lvl="0"/>
            <a:r>
              <a:rPr lang="en-US" dirty="0" smtClean="0"/>
              <a:t>Point 1</a:t>
            </a:r>
          </a:p>
          <a:p>
            <a:pPr lvl="0"/>
            <a:r>
              <a:rPr lang="en-US" dirty="0" smtClean="0"/>
              <a:t>Point 2</a:t>
            </a:r>
          </a:p>
          <a:p>
            <a:pPr lvl="0"/>
            <a:r>
              <a:rPr lang="en-US" dirty="0" smtClean="0"/>
              <a:t>Point 3</a:t>
            </a:r>
          </a:p>
          <a:p>
            <a:pPr lvl="0"/>
            <a:r>
              <a:rPr lang="en-US" dirty="0" smtClean="0"/>
              <a:t>Point 4</a:t>
            </a:r>
          </a:p>
          <a:p>
            <a:pPr lvl="0"/>
            <a:r>
              <a:rPr lang="en-US" dirty="0" smtClean="0"/>
              <a:t>Point 5</a:t>
            </a:r>
          </a:p>
          <a:p>
            <a:pPr lvl="0"/>
            <a:r>
              <a:rPr lang="en-US" dirty="0" smtClean="0"/>
              <a:t>Point 6</a:t>
            </a:r>
          </a:p>
          <a:p>
            <a:pPr lvl="0"/>
            <a:r>
              <a:rPr lang="en-US" dirty="0" smtClean="0"/>
              <a:t>Point 7</a:t>
            </a:r>
          </a:p>
          <a:p>
            <a:pPr lvl="0"/>
            <a:r>
              <a:rPr lang="en-US" dirty="0" smtClean="0"/>
              <a:t>Point 8</a:t>
            </a:r>
          </a:p>
        </p:txBody>
      </p:sp>
    </p:spTree>
    <p:extLst>
      <p:ext uri="{BB962C8B-B14F-4D97-AF65-F5344CB8AC3E}">
        <p14:creationId xmlns:p14="http://schemas.microsoft.com/office/powerpoint/2010/main" val="789918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5536" y="1645920"/>
            <a:ext cx="8083378" cy="4640580"/>
          </a:xfrm>
          <a:prstGeom prst="rect">
            <a:avLst/>
          </a:prstGeom>
        </p:spPr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Click to edit Master text styles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Second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74612" y="157943"/>
            <a:ext cx="8794302" cy="1205345"/>
          </a:xfrm>
          <a:prstGeom prst="rect">
            <a:avLst/>
          </a:prstGeom>
        </p:spPr>
        <p:txBody>
          <a:bodyPr/>
          <a:lstStyle>
            <a:lvl1pPr>
              <a:defRPr sz="3001">
                <a:solidFill>
                  <a:schemeClr val="tx1">
                    <a:lumMod val="75000"/>
                    <a:lumOff val="25000"/>
                    <a:alpha val="98824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Code Sample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23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12" y="157943"/>
            <a:ext cx="8794302" cy="1205345"/>
          </a:xfrm>
          <a:prstGeom prst="rect">
            <a:avLst/>
          </a:prstGeom>
        </p:spPr>
        <p:txBody>
          <a:bodyPr/>
          <a:lstStyle>
            <a:lvl1pPr>
              <a:defRPr sz="3001">
                <a:solidFill>
                  <a:schemeClr val="tx1">
                    <a:lumMod val="75000"/>
                    <a:lumOff val="25000"/>
                    <a:alpha val="98824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7508" y="1487489"/>
            <a:ext cx="8652143" cy="5159375"/>
          </a:xfrm>
          <a:prstGeom prst="rect">
            <a:avLst/>
          </a:prstGeom>
        </p:spPr>
        <p:txBody>
          <a:bodyPr/>
          <a:lstStyle>
            <a:lvl1pPr marL="257244" indent="-257244">
              <a:lnSpc>
                <a:spcPct val="100000"/>
              </a:lnSpc>
              <a:spcBef>
                <a:spcPts val="135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1">
                <a:solidFill>
                  <a:schemeClr val="accent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06190" indent="-25843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Segoe UI" pitchFamily="34" charset="0"/>
              <a:buChar char="–"/>
              <a:defRPr sz="210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99162" indent="-257244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Courier New" pitchFamily="49" charset="0"/>
              <a:buChar char="o"/>
              <a:defRPr sz="135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85132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25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1808" y="4771506"/>
            <a:ext cx="7865720" cy="16043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6859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CFF"/>
              </a:buClr>
              <a:buSzPct val="90000"/>
              <a:buFont typeface="Arial" pitchFamily="34" charset="0"/>
              <a:buNone/>
              <a:tabLst/>
              <a:defRPr sz="2101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b="0" dirty="0" smtClean="0"/>
              <a:t>{Sample Code Location e.g., Codeshow.codeplex.com}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dEMO</a:t>
            </a:r>
            <a:r>
              <a:rPr lang="en-US" dirty="0" smtClean="0"/>
              <a:t> NAME)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808" y="3117272"/>
            <a:ext cx="8042601" cy="1383983"/>
          </a:xfrm>
          <a:prstGeom prst="rect">
            <a:avLst/>
          </a:prstGeom>
        </p:spPr>
        <p:txBody>
          <a:bodyPr anchor="ctr"/>
          <a:lstStyle>
            <a:lvl1pPr algn="l">
              <a:defRPr sz="5401" baseline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4501">
                <a:solidFill>
                  <a:schemeClr val="bg1">
                    <a:alpha val="99000"/>
                  </a:schemeClr>
                </a:solidFill>
                <a:latin typeface="+mj-lt"/>
              </a:defRPr>
            </a:lvl2pPr>
            <a:lvl3pPr>
              <a:defRPr sz="4501">
                <a:solidFill>
                  <a:schemeClr val="bg1">
                    <a:alpha val="99000"/>
                  </a:schemeClr>
                </a:solidFill>
                <a:latin typeface="+mj-lt"/>
              </a:defRPr>
            </a:lvl3pPr>
            <a:lvl4pPr>
              <a:defRPr sz="4501">
                <a:solidFill>
                  <a:schemeClr val="bg1">
                    <a:alpha val="99000"/>
                  </a:schemeClr>
                </a:solidFill>
                <a:latin typeface="+mj-lt"/>
              </a:defRPr>
            </a:lvl4pPr>
            <a:lvl5pPr>
              <a:defRPr sz="4501">
                <a:solidFill>
                  <a:schemeClr val="bg1">
                    <a:alpha val="99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4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32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0"/>
            <a:ext cx="7773988" cy="7413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543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6554050" y="2685051"/>
            <a:ext cx="1680918" cy="2355337"/>
          </a:xfrm>
          <a:prstGeom prst="rect">
            <a:avLst/>
          </a:prstGeom>
        </p:spPr>
        <p:txBody>
          <a:bodyPr vert="horz" lIns="68557" tIns="34279" rIns="68557" bIns="34279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smtClean="0"/>
              <a:t>Click to edit Master subtitle style</a:t>
            </a:r>
            <a:endParaRPr lang="en-US" sz="135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44954" y="3376351"/>
            <a:ext cx="6307400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02870" tIns="102870" rIns="68557" bIns="10287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3000" dirty="0"/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6512093" y="3374967"/>
            <a:ext cx="2443064" cy="169432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53" tIns="34277" rIns="68553" bIns="34277" numCol="1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19076" y="3466407"/>
            <a:ext cx="6161847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27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44954" y="5132438"/>
            <a:ext cx="6307400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685539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837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0" cy="997196"/>
          </a:xfrm>
        </p:spPr>
        <p:txBody>
          <a:bodyPr anchor="b" anchorCtr="0"/>
          <a:lstStyle>
            <a:lvl1pPr>
              <a:defRPr sz="5401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0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4"/>
            <a:ext cx="8363938" cy="1218795"/>
          </a:xfrm>
        </p:spPr>
        <p:txBody>
          <a:bodyPr anchor="b" anchorCtr="0"/>
          <a:lstStyle>
            <a:lvl1pPr>
              <a:defRPr sz="6602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61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1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1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2" b="0" kern="1200" cap="none" spc="-3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1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34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32848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57782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13179" indent="-213179">
              <a:buFont typeface="Wingdings" pitchFamily="2" charset="2"/>
              <a:buChar char=""/>
              <a:defRPr sz="3001"/>
            </a:lvl1pPr>
            <a:lvl2pPr marL="388247" indent="-175069">
              <a:buFont typeface="Wingdings" pitchFamily="2" charset="2"/>
              <a:buChar char=""/>
              <a:defRPr>
                <a:latin typeface="+mn-lt"/>
              </a:defRPr>
            </a:lvl2pPr>
            <a:lvl3pPr marL="556171" indent="-16792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5983" indent="-129813">
              <a:buFont typeface="Wingdings" pitchFamily="2" charset="2"/>
              <a:buChar char=""/>
              <a:defRPr>
                <a:latin typeface="+mn-lt"/>
              </a:defRPr>
            </a:lvl4pPr>
            <a:lvl5pPr marL="815796" indent="-129813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51448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69" indent="0">
              <a:buNone/>
              <a:defRPr sz="1500"/>
            </a:lvl3pPr>
            <a:lvl4pPr marL="342991" indent="0">
              <a:buNone/>
              <a:defRPr sz="1500"/>
            </a:lvl4pPr>
            <a:lvl5pPr marL="520442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84083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5069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8577205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1"/>
            <a:ext cx="4047274" cy="1763816"/>
          </a:xfrm>
        </p:spPr>
        <p:txBody>
          <a:bodyPr>
            <a:spAutoFit/>
          </a:bodyPr>
          <a:lstStyle>
            <a:lvl1pPr marL="219133" indent="-219133">
              <a:spcBef>
                <a:spcPts val="9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90629" indent="-171496">
              <a:defRPr sz="1500"/>
            </a:lvl2pPr>
            <a:lvl3pPr marL="514487" indent="-123858">
              <a:tabLst/>
              <a:defRPr sz="1500"/>
            </a:lvl3pPr>
            <a:lvl4pPr marL="647873" indent="-133386">
              <a:defRPr/>
            </a:lvl4pPr>
            <a:lvl5pPr marL="771731" indent="-123858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2" y="1447800"/>
            <a:ext cx="4047274" cy="2040815"/>
          </a:xfrm>
        </p:spPr>
        <p:txBody>
          <a:bodyPr>
            <a:spAutoFit/>
          </a:bodyPr>
          <a:lstStyle>
            <a:lvl1pPr marL="254862" indent="-254862">
              <a:spcBef>
                <a:spcPts val="900"/>
              </a:spcBef>
              <a:buClr>
                <a:schemeClr val="bg2"/>
              </a:buClr>
              <a:buFont typeface="Arial" pitchFamily="34" charset="0"/>
              <a:buChar char="•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377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873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731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5116" indent="-257244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133" marR="0" lvl="0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9133" marR="0" lvl="1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9133" marR="0" lvl="2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9133" marR="0" lvl="3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9133" marR="0" lvl="4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8363180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173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2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7145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72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59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4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1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678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211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6958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1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86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93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9044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292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23997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1"/>
            <a:ext cx="8366320" cy="664797"/>
          </a:xfrm>
        </p:spPr>
        <p:txBody>
          <a:bodyPr/>
          <a:lstStyle>
            <a:lvl1pPr>
              <a:defRPr sz="3601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57244" indent="-25724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161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98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7479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8974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70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315369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571630"/>
            <a:ext cx="8494713" cy="195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3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1pPr>
            <a:lvl2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4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2pPr>
            <a:lvl3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3pPr>
            <a:lvl4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4pPr>
            <a:lvl5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msl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731001" y="6383584"/>
            <a:ext cx="2053296" cy="3294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16304"/>
            <a:ext cx="7562850" cy="392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marR="0" indent="0" algn="l" defTabSz="6859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551" b="1" i="0" u="none" strike="noStrike" kern="1200" cap="all" spc="75" normalizeH="0" baseline="0" noProof="0" dirty="0">
                <a:ln w="3175">
                  <a:noFill/>
                </a:ln>
                <a:solidFill>
                  <a:srgbClr val="002A48"/>
                </a:solidFill>
                <a:effectLst>
                  <a:outerShdw blurRad="50800" dist="38100" dir="2700000" algn="tl" rotWithShape="0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/>
                <a:ea typeface="+mj-ea"/>
                <a:cs typeface="Segoe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388939" y="1011239"/>
            <a:ext cx="7554912" cy="1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350" kern="12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Segoe Semibold" pitchFamily="-128" charset="0"/>
                <a:ea typeface="+mn-ea"/>
                <a:cs typeface="+mn-cs"/>
              </a:defRPr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6153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1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6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17585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0" cy="997196"/>
          </a:xfrm>
        </p:spPr>
        <p:txBody>
          <a:bodyPr anchor="b" anchorCtr="0"/>
          <a:lstStyle>
            <a:lvl1pPr>
              <a:defRPr sz="5401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0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4"/>
            <a:ext cx="8363938" cy="1218795"/>
          </a:xfrm>
        </p:spPr>
        <p:txBody>
          <a:bodyPr anchor="b" anchorCtr="0"/>
          <a:lstStyle>
            <a:lvl1pPr>
              <a:defRPr sz="6602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03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1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1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2" b="0" kern="1200" cap="none" spc="-3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1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8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04533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9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13179" indent="-213179">
              <a:buFont typeface="Wingdings" pitchFamily="2" charset="2"/>
              <a:buChar char=""/>
              <a:defRPr sz="3001"/>
            </a:lvl1pPr>
            <a:lvl2pPr marL="388247" indent="-175069">
              <a:buFont typeface="Wingdings" pitchFamily="2" charset="2"/>
              <a:buChar char=""/>
              <a:defRPr>
                <a:latin typeface="+mn-lt"/>
              </a:defRPr>
            </a:lvl2pPr>
            <a:lvl3pPr marL="556171" indent="-16792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5983" indent="-129813">
              <a:buFont typeface="Wingdings" pitchFamily="2" charset="2"/>
              <a:buChar char=""/>
              <a:defRPr>
                <a:latin typeface="+mn-lt"/>
              </a:defRPr>
            </a:lvl4pPr>
            <a:lvl5pPr marL="815796" indent="-129813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36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69" indent="0">
              <a:buNone/>
              <a:defRPr sz="1500"/>
            </a:lvl3pPr>
            <a:lvl4pPr marL="342991" indent="0">
              <a:buNone/>
              <a:defRPr sz="1500"/>
            </a:lvl4pPr>
            <a:lvl5pPr marL="520442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4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5069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1805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1"/>
            <a:ext cx="4047274" cy="1763816"/>
          </a:xfrm>
        </p:spPr>
        <p:txBody>
          <a:bodyPr>
            <a:spAutoFit/>
          </a:bodyPr>
          <a:lstStyle>
            <a:lvl1pPr marL="219133" indent="-219133">
              <a:spcBef>
                <a:spcPts val="9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90629" indent="-171496">
              <a:defRPr sz="1500"/>
            </a:lvl2pPr>
            <a:lvl3pPr marL="514487" indent="-123858">
              <a:tabLst/>
              <a:defRPr sz="1500"/>
            </a:lvl3pPr>
            <a:lvl4pPr marL="647873" indent="-133386">
              <a:defRPr/>
            </a:lvl4pPr>
            <a:lvl5pPr marL="771731" indent="-123858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2" y="1447800"/>
            <a:ext cx="4047274" cy="2040815"/>
          </a:xfrm>
        </p:spPr>
        <p:txBody>
          <a:bodyPr>
            <a:spAutoFit/>
          </a:bodyPr>
          <a:lstStyle>
            <a:lvl1pPr marL="254862" indent="-254862">
              <a:spcBef>
                <a:spcPts val="900"/>
              </a:spcBef>
              <a:buClr>
                <a:schemeClr val="bg2"/>
              </a:buClr>
              <a:buFont typeface="Arial" pitchFamily="34" charset="0"/>
              <a:buChar char="•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377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873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731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5116" indent="-257244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133" marR="0" lvl="0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9133" marR="0" lvl="1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9133" marR="0" lvl="2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9133" marR="0" lvl="3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9133" marR="0" lvl="4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4022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1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6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7145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2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2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4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1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48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1754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91593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1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86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93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9044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292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1062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1"/>
            <a:ext cx="8366320" cy="664797"/>
          </a:xfrm>
        </p:spPr>
        <p:txBody>
          <a:bodyPr/>
          <a:lstStyle>
            <a:lvl1pPr>
              <a:defRPr sz="3601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57244" indent="-25724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161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98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7479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8974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70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875680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571630"/>
            <a:ext cx="8494713" cy="195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3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1pPr>
            <a:lvl2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4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2pPr>
            <a:lvl3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3pPr>
            <a:lvl4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4pPr>
            <a:lvl5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msl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731001" y="6383584"/>
            <a:ext cx="2053296" cy="3294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16304"/>
            <a:ext cx="7562850" cy="392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marR="0" indent="0" algn="l" defTabSz="6859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551" b="1" i="0" u="none" strike="noStrike" kern="1200" cap="all" spc="75" normalizeH="0" baseline="0" noProof="0" dirty="0">
                <a:ln w="3175">
                  <a:noFill/>
                </a:ln>
                <a:solidFill>
                  <a:srgbClr val="002A48"/>
                </a:solidFill>
                <a:effectLst>
                  <a:outerShdw blurRad="50800" dist="38100" dir="2700000" algn="tl" rotWithShape="0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/>
                <a:ea typeface="+mj-ea"/>
                <a:cs typeface="Segoe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388939" y="1011239"/>
            <a:ext cx="7554912" cy="1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350" kern="12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Segoe Semibold" pitchFamily="-128" charset="0"/>
                <a:ea typeface="+mn-ea"/>
                <a:cs typeface="+mn-cs"/>
              </a:defRPr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967663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9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39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56774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0" cy="997196"/>
          </a:xfrm>
        </p:spPr>
        <p:txBody>
          <a:bodyPr anchor="b" anchorCtr="0"/>
          <a:lstStyle>
            <a:lvl1pPr>
              <a:defRPr sz="5401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0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7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4"/>
            <a:ext cx="8363938" cy="1218795"/>
          </a:xfrm>
        </p:spPr>
        <p:txBody>
          <a:bodyPr anchor="b" anchorCtr="0"/>
          <a:lstStyle>
            <a:lvl1pPr>
              <a:defRPr sz="6602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3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1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1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2" b="0" kern="1200" cap="none" spc="-3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1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1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79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13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13179" indent="-213179">
              <a:buFont typeface="Wingdings" pitchFamily="2" charset="2"/>
              <a:buChar char=""/>
              <a:defRPr sz="3001"/>
            </a:lvl1pPr>
            <a:lvl2pPr marL="388247" indent="-175069">
              <a:buFont typeface="Wingdings" pitchFamily="2" charset="2"/>
              <a:buChar char=""/>
              <a:defRPr>
                <a:latin typeface="+mn-lt"/>
              </a:defRPr>
            </a:lvl2pPr>
            <a:lvl3pPr marL="556171" indent="-16792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5983" indent="-129813">
              <a:buFont typeface="Wingdings" pitchFamily="2" charset="2"/>
              <a:buChar char=""/>
              <a:defRPr>
                <a:latin typeface="+mn-lt"/>
              </a:defRPr>
            </a:lvl4pPr>
            <a:lvl5pPr marL="815796" indent="-129813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81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69" indent="0">
              <a:buNone/>
              <a:defRPr sz="1500"/>
            </a:lvl3pPr>
            <a:lvl4pPr marL="342991" indent="0">
              <a:buNone/>
              <a:defRPr sz="1500"/>
            </a:lvl4pPr>
            <a:lvl5pPr marL="520442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61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5069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7199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1"/>
            <a:ext cx="4047274" cy="1763816"/>
          </a:xfrm>
        </p:spPr>
        <p:txBody>
          <a:bodyPr>
            <a:spAutoFit/>
          </a:bodyPr>
          <a:lstStyle>
            <a:lvl1pPr marL="219133" indent="-219133">
              <a:spcBef>
                <a:spcPts val="9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90629" indent="-171496">
              <a:defRPr sz="1500"/>
            </a:lvl2pPr>
            <a:lvl3pPr marL="514487" indent="-123858">
              <a:tabLst/>
              <a:defRPr sz="1500"/>
            </a:lvl3pPr>
            <a:lvl4pPr marL="647873" indent="-133386">
              <a:defRPr/>
            </a:lvl4pPr>
            <a:lvl5pPr marL="771731" indent="-123858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2" y="1447800"/>
            <a:ext cx="4047274" cy="2040815"/>
          </a:xfrm>
        </p:spPr>
        <p:txBody>
          <a:bodyPr>
            <a:spAutoFit/>
          </a:bodyPr>
          <a:lstStyle>
            <a:lvl1pPr marL="254862" indent="-254862">
              <a:spcBef>
                <a:spcPts val="900"/>
              </a:spcBef>
              <a:buClr>
                <a:schemeClr val="bg2"/>
              </a:buClr>
              <a:buFont typeface="Arial" pitchFamily="34" charset="0"/>
              <a:buChar char="•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377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873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731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5116" indent="-257244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133" marR="0" lvl="0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9133" marR="0" lvl="1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9133" marR="0" lvl="2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9133" marR="0" lvl="3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9133" marR="0" lvl="4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163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2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9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7145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01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8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4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1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8545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79200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403534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1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86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93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9044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292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81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21.xml"/><Relationship Id="rId25" Type="http://schemas.openxmlformats.org/officeDocument/2006/relationships/theme" Target="../theme/theme7.xml"/><Relationship Id="rId2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20.xml"/><Relationship Id="rId20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24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23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Relationship Id="rId22" Type="http://schemas.openxmlformats.org/officeDocument/2006/relationships/slideLayout" Target="../slideLayouts/slideLayout1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529388"/>
            <a:ext cx="9144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0"/>
            <a:ext cx="7773988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  <p:sldLayoutId id="2147483701" r:id="rId3"/>
    <p:sldLayoutId id="2147483700" r:id="rId4"/>
    <p:sldLayoutId id="2147483699" r:id="rId5"/>
    <p:sldLayoutId id="2147483698" r:id="rId6"/>
    <p:sldLayoutId id="2147483697" r:id="rId7"/>
    <p:sldLayoutId id="2147483696" r:id="rId8"/>
    <p:sldLayoutId id="2147483695" r:id="rId9"/>
    <p:sldLayoutId id="2147483694" r:id="rId10"/>
    <p:sldLayoutId id="2147483693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529388"/>
            <a:ext cx="9144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0"/>
            <a:ext cx="7773988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463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 txBox="1">
            <a:spLocks/>
          </p:cNvSpPr>
          <p:nvPr/>
        </p:nvSpPr>
        <p:spPr>
          <a:xfrm>
            <a:off x="814591" y="6394624"/>
            <a:ext cx="8329409" cy="453392"/>
          </a:xfrm>
          <a:prstGeom prst="rect">
            <a:avLst/>
          </a:prstGeom>
        </p:spPr>
        <p:txBody>
          <a:bodyPr anchor="b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200" dirty="0">
              <a:solidFill>
                <a:schemeClr val="bg1">
                  <a:lumMod val="75000"/>
                  <a:alpha val="99000"/>
                </a:schemeClr>
              </a:solidFill>
            </a:endParaRP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814591" y="6394624"/>
            <a:ext cx="8329409" cy="453392"/>
          </a:xfrm>
          <a:prstGeom prst="rect">
            <a:avLst/>
          </a:prstGeom>
        </p:spPr>
        <p:txBody>
          <a:bodyPr anchor="b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200" dirty="0">
              <a:solidFill>
                <a:schemeClr val="bg1">
                  <a:lumMod val="75000"/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2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6" r:id="rId9"/>
    <p:sldLayoutId id="2147483727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955" rtl="0" eaLnBrk="1" latinLnBrk="0" hangingPunct="1">
        <a:lnSpc>
          <a:spcPct val="90000"/>
        </a:lnSpc>
        <a:spcBef>
          <a:spcPct val="0"/>
        </a:spcBef>
        <a:buNone/>
        <a:defRPr lang="en-US" sz="3601" b="0" kern="1200" cap="none" spc="-150" baseline="0" dirty="0" smtClean="0">
          <a:ln w="3175">
            <a:noFill/>
          </a:ln>
          <a:solidFill>
            <a:schemeClr val="accent6">
              <a:alpha val="98824"/>
            </a:scheme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0" indent="0" algn="l" defTabSz="685955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180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345373" indent="0" algn="l" defTabSz="685955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150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641918" indent="0" algn="l" defTabSz="685955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135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944418" indent="0" algn="l" defTabSz="685955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120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04043" indent="0" algn="l" defTabSz="685955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120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1886377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5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33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11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8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5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3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11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9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6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4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22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1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9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955" rtl="0" eaLnBrk="1" latinLnBrk="0" hangingPunct="1">
        <a:lnSpc>
          <a:spcPct val="90000"/>
        </a:lnSpc>
        <a:spcBef>
          <a:spcPct val="0"/>
        </a:spcBef>
        <a:buNone/>
        <a:defRPr lang="en-US" sz="4051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862" marR="0" indent="-254862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1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931" marR="0" indent="-175069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9044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9044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2922" marR="0" indent="-173878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2036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2036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377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5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33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11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8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5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3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11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9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6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4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22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1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4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955" rtl="0" eaLnBrk="1" latinLnBrk="0" hangingPunct="1">
        <a:lnSpc>
          <a:spcPct val="90000"/>
        </a:lnSpc>
        <a:spcBef>
          <a:spcPct val="0"/>
        </a:spcBef>
        <a:buNone/>
        <a:defRPr lang="en-US" sz="4051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862" marR="0" indent="-254862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1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931" marR="0" indent="-175069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9044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9044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2922" marR="0" indent="-173878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2036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2036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377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5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33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11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8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5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3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11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9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6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4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22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1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955" rtl="0" eaLnBrk="1" latinLnBrk="0" hangingPunct="1">
        <a:lnSpc>
          <a:spcPct val="90000"/>
        </a:lnSpc>
        <a:spcBef>
          <a:spcPct val="0"/>
        </a:spcBef>
        <a:buNone/>
        <a:defRPr lang="en-US" sz="4051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862" marR="0" indent="-254862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1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931" marR="0" indent="-175069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9044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9044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2922" marR="0" indent="-173878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2036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2036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377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5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33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11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8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5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3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11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9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6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4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22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1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  <p:sldLayoutId id="2147483825" r:id="rId20"/>
    <p:sldLayoutId id="2147483826" r:id="rId21"/>
    <p:sldLayoutId id="2147483827" r:id="rId22"/>
    <p:sldLayoutId id="2147483828" r:id="rId23"/>
    <p:sldLayoutId id="2147483829" r:id="rId2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955" rtl="0" eaLnBrk="1" latinLnBrk="0" hangingPunct="1">
        <a:lnSpc>
          <a:spcPct val="90000"/>
        </a:lnSpc>
        <a:spcBef>
          <a:spcPct val="0"/>
        </a:spcBef>
        <a:buNone/>
        <a:defRPr lang="en-US" sz="4051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862" marR="0" indent="-254862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1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931" marR="0" indent="-175069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9044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9044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2922" marR="0" indent="-173878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2036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2036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377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5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33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11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8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5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3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11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9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6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4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22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/>
            <a:r>
              <a:rPr lang="en-US" dirty="0" smtClean="0"/>
              <a:t>02 | </a:t>
            </a:r>
            <a:r>
              <a:rPr lang="ru-RU" dirty="0" smtClean="0"/>
              <a:t>Расширенные</a:t>
            </a:r>
            <a:r>
              <a:rPr lang="en-US" dirty="0" smtClean="0"/>
              <a:t> SELECT </a:t>
            </a:r>
            <a:r>
              <a:rPr lang="ru-RU" dirty="0" smtClean="0"/>
              <a:t>запросы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4232063"/>
            <a:ext cx="9144000" cy="13416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11808" y="4100695"/>
            <a:ext cx="7865720" cy="1604356"/>
          </a:xfrm>
        </p:spPr>
        <p:txBody>
          <a:bodyPr/>
          <a:lstStyle/>
          <a:p>
            <a:r>
              <a:rPr lang="ru-RU" sz="4000" b="0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Применение </a:t>
            </a:r>
            <a:r>
              <a:rPr lang="en-US" sz="4000" b="0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SELECT</a:t>
            </a:r>
            <a:endParaRPr lang="en-US" sz="4000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8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01929" y="2960472"/>
            <a:ext cx="8740142" cy="1796217"/>
          </a:xfrm>
          <a:prstGeom prst="rect">
            <a:avLst/>
          </a:prstGeom>
        </p:spPr>
        <p:txBody>
          <a:bodyPr/>
          <a:lstStyle>
            <a:lvl1pPr algn="l" defTabSz="6859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1" b="0" kern="1200" cap="none" spc="-150" baseline="0" dirty="0" smtClean="0">
                <a:ln w="3175">
                  <a:noFill/>
                </a:ln>
                <a:solidFill>
                  <a:schemeClr val="accent6">
                    <a:alpha val="98824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6000" smtClean="0">
                <a:solidFill>
                  <a:schemeClr val="bg1">
                    <a:alpha val="98824"/>
                  </a:schemeClr>
                </a:solidFill>
              </a:rPr>
              <a:t>Оператор </a:t>
            </a:r>
            <a:r>
              <a:rPr lang="en-GB" sz="6000" smtClean="0">
                <a:solidFill>
                  <a:schemeClr val="bg1">
                    <a:alpha val="98824"/>
                  </a:schemeClr>
                </a:solidFill>
              </a:rPr>
              <a:t>JOIN</a:t>
            </a:r>
            <a:endParaRPr lang="en-GB" sz="6000" dirty="0">
              <a:solidFill>
                <a:schemeClr val="bg1">
                  <a:alpha val="98824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86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</a:t>
            </a:r>
            <a:r>
              <a:rPr lang="en-US" dirty="0" smtClean="0"/>
              <a:t>JOIN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2188"/>
            <a:ext cx="7896072" cy="4386262"/>
          </a:xfrm>
        </p:spPr>
        <p:txBody>
          <a:bodyPr/>
          <a:lstStyle/>
          <a:p>
            <a:r>
              <a:rPr lang="en-US" dirty="0" smtClean="0"/>
              <a:t>JOIN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ru-RU" dirty="0" smtClean="0"/>
              <a:t>определят операции выполняемые над виртуальной таблицей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112330"/>
              </p:ext>
            </p:extLst>
          </p:nvPr>
        </p:nvGraphicFramePr>
        <p:xfrm>
          <a:off x="557642" y="2005443"/>
          <a:ext cx="7751762" cy="20853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60844"/>
                <a:gridCol w="559091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объединения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Пересечение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Объединяет</a:t>
                      </a:r>
                      <a:r>
                        <a:rPr lang="ru-RU" baseline="0" dirty="0" smtClean="0"/>
                        <a:t> все строки в обоих таблицах (производит Декартово произведение</a:t>
                      </a:r>
                      <a:r>
                        <a:rPr lang="en-US" dirty="0" smtClean="0"/>
                        <a:t>).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Внутреннее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Начинается с Декартового</a:t>
                      </a:r>
                      <a:r>
                        <a:rPr lang="ru-RU" baseline="0" dirty="0" smtClean="0"/>
                        <a:t> произведения</a:t>
                      </a:r>
                      <a:r>
                        <a:rPr lang="en-US" baseline="0" dirty="0" smtClean="0"/>
                        <a:t>; </a:t>
                      </a:r>
                      <a:r>
                        <a:rPr lang="ru-RU" baseline="0" dirty="0" smtClean="0"/>
                        <a:t>применяется фильтр для сопоставления строк между таблицами на основе предиката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Внешнее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Начинается с Декартового</a:t>
                      </a:r>
                      <a:r>
                        <a:rPr lang="ru-RU" baseline="0" dirty="0" smtClean="0"/>
                        <a:t> произведения</a:t>
                      </a:r>
                      <a:r>
                        <a:rPr lang="en-US" baseline="0" dirty="0" smtClean="0"/>
                        <a:t>; </a:t>
                      </a:r>
                      <a:r>
                        <a:rPr lang="ru-RU" baseline="0" dirty="0" smtClean="0"/>
                        <a:t>все строки из исходной таблицы сохраняются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совпадающие строки из другой таблицы извлекаются</a:t>
                      </a:r>
                      <a:r>
                        <a:rPr lang="en-US" baseline="0" dirty="0" smtClean="0"/>
                        <a:t>. </a:t>
                      </a:r>
                      <a:r>
                        <a:rPr lang="ru-RU" baseline="0" dirty="0" smtClean="0"/>
                        <a:t>Дополняется </a:t>
                      </a:r>
                      <a:r>
                        <a:rPr lang="en-US" baseline="0" dirty="0" smtClean="0"/>
                        <a:t>NULL </a:t>
                      </a:r>
                      <a:r>
                        <a:rPr lang="ru-RU" baseline="0" dirty="0" smtClean="0"/>
                        <a:t>как заполнитель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5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Понимание </a:t>
            </a:r>
            <a:r>
              <a:rPr lang="en-US" dirty="0" smtClean="0"/>
              <a:t>INNER </a:t>
            </a:r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Внутреннее соединение — это такое соединение, в котором значения в соединяемых столбцах подвергаются сравнению с использованием оператора сравнения.</a:t>
            </a:r>
            <a:endParaRPr lang="ru-RU" sz="2000" dirty="0" smtClean="0"/>
          </a:p>
          <a:p>
            <a:r>
              <a:rPr lang="ru-RU" sz="2000" dirty="0" smtClean="0"/>
              <a:t>Возвращает только строки совпадающие в обоих таблицах</a:t>
            </a:r>
          </a:p>
          <a:p>
            <a:r>
              <a:rPr lang="ru-RU" sz="2000" dirty="0" smtClean="0"/>
              <a:t>Совпадающие строки определяются атрибутом указанным в предикате</a:t>
            </a:r>
            <a:endParaRPr lang="en-US" sz="2000" dirty="0" smtClean="0"/>
          </a:p>
          <a:p>
            <a:pPr lvl="1"/>
            <a:r>
              <a:rPr lang="en-US" sz="2000" dirty="0" smtClean="0"/>
              <a:t>ON </a:t>
            </a:r>
            <a:r>
              <a:rPr lang="ru-RU" sz="2000" dirty="0" smtClean="0"/>
              <a:t>предложение</a:t>
            </a:r>
            <a:r>
              <a:rPr lang="en-US" sz="2000" dirty="0" smtClean="0"/>
              <a:t> </a:t>
            </a:r>
            <a:r>
              <a:rPr lang="ru-RU" sz="2000" dirty="0" smtClean="0"/>
              <a:t>в синтаксисе</a:t>
            </a:r>
            <a:r>
              <a:rPr lang="en-US" sz="2000" dirty="0" smtClean="0"/>
              <a:t> </a:t>
            </a:r>
            <a:r>
              <a:rPr lang="en-US" sz="2000" dirty="0" smtClean="0"/>
              <a:t>SQL-92 </a:t>
            </a:r>
            <a:endParaRPr lang="en-US" sz="2000" dirty="0"/>
          </a:p>
          <a:p>
            <a:r>
              <a:rPr lang="ru-RU" sz="2000" dirty="0" smtClean="0"/>
              <a:t>Почему фильтр </a:t>
            </a:r>
            <a:r>
              <a:rPr lang="en-US" sz="2000" dirty="0" smtClean="0"/>
              <a:t>ON?</a:t>
            </a:r>
            <a:endParaRPr lang="en-US" sz="2000" dirty="0" smtClean="0"/>
          </a:p>
          <a:p>
            <a:pPr lvl="1"/>
            <a:r>
              <a:rPr lang="ru-RU" sz="2000" dirty="0" smtClean="0"/>
              <a:t>Логическое разделение между фильтром с целью объединения</a:t>
            </a:r>
            <a:r>
              <a:rPr lang="en-US" sz="2000" dirty="0" smtClean="0"/>
              <a:t> </a:t>
            </a:r>
            <a:r>
              <a:rPr lang="en-US" sz="2000" dirty="0" smtClean="0"/>
              <a:t>JOIN </a:t>
            </a:r>
            <a:r>
              <a:rPr lang="ru-RU" sz="2000" dirty="0" smtClean="0"/>
              <a:t>и фильтрацией результата через</a:t>
            </a:r>
            <a:r>
              <a:rPr lang="en-US" sz="2000" dirty="0" smtClean="0"/>
              <a:t> WHERE</a:t>
            </a:r>
            <a:endParaRPr lang="ru-RU" sz="2000" dirty="0" smtClean="0"/>
          </a:p>
          <a:p>
            <a:pPr lvl="1"/>
            <a:r>
              <a:rPr lang="ru-RU" sz="2000" dirty="0" smtClean="0"/>
              <a:t>Внутреннее соединение реализуемое через оператор сравнения (=) </a:t>
            </a:r>
            <a:r>
              <a:rPr lang="ru-RU" sz="2000" dirty="0"/>
              <a:t>называется эквисоединением.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639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</a:t>
            </a:r>
            <a:r>
              <a:rPr lang="ru-RU" dirty="0" smtClean="0"/>
              <a:t>Синтаксис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741363"/>
            <a:ext cx="7751762" cy="4386262"/>
          </a:xfrm>
        </p:spPr>
        <p:txBody>
          <a:bodyPr/>
          <a:lstStyle/>
          <a:p>
            <a:r>
              <a:rPr lang="ru-RU" sz="2000" dirty="0" smtClean="0"/>
              <a:t>Список таблиц в</a:t>
            </a:r>
            <a:r>
              <a:rPr lang="en-US" sz="2000" dirty="0" smtClean="0"/>
              <a:t> </a:t>
            </a:r>
            <a:r>
              <a:rPr lang="en-US" sz="2000" dirty="0" smtClean="0"/>
              <a:t>FROM </a:t>
            </a:r>
            <a:r>
              <a:rPr lang="ru-RU" sz="2000" dirty="0" smtClean="0"/>
              <a:t>разделяется оператором</a:t>
            </a:r>
            <a:r>
              <a:rPr lang="en-US" sz="2000" dirty="0" smtClean="0"/>
              <a:t> JOIN</a:t>
            </a:r>
            <a:endParaRPr lang="ru-RU" sz="2000" dirty="0" smtClean="0"/>
          </a:p>
          <a:p>
            <a:r>
              <a:rPr lang="ru-RU" sz="2000" dirty="0" smtClean="0"/>
              <a:t>Порядок записи таблиц не имеет значение</a:t>
            </a:r>
            <a:r>
              <a:rPr lang="en-US" sz="2000" dirty="0" smtClean="0"/>
              <a:t>,</a:t>
            </a:r>
            <a:r>
              <a:rPr lang="ru-RU" sz="2000" dirty="0" smtClean="0"/>
              <a:t> применение псевдонимов предпочтительно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031156" y="2934494"/>
            <a:ext cx="6632426" cy="265336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 smtClean="0"/>
              <a:t>SOH.SalesOrderID</a:t>
            </a:r>
            <a:r>
              <a:rPr lang="en-US" sz="2000" dirty="0"/>
              <a:t>, 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SOH.OrderDate</a:t>
            </a:r>
            <a:r>
              <a:rPr lang="en-US" sz="2000" dirty="0"/>
              <a:t>, 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SOD.ProductID</a:t>
            </a:r>
            <a:r>
              <a:rPr lang="en-US" sz="2000" dirty="0"/>
              <a:t>, 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SOD.UnitPrice</a:t>
            </a:r>
            <a:r>
              <a:rPr lang="en-US" sz="2000" dirty="0"/>
              <a:t>, 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SOD.OrderQty</a:t>
            </a:r>
            <a:endParaRPr lang="en-US" sz="2000" dirty="0"/>
          </a:p>
          <a:p>
            <a:r>
              <a:rPr lang="en-US" sz="2000" dirty="0">
                <a:solidFill>
                  <a:srgbClr val="0000CC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Sales.SalesOrderHeader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AS</a:t>
            </a:r>
            <a:r>
              <a:rPr lang="en-US" sz="2000" dirty="0"/>
              <a:t> </a:t>
            </a:r>
            <a:r>
              <a:rPr lang="en-US" sz="2000" dirty="0" smtClean="0"/>
              <a:t>SOH </a:t>
            </a:r>
            <a:endParaRPr lang="en-US" sz="2000" dirty="0"/>
          </a:p>
          <a:p>
            <a:r>
              <a:rPr lang="en-US" sz="2000" dirty="0">
                <a:solidFill>
                  <a:srgbClr val="0000CC"/>
                </a:solidFill>
              </a:rPr>
              <a:t>JOIN</a:t>
            </a:r>
            <a:r>
              <a:rPr lang="en-US" sz="2000" dirty="0"/>
              <a:t> </a:t>
            </a:r>
            <a:r>
              <a:rPr lang="en-US" sz="2000" dirty="0" err="1"/>
              <a:t>Sales.SalesOrderDetail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AS</a:t>
            </a:r>
            <a:r>
              <a:rPr lang="en-US" sz="2000" dirty="0"/>
              <a:t> SOD </a:t>
            </a:r>
          </a:p>
          <a:p>
            <a:r>
              <a:rPr lang="en-US" sz="2000" dirty="0">
                <a:solidFill>
                  <a:srgbClr val="0000CC"/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 err="1" smtClean="0"/>
              <a:t>SOH.SalesOrderID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SOD.SalesOrderID</a:t>
            </a:r>
            <a:r>
              <a:rPr lang="en-US" sz="2000" dirty="0"/>
              <a:t>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219200" y="1724009"/>
            <a:ext cx="6256338" cy="671334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Typewriter" pitchFamily="49" charset="0"/>
                <a:cs typeface="+mn-cs"/>
              </a:rPr>
              <a:t>FROM t1 JOIN t2 </a:t>
            </a:r>
            <a:endParaRPr lang="en-US" sz="2000" b="0" dirty="0" smtClean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Typewriter" pitchFamily="49" charset="0"/>
                <a:cs typeface="+mn-cs"/>
              </a:rPr>
              <a:t>	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ON t1.column </a:t>
            </a:r>
            <a:r>
              <a:rPr lang="en-US" sz="2000" b="0" dirty="0">
                <a:latin typeface="Lucida Sans Typewriter" pitchFamily="49" charset="0"/>
                <a:cs typeface="+mn-cs"/>
              </a:rPr>
              <a:t>= 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t2.column</a:t>
            </a:r>
            <a:endParaRPr lang="en-US" sz="2000" b="0" dirty="0">
              <a:latin typeface="Lucida Sans Typewriter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8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Понимание </a:t>
            </a:r>
            <a:r>
              <a:rPr lang="en-US" baseline="0" dirty="0" smtClean="0"/>
              <a:t>OUTER </a:t>
            </a:r>
            <a:r>
              <a:rPr lang="en-US" baseline="0" dirty="0" smtClean="0"/>
              <a:t>JOINS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61755" y="741363"/>
            <a:ext cx="7971228" cy="4386262"/>
          </a:xfrm>
        </p:spPr>
        <p:txBody>
          <a:bodyPr/>
          <a:lstStyle/>
          <a:p>
            <a:r>
              <a:rPr lang="ru-RU" sz="2000" dirty="0" smtClean="0"/>
              <a:t>Возвращает все строки из одной таблиц и совпадающие строки из второй</a:t>
            </a:r>
          </a:p>
          <a:p>
            <a:r>
              <a:rPr lang="ru-RU" sz="2000" dirty="0"/>
              <a:t>Все строки, получаемые из левой таблицы, образуют левое внешнее соединение, а строки, получаемые из правой таблицы, — правое внешнее соединение. Все строки их обеих таблиц возвращаются в полном внешнем соединении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LEFT </a:t>
            </a:r>
            <a:r>
              <a:rPr lang="en-US" sz="2000" dirty="0"/>
              <a:t>OUTER JOIN </a:t>
            </a:r>
            <a:r>
              <a:rPr lang="ru-RU" sz="2000" dirty="0"/>
              <a:t>или </a:t>
            </a:r>
            <a:r>
              <a:rPr lang="en-US" sz="2000" dirty="0"/>
              <a:t>LEFT JOIN;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RIGHT OUTER JOIN </a:t>
            </a:r>
            <a:r>
              <a:rPr lang="ru-RU" sz="2000" dirty="0"/>
              <a:t>или </a:t>
            </a:r>
            <a:r>
              <a:rPr lang="en-US" sz="2000" dirty="0"/>
              <a:t>RIGHT JOIN;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FULL OUTER JOIN </a:t>
            </a:r>
            <a:r>
              <a:rPr lang="ru-RU" sz="2000" dirty="0"/>
              <a:t>или </a:t>
            </a:r>
            <a:r>
              <a:rPr lang="en-US" sz="2000" dirty="0"/>
              <a:t>FULL JOIN.</a:t>
            </a:r>
          </a:p>
          <a:p>
            <a:r>
              <a:rPr lang="ru-RU" sz="2000" dirty="0" smtClean="0"/>
              <a:t>Все строки сохраненной таблицы сохраняются</a:t>
            </a:r>
            <a:endParaRPr lang="en-US" sz="2000" dirty="0" smtClean="0"/>
          </a:p>
          <a:p>
            <a:r>
              <a:rPr lang="ru-RU" sz="2000" dirty="0" smtClean="0"/>
              <a:t>Совпадения из второй таблицы извлекаются</a:t>
            </a:r>
          </a:p>
          <a:p>
            <a:r>
              <a:rPr lang="ru-RU" sz="2000" dirty="0" smtClean="0"/>
              <a:t>Дополнительные строки добавляются к результату не совпадающих строк</a:t>
            </a:r>
          </a:p>
          <a:p>
            <a:r>
              <a:rPr lang="en-US" sz="2000" dirty="0" smtClean="0"/>
              <a:t>NULL </a:t>
            </a:r>
            <a:r>
              <a:rPr lang="ru-RU" sz="2000" dirty="0" smtClean="0"/>
              <a:t>добавляется если атрибут не совпадает</a:t>
            </a:r>
            <a:endParaRPr lang="en-US" sz="2000" dirty="0" smtClean="0"/>
          </a:p>
          <a:p>
            <a:r>
              <a:rPr lang="ru-RU" sz="2000" dirty="0" smtClean="0"/>
              <a:t>Пример</a:t>
            </a:r>
            <a:r>
              <a:rPr lang="en-US" sz="2000" dirty="0" smtClean="0"/>
              <a:t>: </a:t>
            </a:r>
            <a:r>
              <a:rPr lang="ru-RU" sz="2000" dirty="0" smtClean="0"/>
              <a:t>получить всех клиентов и для тех, кто выполнил заказ вернуть информацию. Клиенты без заказов будут отображены как </a:t>
            </a:r>
            <a:r>
              <a:rPr lang="en-US" sz="2000" dirty="0" smtClean="0"/>
              <a:t>NULL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720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80" y="802923"/>
            <a:ext cx="7751762" cy="4386262"/>
          </a:xfrm>
        </p:spPr>
        <p:txBody>
          <a:bodyPr/>
          <a:lstStyle/>
          <a:p>
            <a:r>
              <a:rPr lang="ru-RU" dirty="0" smtClean="0"/>
              <a:t>Клиенты, которые</a:t>
            </a:r>
            <a:r>
              <a:rPr lang="en-US" dirty="0" smtClean="0"/>
              <a:t> </a:t>
            </a:r>
            <a:r>
              <a:rPr lang="ru-RU" dirty="0" smtClean="0"/>
              <a:t>не сделали заказов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81614" y="1340469"/>
            <a:ext cx="6256338" cy="233368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CUST.CustomerID</a:t>
            </a:r>
            <a:r>
              <a:rPr lang="en-US" sz="2000" b="0" dirty="0"/>
              <a:t>, </a:t>
            </a:r>
            <a:r>
              <a:rPr lang="en-US" sz="2000" b="0" dirty="0" err="1"/>
              <a:t>CUST.StoreID</a:t>
            </a:r>
            <a:r>
              <a:rPr lang="en-US" sz="2000" b="0" dirty="0"/>
              <a:t>, </a:t>
            </a:r>
            <a:r>
              <a:rPr lang="en-US" sz="2000" b="0" dirty="0" err="1"/>
              <a:t>ORD.SalesOrderID</a:t>
            </a:r>
            <a:r>
              <a:rPr lang="en-US" sz="2000" b="0" dirty="0"/>
              <a:t>, </a:t>
            </a:r>
            <a:r>
              <a:rPr lang="en-US" sz="2000" b="0" dirty="0" err="1"/>
              <a:t>ORD.OrderDate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Sales.Customer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CUST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LEFT OUTER JOIN </a:t>
            </a:r>
            <a:r>
              <a:rPr lang="en-US" sz="2000" b="0" dirty="0" err="1"/>
              <a:t>Sales.SalesOrderHeader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ORD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ON</a:t>
            </a:r>
            <a:r>
              <a:rPr lang="en-US" sz="2000" b="0" dirty="0"/>
              <a:t> </a:t>
            </a:r>
            <a:r>
              <a:rPr lang="en-US" sz="2000" b="0" dirty="0" err="1"/>
              <a:t>CUST.CustomerID</a:t>
            </a:r>
            <a:r>
              <a:rPr lang="en-US" sz="2000" b="0" dirty="0"/>
              <a:t> = </a:t>
            </a:r>
            <a:r>
              <a:rPr lang="en-US" sz="2000" b="0" dirty="0" err="1"/>
              <a:t>ORD.CustomerID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ORD.SalesOrderID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CC"/>
                </a:solidFill>
              </a:rPr>
              <a:t>IS NULL</a:t>
            </a:r>
            <a:r>
              <a:rPr lang="en-US" sz="2000" b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76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Понимание </a:t>
            </a:r>
            <a:r>
              <a:rPr lang="en-US" dirty="0" smtClean="0"/>
              <a:t>CROSS</a:t>
            </a:r>
            <a:r>
              <a:rPr lang="en-US" baseline="0" dirty="0" smtClean="0"/>
              <a:t> </a:t>
            </a:r>
            <a:r>
              <a:rPr lang="en-US" baseline="0" dirty="0" smtClean="0"/>
              <a:t>JOINS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8787" y="992188"/>
            <a:ext cx="8083963" cy="4386262"/>
          </a:xfrm>
        </p:spPr>
        <p:txBody>
          <a:bodyPr/>
          <a:lstStyle/>
          <a:p>
            <a:r>
              <a:rPr lang="ru-RU" sz="2000" dirty="0" smtClean="0"/>
              <a:t>Объединяет </a:t>
            </a:r>
            <a:r>
              <a:rPr lang="ru-RU" sz="2000" dirty="0"/>
              <a:t>каждую строку из первого (верхнего) входного параметра с каждой строкой второго (нижнего) входного параметра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Все возможные комбинации отображаются</a:t>
            </a:r>
            <a:endParaRPr lang="en-US" sz="2000" dirty="0" smtClean="0"/>
          </a:p>
          <a:p>
            <a:r>
              <a:rPr lang="ru-RU" sz="2000" dirty="0" smtClean="0"/>
              <a:t>Логическое основание для внешних и внутренних объединений</a:t>
            </a:r>
            <a:endParaRPr lang="en-US" sz="2000" dirty="0" smtClean="0"/>
          </a:p>
          <a:p>
            <a:pPr lvl="1"/>
            <a:r>
              <a:rPr lang="en-US" sz="2000" dirty="0" smtClean="0"/>
              <a:t>INNER JOIN </a:t>
            </a:r>
            <a:r>
              <a:rPr lang="ru-RU" sz="2000" dirty="0" smtClean="0"/>
              <a:t>начинает с Декартового произведения</a:t>
            </a:r>
            <a:r>
              <a:rPr lang="en-US" sz="2000" dirty="0" smtClean="0"/>
              <a:t>, </a:t>
            </a:r>
            <a:r>
              <a:rPr lang="ru-RU" sz="2000" dirty="0" smtClean="0"/>
              <a:t>добавляет фильтр</a:t>
            </a:r>
            <a:endParaRPr lang="en-US" sz="2000" dirty="0" smtClean="0"/>
          </a:p>
          <a:p>
            <a:pPr lvl="1"/>
            <a:r>
              <a:rPr lang="en-US" sz="2000" dirty="0" smtClean="0"/>
              <a:t>OUTER JOIN </a:t>
            </a:r>
            <a:r>
              <a:rPr lang="ru-RU" sz="2000" dirty="0" smtClean="0"/>
              <a:t>берет вывод Декартового произведения</a:t>
            </a:r>
            <a:r>
              <a:rPr lang="en-US" sz="2000" dirty="0" smtClean="0"/>
              <a:t>, </a:t>
            </a:r>
            <a:r>
              <a:rPr lang="ru-RU" sz="2000" dirty="0" smtClean="0"/>
              <a:t>фильтрует</a:t>
            </a:r>
            <a:r>
              <a:rPr lang="en-US" sz="2000" dirty="0" smtClean="0"/>
              <a:t>, </a:t>
            </a:r>
            <a:r>
              <a:rPr lang="ru-RU" sz="2000" dirty="0" smtClean="0"/>
              <a:t>добавляет назад не совпадающие строки</a:t>
            </a:r>
            <a:r>
              <a:rPr lang="en-US" sz="2000" dirty="0" smtClean="0"/>
              <a:t> (</a:t>
            </a:r>
            <a:r>
              <a:rPr lang="ru-RU" sz="2000" dirty="0" smtClean="0"/>
              <a:t>с заполнителем</a:t>
            </a:r>
            <a:r>
              <a:rPr lang="en-US" sz="2000" dirty="0" smtClean="0"/>
              <a:t> NULL)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37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тестовые данные получаемые путем комбинации всех строк двух таблиц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55276" y="1928775"/>
            <a:ext cx="7486434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 smtClean="0">
                <a:solidFill>
                  <a:srgbClr val="0000CC"/>
                </a:solidFill>
              </a:rPr>
              <a:t>SELECT</a:t>
            </a:r>
            <a:r>
              <a:rPr lang="en-US" sz="2000" b="0" dirty="0" smtClean="0"/>
              <a:t> </a:t>
            </a:r>
            <a:r>
              <a:rPr lang="en-US" sz="2000" b="0" dirty="0"/>
              <a:t>EMP1.BusinessEntityID, EMP2.JobTitle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HumanResources.Employee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EMP1 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CROSS JOIN </a:t>
            </a:r>
            <a:r>
              <a:rPr lang="en-US" sz="2000" b="0" dirty="0" err="1"/>
              <a:t>HumanResources.Employee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EMP2;</a:t>
            </a:r>
          </a:p>
        </p:txBody>
      </p:sp>
    </p:spTree>
    <p:extLst>
      <p:ext uri="{BB962C8B-B14F-4D97-AF65-F5344CB8AC3E}">
        <p14:creationId xmlns:p14="http://schemas.microsoft.com/office/powerpoint/2010/main" val="38172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Понимание </a:t>
            </a:r>
            <a:r>
              <a:rPr lang="ru-RU" dirty="0" err="1" smtClean="0"/>
              <a:t>самосоединений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Для чего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pPr lvl="1"/>
            <a:r>
              <a:rPr lang="ru-RU" sz="2000" dirty="0" smtClean="0"/>
              <a:t>Сравнивает строки из этой же таблиц между собой</a:t>
            </a:r>
            <a:endParaRPr lang="en-US" sz="2000" dirty="0" smtClean="0"/>
          </a:p>
          <a:p>
            <a:r>
              <a:rPr lang="ru-RU" sz="2000" dirty="0" smtClean="0"/>
              <a:t>Создает два экземпляра одной и той же таблицы используя предложение </a:t>
            </a:r>
            <a:r>
              <a:rPr lang="en-US" sz="2000" dirty="0" smtClean="0"/>
              <a:t>FROM</a:t>
            </a:r>
            <a:endParaRPr lang="en-US" sz="2000" dirty="0" smtClean="0"/>
          </a:p>
          <a:p>
            <a:pPr lvl="1"/>
            <a:r>
              <a:rPr lang="ru-RU" sz="2000" dirty="0" smtClean="0"/>
              <a:t>Требуется как минимум один </a:t>
            </a:r>
          </a:p>
          <a:p>
            <a:pPr lvl="1"/>
            <a:r>
              <a:rPr lang="ru-RU" sz="2000" dirty="0" smtClean="0"/>
              <a:t>псевдоним</a:t>
            </a:r>
          </a:p>
          <a:p>
            <a:pPr lvl="1"/>
            <a:endParaRPr lang="en-US" sz="2000" dirty="0" smtClean="0"/>
          </a:p>
          <a:p>
            <a:r>
              <a:rPr lang="ru-RU" sz="2000" dirty="0" smtClean="0"/>
              <a:t>Пример</a:t>
            </a:r>
            <a:r>
              <a:rPr lang="en-US" sz="2000" dirty="0" smtClean="0"/>
              <a:t>: </a:t>
            </a:r>
            <a:r>
              <a:rPr lang="ru-RU" sz="2000" dirty="0" smtClean="0"/>
              <a:t>вернуть всех сотрудников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являющихся менеджерами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1961438"/>
            <a:ext cx="28098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0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284560" y="1898420"/>
            <a:ext cx="8643938" cy="396779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800" dirty="0" smtClean="0"/>
              <a:t>Расширенные </a:t>
            </a:r>
            <a:r>
              <a:rPr lang="en-GB" sz="2800" dirty="0" smtClean="0"/>
              <a:t>SELECT </a:t>
            </a:r>
            <a:r>
              <a:rPr lang="ru-RU" sz="2800" dirty="0" smtClean="0"/>
              <a:t>запросы</a:t>
            </a:r>
            <a:r>
              <a:rPr lang="en-GB" sz="2800" dirty="0" smtClean="0"/>
              <a:t> (DISTINCT, </a:t>
            </a:r>
            <a:r>
              <a:rPr lang="ru-RU" sz="2800" dirty="0" smtClean="0"/>
              <a:t>псевдонимы</a:t>
            </a:r>
            <a:r>
              <a:rPr lang="en-GB" sz="2800" dirty="0" smtClean="0"/>
              <a:t>, CASE, </a:t>
            </a:r>
            <a:r>
              <a:rPr lang="ru-RU" sz="2800" dirty="0" smtClean="0"/>
              <a:t>скалярные функции</a:t>
            </a:r>
            <a:r>
              <a:rPr lang="en-GB" sz="2800" dirty="0" smtClean="0"/>
              <a:t>)</a:t>
            </a:r>
          </a:p>
          <a:p>
            <a:r>
              <a:rPr lang="ru-RU" sz="2800" dirty="0" smtClean="0"/>
              <a:t>Многотабличные запросы с </a:t>
            </a:r>
            <a:r>
              <a:rPr lang="en-GB" sz="2800" dirty="0" smtClean="0"/>
              <a:t>JOIN</a:t>
            </a:r>
          </a:p>
          <a:p>
            <a:r>
              <a:rPr lang="ru-RU" sz="2800" dirty="0" smtClean="0"/>
              <a:t>Фильтрация и сортировка данных</a:t>
            </a:r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err="1"/>
              <a:t>самосоединений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741363"/>
            <a:ext cx="7751762" cy="4637087"/>
          </a:xfrm>
        </p:spPr>
        <p:txBody>
          <a:bodyPr/>
          <a:lstStyle/>
          <a:p>
            <a:r>
              <a:rPr lang="ru-RU" dirty="0" smtClean="0"/>
              <a:t>Вернуть сотрудников с </a:t>
            </a:r>
            <a:r>
              <a:rPr lang="en-US" dirty="0" smtClean="0"/>
              <a:t>ID </a:t>
            </a:r>
            <a:r>
              <a:rPr lang="ru-RU" dirty="0" smtClean="0"/>
              <a:t>менеджера, если менеджер существует</a:t>
            </a:r>
            <a:r>
              <a:rPr lang="en-US" dirty="0" smtClean="0"/>
              <a:t> </a:t>
            </a:r>
            <a:r>
              <a:rPr lang="en-US" dirty="0" smtClean="0"/>
              <a:t>(INNER JOIN):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Возврат всех менеджеров с</a:t>
            </a:r>
            <a:r>
              <a:rPr lang="en-US" dirty="0" smtClean="0"/>
              <a:t> </a:t>
            </a:r>
            <a:r>
              <a:rPr lang="en-US" dirty="0" smtClean="0"/>
              <a:t>ID </a:t>
            </a:r>
            <a:r>
              <a:rPr lang="ru-RU" dirty="0" smtClean="0"/>
              <a:t>менеджера</a:t>
            </a:r>
            <a:r>
              <a:rPr lang="en-US" dirty="0" smtClean="0"/>
              <a:t> </a:t>
            </a:r>
            <a:r>
              <a:rPr lang="en-US" dirty="0" smtClean="0"/>
              <a:t>(OUTER JOIN). </a:t>
            </a:r>
            <a:r>
              <a:rPr lang="ru-RU" dirty="0" smtClean="0"/>
              <a:t>Этот запрос вернет </a:t>
            </a:r>
            <a:r>
              <a:rPr lang="en-US" dirty="0" smtClean="0"/>
              <a:t>NULL </a:t>
            </a:r>
            <a:r>
              <a:rPr lang="ru-RU" dirty="0" smtClean="0"/>
              <a:t>для </a:t>
            </a:r>
            <a:r>
              <a:rPr lang="en-US" dirty="0" smtClean="0"/>
              <a:t>CEO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906005" y="1365587"/>
            <a:ext cx="7304545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EmpID</a:t>
            </a:r>
            <a:r>
              <a:rPr lang="en-US" sz="2000" b="0" dirty="0" smtClean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LastName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</a:p>
          <a:p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      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JobTitle</a:t>
            </a:r>
            <a:r>
              <a:rPr lang="en-US" sz="2000" b="0" dirty="0" smtClean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MgrID</a:t>
            </a:r>
            <a:r>
              <a:rPr lang="en-US" sz="2000" b="0" dirty="0" smtClean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MGR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LastName</a:t>
            </a:r>
            <a:endParaRPr lang="en-US" sz="2000" b="0" dirty="0">
              <a:solidFill>
                <a:prstClr val="black"/>
              </a:solidFill>
              <a:latin typeface="Lucida Sans Typewriter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FROM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 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 HR</a:t>
            </a:r>
            <a:r>
              <a:rPr lang="en-US" sz="2000" b="0" dirty="0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Employees 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EMP</a:t>
            </a:r>
            <a:endParaRPr lang="en-US" sz="2000" b="0" dirty="0">
              <a:solidFill>
                <a:prstClr val="black"/>
              </a:solidFill>
              <a:latin typeface="Lucida Sans Typewriter" pitchFamily="49" charset="0"/>
            </a:endParaRPr>
          </a:p>
          <a:p>
            <a:r>
              <a:rPr lang="en-US" sz="2000" b="0" dirty="0" smtClean="0">
                <a:solidFill>
                  <a:srgbClr val="0000CC"/>
                </a:solidFill>
                <a:latin typeface="Lucida Sans Typewriter" pitchFamily="49" charset="0"/>
              </a:rPr>
              <a:t>INNER </a:t>
            </a: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</a:rPr>
              <a:t>JOIN 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HR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Employees 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MGR </a:t>
            </a:r>
            <a:endParaRPr lang="en-US" sz="2000" b="0" dirty="0">
              <a:solidFill>
                <a:prstClr val="black"/>
              </a:solidFill>
              <a:latin typeface="Lucida Sans Typewriter" pitchFamily="49" charset="0"/>
            </a:endParaRPr>
          </a:p>
          <a:p>
            <a:r>
              <a:rPr lang="en-US" sz="2000" b="0" dirty="0" smtClean="0">
                <a:solidFill>
                  <a:srgbClr val="0000FF"/>
                </a:solidFill>
                <a:latin typeface="Lucida Sans Typewriter" pitchFamily="49" charset="0"/>
              </a:rPr>
              <a:t>ON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MgrID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smtClean="0">
                <a:solidFill>
                  <a:srgbClr val="808080"/>
                </a:solidFill>
                <a:latin typeface="Lucida Sans Typewriter" pitchFamily="49" charset="0"/>
              </a:rPr>
              <a:t>=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MGR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EmpID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  <a:endParaRPr lang="en-US" sz="2000" b="0" dirty="0">
              <a:latin typeface="Lucida Sans Typewriter" pitchFamily="49" charset="0"/>
              <a:cs typeface="+mn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06006" y="3856941"/>
            <a:ext cx="7304544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EmpID</a:t>
            </a:r>
            <a:r>
              <a:rPr lang="en-US" sz="2000" b="0" dirty="0" smtClean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LastName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</a:p>
          <a:p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Title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MGR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MgrID</a:t>
            </a:r>
            <a:endParaRPr lang="en-US" sz="2000" b="0" dirty="0">
              <a:solidFill>
                <a:prstClr val="black"/>
              </a:solidFill>
              <a:latin typeface="Lucida Sans Typewriter" pitchFamily="49" charset="0"/>
            </a:endParaRPr>
          </a:p>
          <a:p>
            <a:r>
              <a:rPr lang="en-US" sz="2000" b="0" dirty="0" smtClean="0">
                <a:solidFill>
                  <a:srgbClr val="0000FF"/>
                </a:solidFill>
                <a:latin typeface="Lucida Sans Typewriter" pitchFamily="49" charset="0"/>
              </a:rPr>
              <a:t>FROM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HumanResources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Employee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EMP</a:t>
            </a:r>
            <a:endParaRPr lang="en-US" sz="2000" b="0" dirty="0">
              <a:solidFill>
                <a:prstClr val="black"/>
              </a:solidFill>
              <a:latin typeface="Lucida Sans Typewriter" pitchFamily="49" charset="0"/>
            </a:endParaRPr>
          </a:p>
          <a:p>
            <a:r>
              <a:rPr lang="en-US" sz="2000" b="0" dirty="0" smtClean="0">
                <a:solidFill>
                  <a:srgbClr val="0000CC"/>
                </a:solidFill>
                <a:latin typeface="Lucida Sans Typewriter" pitchFamily="49" charset="0"/>
              </a:rPr>
              <a:t>LEFT </a:t>
            </a: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</a:rPr>
              <a:t>OUTER JOIN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HumanResources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Employee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MGR</a:t>
            </a:r>
            <a:endParaRPr lang="en-US" sz="2000" b="0" dirty="0">
              <a:solidFill>
                <a:prstClr val="black"/>
              </a:solidFill>
              <a:latin typeface="Lucida Sans Typewriter" pitchFamily="49" charset="0"/>
            </a:endParaRPr>
          </a:p>
          <a:p>
            <a:r>
              <a:rPr lang="en-US" sz="2000" b="0" dirty="0" smtClean="0">
                <a:solidFill>
                  <a:srgbClr val="0000FF"/>
                </a:solidFill>
                <a:latin typeface="Lucida Sans Typewriter" pitchFamily="49" charset="0"/>
              </a:rPr>
              <a:t>ON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MgrID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smtClean="0">
                <a:solidFill>
                  <a:srgbClr val="808080"/>
                </a:solidFill>
                <a:latin typeface="Lucida Sans Typewriter" pitchFamily="49" charset="0"/>
              </a:rPr>
              <a:t>= </a:t>
            </a:r>
            <a:r>
              <a:rPr lang="en-US" sz="2000" b="0" dirty="0" err="1" smtClean="0">
                <a:latin typeface="Lucida Sans Typewriter" pitchFamily="49" charset="0"/>
              </a:rPr>
              <a:t>MGR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EmpID</a:t>
            </a:r>
            <a:r>
              <a:rPr lang="en-US" sz="2000" b="0" dirty="0" smtClean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  <a:endParaRPr lang="en-US" sz="2000" b="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4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4232063"/>
            <a:ext cx="9144000" cy="13416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11808" y="4100695"/>
            <a:ext cx="8832192" cy="1604356"/>
          </a:xfrm>
        </p:spPr>
        <p:txBody>
          <a:bodyPr/>
          <a:lstStyle/>
          <a:p>
            <a:r>
              <a:rPr lang="ru-RU" sz="4000" b="0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Использование </a:t>
            </a:r>
            <a:r>
              <a:rPr lang="en-US" sz="4000" b="0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JOINS </a:t>
            </a:r>
            <a:r>
              <a:rPr lang="ru-RU" sz="4000" b="0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для извлечения данных из нескольких таблиц</a:t>
            </a:r>
            <a:endParaRPr lang="en-US" sz="4000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64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01929" y="2960472"/>
            <a:ext cx="8740142" cy="1796217"/>
          </a:xfrm>
          <a:prstGeom prst="rect">
            <a:avLst/>
          </a:prstGeom>
        </p:spPr>
        <p:txBody>
          <a:bodyPr/>
          <a:lstStyle>
            <a:lvl1pPr algn="l" defTabSz="6859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1" b="0" kern="1200" cap="none" spc="-150" baseline="0" dirty="0" smtClean="0">
                <a:ln w="3175">
                  <a:noFill/>
                </a:ln>
                <a:solidFill>
                  <a:schemeClr val="accent6">
                    <a:alpha val="98824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6000" dirty="0" smtClean="0">
                <a:solidFill>
                  <a:schemeClr val="bg1">
                    <a:alpha val="98824"/>
                  </a:schemeClr>
                </a:solidFill>
              </a:rPr>
              <a:t>Фильтрация и сортировка</a:t>
            </a:r>
            <a:endParaRPr lang="en-GB" sz="6000" dirty="0">
              <a:solidFill>
                <a:schemeClr val="bg1">
                  <a:alpha val="98824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11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</a:t>
            </a:r>
            <a:r>
              <a:rPr lang="en-US" baseline="0" dirty="0" smtClean="0"/>
              <a:t>ORDER BY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8788" y="992188"/>
            <a:ext cx="7971228" cy="4386262"/>
          </a:xfrm>
        </p:spPr>
        <p:txBody>
          <a:bodyPr/>
          <a:lstStyle/>
          <a:p>
            <a:r>
              <a:rPr lang="ru-RU" sz="2000" dirty="0"/>
              <a:t>Предложение ORDER BY сортирует результаты запроса по одному или нескольким </a:t>
            </a:r>
            <a:r>
              <a:rPr lang="ru-RU" sz="2000" dirty="0" smtClean="0"/>
              <a:t>столбцам</a:t>
            </a:r>
            <a:endParaRPr lang="en-US" sz="2000" dirty="0" smtClean="0"/>
          </a:p>
          <a:p>
            <a:endParaRPr lang="en-US" dirty="0" smtClean="0"/>
          </a:p>
          <a:p>
            <a:r>
              <a:rPr lang="ru-RU" dirty="0" smtClean="0"/>
              <a:t>ASC    </a:t>
            </a:r>
            <a:r>
              <a:rPr lang="ru-RU" dirty="0"/>
              <a:t>Указывает, что значения в указанном столбце должны сортироваться по возрастанию, от меньших значений к большим значениям. Сортировка по умолчанию — ASC.</a:t>
            </a:r>
          </a:p>
          <a:p>
            <a:endParaRPr lang="en-US" dirty="0" smtClean="0"/>
          </a:p>
          <a:p>
            <a:r>
              <a:rPr lang="ru-RU" dirty="0" smtClean="0"/>
              <a:t>DESC    </a:t>
            </a:r>
            <a:r>
              <a:rPr lang="ru-RU" dirty="0"/>
              <a:t>Указывает, что значения в указанном столбце должны сортироваться по убыванию, от больших значений к меньшим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Значения NULL рассматриваются как минимально возможные значения.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40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ORDER </a:t>
            </a:r>
            <a:r>
              <a:rPr lang="en-US" sz="3600" dirty="0" smtClean="0"/>
              <a:t>BY</a:t>
            </a:r>
            <a:r>
              <a:rPr lang="ru-RU" sz="3600" dirty="0"/>
              <a:t> </a:t>
            </a:r>
            <a:r>
              <a:rPr lang="ru-RU" sz="3600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4865404"/>
          </a:xfrm>
        </p:spPr>
        <p:txBody>
          <a:bodyPr/>
          <a:lstStyle/>
          <a:p>
            <a:r>
              <a:rPr lang="en-US" dirty="0" smtClean="0"/>
              <a:t>ORDER BY </a:t>
            </a:r>
            <a:r>
              <a:rPr lang="ru-RU" dirty="0" smtClean="0"/>
              <a:t>по имени колонки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ORDER BY </a:t>
            </a:r>
            <a:r>
              <a:rPr lang="ru-RU" dirty="0" smtClean="0"/>
              <a:t>по псевдониму колонки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ORDER BY </a:t>
            </a:r>
            <a:r>
              <a:rPr lang="ru-RU" dirty="0" smtClean="0"/>
              <a:t>в порядке убывания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24206" y="1365056"/>
            <a:ext cx="6929404" cy="9590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SELECT</a:t>
            </a:r>
            <a:r>
              <a:rPr lang="en-US" sz="2000" b="0" dirty="0">
                <a:latin typeface="Lucida Sans Typewriter" pitchFamily="49" charset="0"/>
                <a:cs typeface="+mn-cs"/>
              </a:rPr>
              <a:t>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SalesOrderID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,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CustomerID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,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OrderDate</a:t>
            </a:r>
            <a:endParaRPr lang="en-US" sz="20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FROM</a:t>
            </a:r>
            <a:r>
              <a:rPr lang="en-US" sz="2000" b="0" dirty="0">
                <a:latin typeface="Lucida Sans Typewriter" pitchFamily="49" charset="0"/>
                <a:cs typeface="+mn-cs"/>
              </a:rPr>
              <a:t>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Sales.SalesOrderHeader</a:t>
            </a:r>
            <a:endParaRPr lang="en-US" sz="20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ORDER BY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OrderDate</a:t>
            </a:r>
            <a:r>
              <a:rPr lang="en-US" sz="2000" b="0" dirty="0">
                <a:latin typeface="Lucida Sans Typewriter" pitchFamily="49" charset="0"/>
                <a:cs typeface="+mn-cs"/>
              </a:rPr>
              <a:t>;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24205" y="2877154"/>
            <a:ext cx="6929405" cy="124777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SELECT</a:t>
            </a:r>
            <a:r>
              <a:rPr lang="en-US" sz="2000" b="0" dirty="0">
                <a:latin typeface="Lucida Sans Typewriter" pitchFamily="49" charset="0"/>
                <a:cs typeface="+mn-cs"/>
              </a:rPr>
              <a:t>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SalesOrderID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,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CustomerID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, YEAR(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OrderDate</a:t>
            </a:r>
            <a:r>
              <a:rPr lang="en-US" sz="2000" b="0" dirty="0">
                <a:latin typeface="Lucida Sans Typewriter" pitchFamily="49" charset="0"/>
                <a:cs typeface="+mn-cs"/>
              </a:rPr>
              <a:t>) </a:t>
            </a: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AS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OrderYear</a:t>
            </a:r>
            <a:endParaRPr lang="en-US" sz="20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FROM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Sales.SalesOrderHeader</a:t>
            </a:r>
            <a:endParaRPr lang="en-US" sz="20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ORDER BY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OrderYear</a:t>
            </a:r>
            <a:r>
              <a:rPr lang="en-US" sz="2000" b="0" dirty="0">
                <a:latin typeface="Lucida Sans Typewriter" pitchFamily="49" charset="0"/>
                <a:cs typeface="+mn-cs"/>
              </a:rPr>
              <a:t>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24206" y="4670227"/>
            <a:ext cx="6929404" cy="9590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SELECT</a:t>
            </a:r>
            <a:r>
              <a:rPr lang="en-US" sz="2000" b="0" dirty="0">
                <a:latin typeface="Lucida Sans Typewriter" pitchFamily="49" charset="0"/>
                <a:cs typeface="+mn-cs"/>
              </a:rPr>
              <a:t>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SalesOrderID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,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CustomerID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,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OrderDate</a:t>
            </a:r>
            <a:endParaRPr lang="en-US" sz="20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FROM</a:t>
            </a:r>
            <a:r>
              <a:rPr lang="en-US" sz="2000" b="0" dirty="0">
                <a:latin typeface="Lucida Sans Typewriter" pitchFamily="49" charset="0"/>
                <a:cs typeface="+mn-cs"/>
              </a:rPr>
              <a:t>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Sales.SalesOrderHeader</a:t>
            </a:r>
            <a:endParaRPr lang="en-US" sz="20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ORDER BY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OrderDate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 </a:t>
            </a:r>
            <a:r>
              <a:rPr lang="en-US" sz="2000" b="0" dirty="0" smtClean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DESC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;</a:t>
            </a:r>
            <a:endParaRPr lang="en-US" sz="2000" b="0" dirty="0">
              <a:latin typeface="Lucida Sans Typewriter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5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0"/>
            <a:ext cx="8485217" cy="741363"/>
          </a:xfrm>
        </p:spPr>
        <p:txBody>
          <a:bodyPr/>
          <a:lstStyle/>
          <a:p>
            <a:r>
              <a:rPr lang="ru-RU" dirty="0" smtClean="0"/>
              <a:t>Фильтрация данных </a:t>
            </a:r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/>
            <a:r>
              <a:rPr lang="en-US" sz="2000" dirty="0" smtClean="0">
                <a:solidFill>
                  <a:schemeClr val="tx1"/>
                </a:solidFill>
                <a:effectLst/>
              </a:rPr>
              <a:t>WHERE </a:t>
            </a:r>
            <a:r>
              <a:rPr lang="ru-RU" sz="2000" dirty="0" smtClean="0">
                <a:solidFill>
                  <a:schemeClr val="tx1"/>
                </a:solidFill>
                <a:effectLst/>
              </a:rPr>
              <a:t>использует предикаты</a:t>
            </a:r>
            <a:endParaRPr lang="en-US" sz="2000" dirty="0" smtClean="0">
              <a:effectLst/>
            </a:endParaRPr>
          </a:p>
          <a:p>
            <a:pPr lvl="1"/>
            <a:r>
              <a:rPr lang="ru-RU" sz="2000" dirty="0" smtClean="0">
                <a:solidFill>
                  <a:schemeClr val="tx1"/>
                </a:solidFill>
                <a:effectLst/>
              </a:rPr>
              <a:t>Должны быть логическими выражениями</a:t>
            </a:r>
            <a:endParaRPr lang="en-US" sz="2000" dirty="0" smtClean="0">
              <a:effectLst/>
            </a:endParaRPr>
          </a:p>
          <a:p>
            <a:pPr lvl="1"/>
            <a:r>
              <a:rPr lang="ru-RU" sz="2000" dirty="0" smtClean="0">
                <a:solidFill>
                  <a:schemeClr val="tx1"/>
                </a:solidFill>
                <a:effectLst/>
              </a:rPr>
              <a:t>Только строки для которых предикат возвращает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TRUE </a:t>
            </a:r>
            <a:r>
              <a:rPr lang="ru-RU" sz="2000" dirty="0" smtClean="0">
                <a:solidFill>
                  <a:schemeClr val="tx1"/>
                </a:solidFill>
                <a:effectLst/>
              </a:rPr>
              <a:t>принимаются</a:t>
            </a:r>
            <a:endParaRPr lang="en-US" sz="2000" dirty="0" smtClean="0">
              <a:effectLst/>
            </a:endParaRPr>
          </a:p>
          <a:p>
            <a:pPr lvl="1"/>
            <a:r>
              <a:rPr lang="ru-RU" sz="2000" dirty="0" smtClean="0">
                <a:solidFill>
                  <a:schemeClr val="tx1"/>
                </a:solidFill>
                <a:effectLst/>
              </a:rPr>
              <a:t>Значения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FALSE </a:t>
            </a:r>
            <a:r>
              <a:rPr lang="ru-RU" sz="2000" dirty="0" smtClean="0">
                <a:solidFill>
                  <a:schemeClr val="tx1"/>
                </a:solidFill>
                <a:effectLst/>
              </a:rPr>
              <a:t>или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UNKNOWN </a:t>
            </a:r>
            <a:r>
              <a:rPr lang="ru-RU" sz="2000" dirty="0" smtClean="0">
                <a:solidFill>
                  <a:schemeClr val="tx1"/>
                </a:solidFill>
              </a:rPr>
              <a:t>отбрасываются</a:t>
            </a:r>
            <a:endParaRPr lang="en-US" sz="2000" dirty="0" smtClean="0">
              <a:effectLst/>
            </a:endParaRPr>
          </a:p>
          <a:p>
            <a:pPr rtl="0" fontAlgn="base"/>
            <a:r>
              <a:rPr lang="en-US" sz="2000" dirty="0" smtClean="0">
                <a:solidFill>
                  <a:schemeClr val="tx1"/>
                </a:solidFill>
                <a:effectLst/>
              </a:rPr>
              <a:t>WHERE </a:t>
            </a:r>
            <a:r>
              <a:rPr lang="ru-RU" sz="2000" dirty="0" smtClean="0">
                <a:solidFill>
                  <a:schemeClr val="tx1"/>
                </a:solidFill>
                <a:effectLst/>
              </a:rPr>
              <a:t>следует за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FROM</a:t>
            </a:r>
            <a:endParaRPr lang="ru-RU" sz="2000" dirty="0" smtClean="0">
              <a:solidFill>
                <a:schemeClr val="tx1"/>
              </a:solidFill>
              <a:effectLst/>
            </a:endParaRPr>
          </a:p>
          <a:p>
            <a:pPr rtl="0" fontAlgn="base"/>
            <a:r>
              <a:rPr lang="ru-RU" sz="2000" dirty="0" smtClean="0">
                <a:solidFill>
                  <a:schemeClr val="tx1"/>
                </a:solidFill>
              </a:rPr>
              <a:t>    Не видит псевдонимов определенных в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SELECT</a:t>
            </a:r>
            <a:endParaRPr lang="en-US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27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ru-RU" dirty="0" smtClean="0"/>
              <a:t>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5291654"/>
          </a:xfrm>
        </p:spPr>
        <p:txBody>
          <a:bodyPr/>
          <a:lstStyle/>
          <a:p>
            <a:r>
              <a:rPr lang="ru-RU" dirty="0" smtClean="0"/>
              <a:t>Фильтр строк для клиентов с территорией равной</a:t>
            </a:r>
            <a:r>
              <a:rPr lang="en-US" dirty="0" smtClean="0"/>
              <a:t> </a:t>
            </a:r>
            <a:r>
              <a:rPr lang="en-US" dirty="0" smtClean="0"/>
              <a:t>6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Фильтр строк для клиентов с </a:t>
            </a:r>
            <a:r>
              <a:rPr lang="ru-RU" dirty="0" smtClean="0"/>
              <a:t>территорией больше или равной</a:t>
            </a:r>
            <a:r>
              <a:rPr lang="en-US" dirty="0" smtClean="0"/>
              <a:t> </a:t>
            </a:r>
            <a:r>
              <a:rPr lang="en-US" dirty="0"/>
              <a:t>6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Фильтрация в заданном диапазоне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80198" y="1293803"/>
            <a:ext cx="7318384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CustomerID</a:t>
            </a:r>
            <a:r>
              <a:rPr lang="en-US" sz="2000" b="0" dirty="0"/>
              <a:t>, </a:t>
            </a:r>
            <a:r>
              <a:rPr lang="en-US" sz="2000" b="0" dirty="0" err="1"/>
              <a:t>TerritoryID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Sales.Customer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TerritoryID</a:t>
            </a:r>
            <a:r>
              <a:rPr lang="en-US" sz="2000" b="0" dirty="0"/>
              <a:t> = 6;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75477" y="2868213"/>
            <a:ext cx="7318384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CustomerID</a:t>
            </a:r>
            <a:r>
              <a:rPr lang="en-US" sz="2000" b="0" dirty="0"/>
              <a:t>, </a:t>
            </a:r>
            <a:r>
              <a:rPr lang="en-US" sz="2000" b="0" dirty="0" err="1"/>
              <a:t>TerritoryID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Sales.Customer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TerritoryID</a:t>
            </a:r>
            <a:r>
              <a:rPr lang="en-US" sz="2000" b="0" dirty="0"/>
              <a:t> &gt;</a:t>
            </a:r>
            <a:r>
              <a:rPr lang="en-US" sz="2000" b="0" dirty="0" smtClean="0"/>
              <a:t>= 6;</a:t>
            </a:r>
            <a:endParaRPr lang="en-US" sz="2000" b="0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75477" y="4742401"/>
            <a:ext cx="7318384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CustomerID</a:t>
            </a:r>
            <a:r>
              <a:rPr lang="en-US" sz="2000" b="0" dirty="0"/>
              <a:t>, </a:t>
            </a:r>
            <a:r>
              <a:rPr lang="en-US" sz="2000" b="0" dirty="0" err="1" smtClean="0"/>
              <a:t>TerritoryID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StoreID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Sales.Customer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WHERE</a:t>
            </a:r>
            <a:r>
              <a:rPr lang="en-US" sz="2000" b="0" dirty="0"/>
              <a:t> </a:t>
            </a:r>
            <a:r>
              <a:rPr lang="en-US" sz="2000" b="0" dirty="0" err="1" smtClean="0"/>
              <a:t>StoreID</a:t>
            </a:r>
            <a:r>
              <a:rPr lang="en-US" sz="2000" b="0" dirty="0" smtClean="0"/>
              <a:t> &gt;= 1000 </a:t>
            </a:r>
            <a:r>
              <a:rPr lang="en-US" sz="2000" b="0" dirty="0" smtClean="0">
                <a:solidFill>
                  <a:srgbClr val="0000CC"/>
                </a:solidFill>
              </a:rPr>
              <a:t>AND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StoreID</a:t>
            </a:r>
            <a:r>
              <a:rPr lang="en-US" sz="2000" b="0" dirty="0" smtClean="0"/>
              <a:t> &lt;= 1200;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2685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0"/>
            <a:ext cx="8528350" cy="741363"/>
          </a:xfrm>
        </p:spPr>
        <p:txBody>
          <a:bodyPr/>
          <a:lstStyle/>
          <a:p>
            <a:r>
              <a:rPr lang="ru-RU" dirty="0" smtClean="0"/>
              <a:t>Фильтраци</a:t>
            </a:r>
            <a:r>
              <a:rPr lang="ru-RU" dirty="0" smtClean="0"/>
              <a:t>я в </a:t>
            </a:r>
            <a:r>
              <a:rPr lang="en-US" dirty="0" smtClean="0"/>
              <a:t>SELECT </a:t>
            </a:r>
            <a:r>
              <a:rPr lang="ru-RU" dirty="0" smtClean="0"/>
              <a:t>предложении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992188"/>
            <a:ext cx="8134067" cy="4386262"/>
          </a:xfrm>
        </p:spPr>
        <p:txBody>
          <a:bodyPr>
            <a:noAutofit/>
          </a:bodyPr>
          <a:lstStyle/>
          <a:p>
            <a:r>
              <a:rPr lang="en-US" sz="2000" dirty="0" smtClean="0"/>
              <a:t>TOP </a:t>
            </a:r>
            <a:r>
              <a:rPr lang="ru-RU" sz="2000" dirty="0" smtClean="0"/>
              <a:t>позволяет ограничивать количество или процен</a:t>
            </a:r>
            <a:r>
              <a:rPr lang="ru-RU" sz="2000" dirty="0" smtClean="0"/>
              <a:t>т возвращаемых строк. Работает с </a:t>
            </a:r>
            <a:r>
              <a:rPr lang="en-US" sz="2000" dirty="0" smtClean="0"/>
              <a:t>ORDER </a:t>
            </a:r>
            <a:r>
              <a:rPr lang="en-US" sz="2000" dirty="0" smtClean="0"/>
              <a:t>BY </a:t>
            </a:r>
            <a:r>
              <a:rPr lang="ru-RU" sz="2000" dirty="0" smtClean="0"/>
              <a:t>для ограничения строк для сортировки</a:t>
            </a:r>
            <a:endParaRPr lang="en-US" sz="2000" dirty="0" smtClean="0"/>
          </a:p>
          <a:p>
            <a:pPr lvl="1"/>
            <a:r>
              <a:rPr lang="en-US" sz="2000" dirty="0" smtClean="0"/>
              <a:t>SELECT </a:t>
            </a:r>
            <a:r>
              <a:rPr lang="en-US" sz="2000" dirty="0" smtClean="0"/>
              <a:t>TOP (N) | TOP (N) </a:t>
            </a:r>
            <a:r>
              <a:rPr lang="en-US" sz="2000" dirty="0" smtClean="0"/>
              <a:t>Percent</a:t>
            </a:r>
            <a:endParaRPr lang="en-US" sz="2000" dirty="0" smtClean="0"/>
          </a:p>
          <a:p>
            <a:pPr lvl="1"/>
            <a:endParaRPr lang="ru-RU" sz="2000" dirty="0" smtClean="0"/>
          </a:p>
          <a:p>
            <a:pPr lvl="1"/>
            <a:r>
              <a:rPr lang="en-US" sz="2000" dirty="0" smtClean="0"/>
              <a:t>SELECT </a:t>
            </a:r>
            <a:r>
              <a:rPr lang="en-US" sz="2000" dirty="0" smtClean="0"/>
              <a:t>TOP (N) WITH TIES</a:t>
            </a:r>
          </a:p>
          <a:p>
            <a:pPr lvl="2"/>
            <a:r>
              <a:rPr lang="ru-RU" sz="2000" dirty="0"/>
              <a:t>Указывает на то, что будут возвращены дополнительные строки из основного результирующего набора с тем же значением в столбцах ORDER BY, которые появляются как последние из TOP n (PERCENT) строк. </a:t>
            </a:r>
            <a:endParaRPr lang="ru-RU" sz="2000" dirty="0" smtClean="0"/>
          </a:p>
          <a:p>
            <a:pPr lvl="2"/>
            <a:r>
              <a:rPr lang="ru-RU" sz="2000" dirty="0" smtClean="0"/>
              <a:t>Предложение </a:t>
            </a:r>
            <a:r>
              <a:rPr lang="ru-RU" sz="2000" dirty="0"/>
              <a:t>TOP...WITH TIES может быть задано только в инструкциях SELECT, и только если указано предложение ORDER BY.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329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с</a:t>
            </a:r>
            <a:r>
              <a:rPr lang="en-US" dirty="0" smtClean="0"/>
              <a:t> </a:t>
            </a:r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5291654"/>
          </a:xfrm>
        </p:spPr>
        <p:txBody>
          <a:bodyPr/>
          <a:lstStyle/>
          <a:p>
            <a:r>
              <a:rPr lang="ru-RU" dirty="0" smtClean="0"/>
              <a:t>Фильтрация строк для первых 20 клиентов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/>
              <a:t>Фильтрация строк для первых 20 </a:t>
            </a:r>
            <a:r>
              <a:rPr lang="ru-RU" dirty="0" smtClean="0"/>
              <a:t>клиентов </a:t>
            </a:r>
            <a:r>
              <a:rPr lang="en-US" dirty="0" smtClean="0"/>
              <a:t>WITH TIES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/>
              <a:t>Фильтрация </a:t>
            </a:r>
            <a:r>
              <a:rPr lang="ru-RU" dirty="0" smtClean="0"/>
              <a:t>и отображение первые </a:t>
            </a:r>
            <a:r>
              <a:rPr lang="en-US" dirty="0" smtClean="0"/>
              <a:t>1%</a:t>
            </a:r>
            <a:r>
              <a:rPr lang="ru-RU" dirty="0" smtClean="0"/>
              <a:t> из </a:t>
            </a:r>
            <a:r>
              <a:rPr lang="en-US" dirty="0" err="1"/>
              <a:t>TotalDue</a:t>
            </a:r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75268" y="1417111"/>
            <a:ext cx="7318384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</a:rPr>
              <a:t>SELECT</a:t>
            </a:r>
            <a:r>
              <a:rPr lang="en-US" sz="2000" b="0" dirty="0">
                <a:latin typeface="Lucida Sans Typewriter" pitchFamily="49" charset="0"/>
              </a:rPr>
              <a:t> </a:t>
            </a:r>
            <a:r>
              <a:rPr lang="en-US" sz="2000" b="0" dirty="0" smtClean="0">
                <a:solidFill>
                  <a:srgbClr val="0000CC"/>
                </a:solidFill>
                <a:latin typeface="Lucida Sans Typewriter" pitchFamily="49" charset="0"/>
              </a:rPr>
              <a:t>TOP</a:t>
            </a:r>
            <a:r>
              <a:rPr lang="en-US" sz="2000" b="0" dirty="0" smtClean="0">
                <a:latin typeface="Lucida Sans Typewriter" pitchFamily="49" charset="0"/>
              </a:rPr>
              <a:t> </a:t>
            </a:r>
            <a:r>
              <a:rPr lang="en-US" sz="2000" b="0" dirty="0" smtClean="0">
                <a:solidFill>
                  <a:srgbClr val="0000CC"/>
                </a:solidFill>
                <a:latin typeface="Lucida Sans Typewriter" pitchFamily="49" charset="0"/>
              </a:rPr>
              <a:t>(20) </a:t>
            </a:r>
            <a:r>
              <a:rPr lang="en-US" sz="2000" b="0" dirty="0" err="1" smtClean="0">
                <a:latin typeface="Lucida Sans Typewriter" pitchFamily="49" charset="0"/>
              </a:rPr>
              <a:t>SalesOrderID</a:t>
            </a:r>
            <a:r>
              <a:rPr lang="en-US" sz="2000" b="0" dirty="0">
                <a:latin typeface="Lucida Sans Typewriter" pitchFamily="49" charset="0"/>
              </a:rPr>
              <a:t>, </a:t>
            </a:r>
            <a:r>
              <a:rPr lang="en-US" sz="2000" b="0" dirty="0" err="1">
                <a:latin typeface="Lucida Sans Typewriter" pitchFamily="49" charset="0"/>
              </a:rPr>
              <a:t>CustomerID</a:t>
            </a:r>
            <a:r>
              <a:rPr lang="en-US" sz="2000" b="0" dirty="0" smtClean="0">
                <a:latin typeface="Lucida Sans Typewriter" pitchFamily="49" charset="0"/>
              </a:rPr>
              <a:t>, </a:t>
            </a:r>
            <a:r>
              <a:rPr lang="en-US" sz="2000" b="0" dirty="0" err="1" smtClean="0">
                <a:latin typeface="Lucida Sans Typewriter" pitchFamily="49" charset="0"/>
              </a:rPr>
              <a:t>TotalDue</a:t>
            </a:r>
            <a:endParaRPr lang="en-US" sz="2000" b="0" dirty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</a:rPr>
              <a:t>FROM</a:t>
            </a:r>
            <a:r>
              <a:rPr lang="en-US" sz="2000" b="0" dirty="0">
                <a:latin typeface="Lucida Sans Typewriter" pitchFamily="49" charset="0"/>
              </a:rPr>
              <a:t> </a:t>
            </a:r>
            <a:r>
              <a:rPr lang="en-US" sz="2000" b="0" dirty="0" err="1">
                <a:latin typeface="Lucida Sans Typewriter" pitchFamily="49" charset="0"/>
              </a:rPr>
              <a:t>Sales.SalesOrderHeader</a:t>
            </a:r>
            <a:endParaRPr lang="en-US" sz="2000" b="0" dirty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</a:rPr>
              <a:t>ORDER BY </a:t>
            </a:r>
            <a:r>
              <a:rPr lang="en-US" sz="2000" b="0" dirty="0" err="1" smtClean="0">
                <a:latin typeface="Lucida Sans Typewriter" pitchFamily="49" charset="0"/>
              </a:rPr>
              <a:t>TotalDue</a:t>
            </a:r>
            <a:r>
              <a:rPr lang="en-US" sz="2000" b="0" dirty="0">
                <a:latin typeface="Lucida Sans Typewriter" pitchFamily="49" charset="0"/>
              </a:rPr>
              <a:t> </a:t>
            </a:r>
            <a:r>
              <a:rPr lang="en-US" sz="2000" b="0" dirty="0" smtClean="0">
                <a:solidFill>
                  <a:srgbClr val="0000CC"/>
                </a:solidFill>
                <a:latin typeface="Lucida Sans Typewriter" pitchFamily="49" charset="0"/>
              </a:rPr>
              <a:t>DESC</a:t>
            </a:r>
            <a:r>
              <a:rPr lang="en-US" sz="2000" b="0" dirty="0" smtClean="0">
                <a:latin typeface="Lucida Sans Typewriter" pitchFamily="49" charset="0"/>
              </a:rPr>
              <a:t>;</a:t>
            </a:r>
            <a:endParaRPr lang="en-US" sz="2000" b="0" dirty="0">
              <a:latin typeface="Lucida Sans Typewriter" pitchFamily="49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75268" y="3206057"/>
            <a:ext cx="7318384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</a:rPr>
              <a:t>SELECT</a:t>
            </a:r>
            <a:r>
              <a:rPr lang="en-US" sz="2000" b="0" dirty="0">
                <a:latin typeface="Lucida Sans Typewriter" pitchFamily="49" charset="0"/>
              </a:rPr>
              <a:t> </a:t>
            </a: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</a:rPr>
              <a:t>TOP</a:t>
            </a:r>
            <a:r>
              <a:rPr lang="en-US" sz="2000" b="0" dirty="0">
                <a:latin typeface="Lucida Sans Typewriter" pitchFamily="49" charset="0"/>
              </a:rPr>
              <a:t> </a:t>
            </a: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</a:rPr>
              <a:t>(</a:t>
            </a:r>
            <a:r>
              <a:rPr lang="en-US" sz="2000" b="0" dirty="0" smtClean="0">
                <a:solidFill>
                  <a:srgbClr val="0000CC"/>
                </a:solidFill>
                <a:latin typeface="Lucida Sans Typewriter" pitchFamily="49" charset="0"/>
              </a:rPr>
              <a:t>20) WITH TIES </a:t>
            </a:r>
            <a:r>
              <a:rPr lang="en-US" sz="2000" b="0" dirty="0" err="1" smtClean="0">
                <a:latin typeface="Lucida Sans Typewriter" pitchFamily="49" charset="0"/>
              </a:rPr>
              <a:t>SalesOrderID</a:t>
            </a:r>
            <a:r>
              <a:rPr lang="en-US" sz="2000" b="0" dirty="0">
                <a:latin typeface="Lucida Sans Typewriter" pitchFamily="49" charset="0"/>
              </a:rPr>
              <a:t>, </a:t>
            </a:r>
            <a:r>
              <a:rPr lang="en-US" sz="2000" b="0" dirty="0" err="1">
                <a:latin typeface="Lucida Sans Typewriter" pitchFamily="49" charset="0"/>
              </a:rPr>
              <a:t>CustomerID</a:t>
            </a:r>
            <a:r>
              <a:rPr lang="en-US" sz="2000" b="0" dirty="0">
                <a:latin typeface="Lucida Sans Typewriter" pitchFamily="49" charset="0"/>
              </a:rPr>
              <a:t>, </a:t>
            </a:r>
            <a:r>
              <a:rPr lang="en-US" sz="2000" b="0" dirty="0" err="1">
                <a:latin typeface="Lucida Sans Typewriter" pitchFamily="49" charset="0"/>
              </a:rPr>
              <a:t>TotalDue</a:t>
            </a:r>
            <a:endParaRPr lang="en-US" sz="2000" b="0" dirty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</a:rPr>
              <a:t>FROM</a:t>
            </a:r>
            <a:r>
              <a:rPr lang="en-US" sz="2000" b="0" dirty="0">
                <a:latin typeface="Lucida Sans Typewriter" pitchFamily="49" charset="0"/>
              </a:rPr>
              <a:t> </a:t>
            </a:r>
            <a:r>
              <a:rPr lang="en-US" sz="2000" b="0" dirty="0" err="1">
                <a:latin typeface="Lucida Sans Typewriter" pitchFamily="49" charset="0"/>
              </a:rPr>
              <a:t>Sales.SalesOrderHeader</a:t>
            </a:r>
            <a:endParaRPr lang="en-US" sz="2000" b="0" dirty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</a:rPr>
              <a:t>ORDER BY </a:t>
            </a:r>
            <a:r>
              <a:rPr lang="en-US" sz="2000" b="0" dirty="0" err="1" smtClean="0">
                <a:latin typeface="Lucida Sans Typewriter" pitchFamily="49" charset="0"/>
              </a:rPr>
              <a:t>TotalDue</a:t>
            </a:r>
            <a:r>
              <a:rPr lang="en-US" sz="2000" b="0" dirty="0" smtClean="0">
                <a:latin typeface="Lucida Sans Typewriter" pitchFamily="49" charset="0"/>
              </a:rPr>
              <a:t> </a:t>
            </a:r>
            <a:r>
              <a:rPr lang="en-US" sz="2000" b="0" dirty="0" smtClean="0">
                <a:solidFill>
                  <a:srgbClr val="0000CC"/>
                </a:solidFill>
                <a:latin typeface="Lucida Sans Typewriter" pitchFamily="49" charset="0"/>
              </a:rPr>
              <a:t>DESC</a:t>
            </a:r>
            <a:r>
              <a:rPr lang="en-US" sz="2000" b="0" dirty="0" smtClean="0">
                <a:latin typeface="Lucida Sans Typewriter" pitchFamily="49" charset="0"/>
              </a:rPr>
              <a:t>;</a:t>
            </a:r>
            <a:endParaRPr lang="en-US" sz="2000" b="0" dirty="0">
              <a:latin typeface="Lucida Sans Typewriter" pitchFamily="49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75268" y="4979528"/>
            <a:ext cx="7318384" cy="137463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CC"/>
                </a:solidFill>
              </a:rPr>
              <a:t>SELECT TOP (1) PERCENT </a:t>
            </a:r>
            <a:r>
              <a:rPr lang="en-US" sz="2000" b="0" dirty="0" err="1"/>
              <a:t>SalesOrderID</a:t>
            </a:r>
            <a:r>
              <a:rPr lang="en-US" sz="2000" b="0" dirty="0"/>
              <a:t>, </a:t>
            </a:r>
            <a:r>
              <a:rPr lang="en-US" sz="2000" b="0" dirty="0" err="1"/>
              <a:t>CustomerID</a:t>
            </a:r>
            <a:r>
              <a:rPr lang="en-US" sz="2000" b="0" dirty="0"/>
              <a:t>, </a:t>
            </a:r>
            <a:r>
              <a:rPr lang="en-US" sz="2000" b="0" dirty="0" err="1"/>
              <a:t>TotalDue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Sales.SalesOrderHeader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ORDER BY </a:t>
            </a:r>
            <a:r>
              <a:rPr lang="en-US" sz="2000" b="0" dirty="0" err="1"/>
              <a:t>TotalDue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CC"/>
                </a:solidFill>
              </a:rPr>
              <a:t>DESC</a:t>
            </a:r>
            <a:r>
              <a:rPr lang="en-US" sz="2000" b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092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Обработка </a:t>
            </a:r>
            <a:r>
              <a:rPr lang="en-US" dirty="0" smtClean="0"/>
              <a:t>NULL </a:t>
            </a:r>
            <a:r>
              <a:rPr lang="ru-RU" dirty="0" smtClean="0"/>
              <a:t>в запросах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Различные компоненты </a:t>
            </a:r>
            <a:r>
              <a:rPr lang="en-US" sz="2000" baseline="0" dirty="0" smtClean="0"/>
              <a:t>SQL </a:t>
            </a:r>
            <a:r>
              <a:rPr lang="en-US" sz="2000" baseline="0" dirty="0" smtClean="0"/>
              <a:t>Server </a:t>
            </a:r>
            <a:r>
              <a:rPr lang="ru-RU" sz="2000" baseline="0" dirty="0" smtClean="0"/>
              <a:t>работают с</a:t>
            </a:r>
            <a:r>
              <a:rPr lang="en-US" sz="2000" baseline="0" dirty="0" smtClean="0"/>
              <a:t> </a:t>
            </a:r>
            <a:r>
              <a:rPr lang="en-US" sz="2000" baseline="0" dirty="0" smtClean="0"/>
              <a:t>NULL </a:t>
            </a:r>
            <a:r>
              <a:rPr lang="ru-RU" sz="2000" dirty="0" smtClean="0"/>
              <a:t>по разному</a:t>
            </a:r>
            <a:endParaRPr lang="en-US" sz="2000" baseline="0" dirty="0" smtClean="0"/>
          </a:p>
          <a:p>
            <a:pPr lvl="1"/>
            <a:r>
              <a:rPr lang="ru-RU" sz="2000" dirty="0" smtClean="0"/>
              <a:t>Фильтрующие запросы</a:t>
            </a:r>
            <a:r>
              <a:rPr lang="en-US" sz="2000" dirty="0" smtClean="0"/>
              <a:t> </a:t>
            </a:r>
            <a:r>
              <a:rPr lang="en-US" sz="2000" dirty="0" smtClean="0"/>
              <a:t>(ON, WHERE, HAVING) </a:t>
            </a:r>
            <a:r>
              <a:rPr lang="ru-RU" sz="2000" dirty="0" smtClean="0"/>
              <a:t>принимают как</a:t>
            </a:r>
            <a:r>
              <a:rPr lang="en-US" sz="2000" dirty="0" smtClean="0"/>
              <a:t> </a:t>
            </a:r>
            <a:r>
              <a:rPr lang="en-US" sz="2000" dirty="0" smtClean="0"/>
              <a:t>UNKNOWNs</a:t>
            </a:r>
          </a:p>
          <a:p>
            <a:pPr lvl="1"/>
            <a:r>
              <a:rPr lang="en-US" sz="2000" dirty="0" smtClean="0"/>
              <a:t>CHECK </a:t>
            </a:r>
            <a:r>
              <a:rPr lang="ru-RU" sz="2000" dirty="0" smtClean="0"/>
              <a:t>ограничение принимает</a:t>
            </a:r>
            <a:r>
              <a:rPr lang="en-US" sz="2000" dirty="0" smtClean="0"/>
              <a:t> </a:t>
            </a:r>
            <a:r>
              <a:rPr lang="en-US" sz="2000" dirty="0" smtClean="0"/>
              <a:t>UNKNOWNS</a:t>
            </a:r>
          </a:p>
          <a:p>
            <a:pPr lvl="1"/>
            <a:r>
              <a:rPr lang="en-US" sz="2000" dirty="0" smtClean="0"/>
              <a:t>ORDER BY, DISTINCT </a:t>
            </a:r>
            <a:r>
              <a:rPr lang="ru-RU" sz="2000" dirty="0" smtClean="0"/>
              <a:t>используют </a:t>
            </a:r>
            <a:r>
              <a:rPr lang="en-US" sz="2000" dirty="0" smtClean="0"/>
              <a:t>NULL </a:t>
            </a:r>
            <a:r>
              <a:rPr lang="ru-RU" sz="2000" dirty="0" smtClean="0"/>
              <a:t>в сравнениях</a:t>
            </a:r>
            <a:endParaRPr lang="en-US" sz="2000" dirty="0" smtClean="0"/>
          </a:p>
          <a:p>
            <a:r>
              <a:rPr lang="ru-RU" sz="2000" dirty="0" smtClean="0"/>
              <a:t>Проверка на </a:t>
            </a:r>
            <a:r>
              <a:rPr lang="en-US" sz="2000" dirty="0" smtClean="0"/>
              <a:t>NULL</a:t>
            </a:r>
            <a:endParaRPr lang="en-US" sz="2000" dirty="0" smtClean="0"/>
          </a:p>
          <a:p>
            <a:pPr lvl="1"/>
            <a:r>
              <a:rPr lang="ru-RU" sz="2000" dirty="0" smtClean="0"/>
              <a:t>Используйте</a:t>
            </a:r>
            <a:r>
              <a:rPr lang="en-US" sz="2000" dirty="0" smtClean="0"/>
              <a:t> </a:t>
            </a:r>
            <a:r>
              <a:rPr lang="en-US" sz="2000" dirty="0" smtClean="0"/>
              <a:t>IS NULL </a:t>
            </a:r>
            <a:r>
              <a:rPr lang="ru-RU" sz="2000" dirty="0" smtClean="0"/>
              <a:t>или</a:t>
            </a:r>
            <a:r>
              <a:rPr lang="en-US" sz="2000" dirty="0" smtClean="0"/>
              <a:t> </a:t>
            </a:r>
            <a:r>
              <a:rPr lang="en-US" sz="2000" dirty="0" smtClean="0"/>
              <a:t>IS NOT NULL </a:t>
            </a:r>
            <a:r>
              <a:rPr lang="ru-RU" sz="2000" dirty="0" smtClean="0"/>
              <a:t>вместо</a:t>
            </a:r>
            <a:r>
              <a:rPr lang="en-US" sz="2000" dirty="0" smtClean="0"/>
              <a:t> </a:t>
            </a:r>
            <a:r>
              <a:rPr lang="en-US" sz="2000" dirty="0" smtClean="0"/>
              <a:t>= NULL </a:t>
            </a:r>
            <a:r>
              <a:rPr lang="ru-RU" sz="2000" dirty="0" smtClean="0"/>
              <a:t>или</a:t>
            </a:r>
            <a:r>
              <a:rPr lang="en-US" sz="2000" dirty="0" smtClean="0"/>
              <a:t> </a:t>
            </a:r>
            <a:r>
              <a:rPr lang="en-US" sz="2000" dirty="0" smtClean="0"/>
              <a:t>&lt;&gt; NULL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92166" y="3611059"/>
            <a:ext cx="7318384" cy="137463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CC"/>
                </a:solidFill>
              </a:rPr>
              <a:t>SELECT </a:t>
            </a:r>
            <a:r>
              <a:rPr lang="en-US" sz="2000" b="0" dirty="0" err="1"/>
              <a:t>CustomerID</a:t>
            </a:r>
            <a:r>
              <a:rPr lang="en-US" sz="2000" b="0" dirty="0"/>
              <a:t>, </a:t>
            </a:r>
            <a:r>
              <a:rPr lang="en-US" sz="2000" b="0" dirty="0" err="1"/>
              <a:t>StoreID</a:t>
            </a:r>
            <a:r>
              <a:rPr lang="en-US" sz="2000" b="0" dirty="0"/>
              <a:t>, </a:t>
            </a:r>
            <a:r>
              <a:rPr lang="en-US" sz="2000" b="0" dirty="0" err="1"/>
              <a:t>TerritoryID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Sales.Customer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StoreID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CC"/>
                </a:solidFill>
              </a:rPr>
              <a:t>IS NULL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ORDER BY </a:t>
            </a:r>
            <a:r>
              <a:rPr lang="en-US" sz="2000" b="0" dirty="0" err="1"/>
              <a:t>TerritoryID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596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01929" y="2960472"/>
            <a:ext cx="8740142" cy="1796217"/>
          </a:xfrm>
          <a:prstGeom prst="rect">
            <a:avLst/>
          </a:prstGeom>
        </p:spPr>
        <p:txBody>
          <a:bodyPr/>
          <a:lstStyle>
            <a:lvl1pPr algn="l" defTabSz="6859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1" b="0" kern="1200" cap="none" spc="-150" baseline="0" dirty="0" smtClean="0">
                <a:ln w="3175">
                  <a:noFill/>
                </a:ln>
                <a:solidFill>
                  <a:schemeClr val="accent6">
                    <a:alpha val="98824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6000" dirty="0" smtClean="0">
                <a:solidFill>
                  <a:schemeClr val="bg1">
                    <a:alpha val="98824"/>
                  </a:schemeClr>
                </a:solidFill>
              </a:rPr>
              <a:t>Расширенные </a:t>
            </a:r>
            <a:r>
              <a:rPr lang="en-GB" sz="6000" dirty="0" smtClean="0">
                <a:solidFill>
                  <a:schemeClr val="bg1">
                    <a:alpha val="98824"/>
                  </a:schemeClr>
                </a:solidFill>
              </a:rPr>
              <a:t>SELECT </a:t>
            </a:r>
            <a:r>
              <a:rPr lang="ru-RU" sz="6000" dirty="0" smtClean="0">
                <a:solidFill>
                  <a:schemeClr val="bg1">
                    <a:alpha val="98824"/>
                  </a:schemeClr>
                </a:solidFill>
              </a:rPr>
              <a:t>запросы</a:t>
            </a:r>
            <a:endParaRPr lang="en-GB" sz="6000" dirty="0">
              <a:solidFill>
                <a:schemeClr val="bg1">
                  <a:alpha val="98824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01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4232063"/>
            <a:ext cx="9144000" cy="13416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11808" y="4100695"/>
            <a:ext cx="7865720" cy="1604356"/>
          </a:xfrm>
        </p:spPr>
        <p:txBody>
          <a:bodyPr/>
          <a:lstStyle/>
          <a:p>
            <a:r>
              <a:rPr lang="ru-RU" sz="4000" b="0" cap="non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Сортировка и фильтрация</a:t>
            </a:r>
            <a:endParaRPr lang="en-US" sz="4000" cap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81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Понимание </a:t>
            </a:r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Определяет что только уникальные строки могут </a:t>
            </a:r>
            <a:r>
              <a:rPr lang="ru-RU" sz="2000" dirty="0" err="1" smtClean="0"/>
              <a:t>являтся</a:t>
            </a:r>
            <a:r>
              <a:rPr lang="ru-RU" sz="2000" dirty="0" smtClean="0"/>
              <a:t> результатом выборки</a:t>
            </a:r>
            <a:endParaRPr lang="en-US" sz="2000" dirty="0" smtClean="0"/>
          </a:p>
          <a:p>
            <a:r>
              <a:rPr lang="en-US" sz="2000" dirty="0" smtClean="0"/>
              <a:t>Removes</a:t>
            </a:r>
            <a:r>
              <a:rPr lang="en-US" sz="2000" baseline="0" dirty="0" smtClean="0"/>
              <a:t> duplicates based on column list results, not source table</a:t>
            </a:r>
          </a:p>
          <a:p>
            <a:r>
              <a:rPr lang="en-US" sz="2000" baseline="0" dirty="0" smtClean="0"/>
              <a:t>Provides uniqueness across set of selected columns</a:t>
            </a:r>
          </a:p>
          <a:p>
            <a:r>
              <a:rPr lang="en-US" sz="2000" dirty="0" smtClean="0"/>
              <a:t>Removes rows already operated on by WHERE, HAVING, and GROUP BY clauses</a:t>
            </a:r>
          </a:p>
          <a:p>
            <a:r>
              <a:rPr lang="en-US" sz="2000" dirty="0" smtClean="0"/>
              <a:t>Some queries may improve performance by filtering out duplicates prior to execution of SELECT clause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4443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DISTINCT </a:t>
            </a:r>
            <a:r>
              <a:rPr lang="ru-RU" baseline="0" dirty="0" smtClean="0"/>
              <a:t>синтаксис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444625" y="997354"/>
            <a:ext cx="6256338" cy="9590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 smtClean="0">
                <a:latin typeface="Lucida Sans Typewriter" pitchFamily="49" charset="0"/>
                <a:cs typeface="+mn-cs"/>
              </a:rPr>
              <a:t>SELECT DISTINCT &lt;column list&gt;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en-US" sz="2000" b="0" dirty="0" smtClean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 smtClean="0">
                <a:latin typeface="Lucida Sans Typewriter" pitchFamily="49" charset="0"/>
                <a:cs typeface="+mn-cs"/>
              </a:rPr>
              <a:t>FROM &lt;table or view&gt;</a:t>
            </a:r>
            <a:endParaRPr lang="en-US" sz="2000" b="0" dirty="0">
              <a:latin typeface="Lucida Sans Typewriter" pitchFamily="49" charset="0"/>
              <a:cs typeface="+mn-cs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444625" y="2448758"/>
            <a:ext cx="6256338" cy="73527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Sans Typewriter" pitchFamily="49" charset="0"/>
              </a:rPr>
              <a:t>SELECT DISTINCT</a:t>
            </a:r>
            <a:r>
              <a:rPr lang="en-US" sz="200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Lucida Sans Typewriter" pitchFamily="49" charset="0"/>
              </a:rPr>
              <a:t>StoreID</a:t>
            </a:r>
            <a:endParaRPr lang="en-US" sz="2000" dirty="0">
              <a:solidFill>
                <a:prstClr val="black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 FROM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Lucida Sans Typewriter" pitchFamily="49" charset="0"/>
              </a:rPr>
              <a:t>Sales</a:t>
            </a:r>
            <a:r>
              <a:rPr lang="en-US" sz="200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dirty="0" err="1" smtClean="0">
                <a:solidFill>
                  <a:prstClr val="black"/>
                </a:solidFill>
                <a:latin typeface="Lucida Sans Typewriter" pitchFamily="49" charset="0"/>
              </a:rPr>
              <a:t>Customer</a:t>
            </a:r>
            <a:r>
              <a:rPr lang="en-US" sz="2000" dirty="0" smtClean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  <a:endParaRPr lang="en-US" sz="2000" dirty="0">
              <a:solidFill>
                <a:srgbClr val="808080"/>
              </a:solidFill>
              <a:latin typeface="Lucida Sans Typewriter" pitchFamily="49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444625" y="3665581"/>
            <a:ext cx="6256338" cy="233368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US" sz="2000" b="0" dirty="0" err="1" smtClean="0">
                <a:latin typeface="Lucida Sans Typewriter" pitchFamily="49" charset="0"/>
              </a:rPr>
              <a:t>StoreID</a:t>
            </a:r>
            <a:endParaRPr lang="en-US" sz="2000" b="0" dirty="0" smtClean="0">
              <a:latin typeface="Lucida Sans Typewriter" pitchFamily="49" charset="0"/>
            </a:endParaRPr>
          </a:p>
          <a:p>
            <a:r>
              <a:rPr lang="en-US" sz="2000" b="0" dirty="0" smtClean="0">
                <a:latin typeface="Lucida Sans Typewriter" pitchFamily="49" charset="0"/>
              </a:rPr>
              <a:t>-------</a:t>
            </a:r>
          </a:p>
          <a:p>
            <a:r>
              <a:rPr lang="en-US" sz="2000" b="0" dirty="0" smtClean="0">
                <a:latin typeface="Lucida Sans Typewriter" pitchFamily="49" charset="0"/>
              </a:rPr>
              <a:t>1234</a:t>
            </a:r>
          </a:p>
          <a:p>
            <a:r>
              <a:rPr lang="en-US" sz="2000" b="0" dirty="0" smtClean="0">
                <a:latin typeface="Lucida Sans Typewriter" pitchFamily="49" charset="0"/>
              </a:rPr>
              <a:t>570</a:t>
            </a:r>
          </a:p>
          <a:p>
            <a:r>
              <a:rPr lang="en-US" sz="2000" b="0" dirty="0" smtClean="0">
                <a:latin typeface="Lucida Sans Typewriter" pitchFamily="49" charset="0"/>
              </a:rPr>
              <a:t>902</a:t>
            </a:r>
          </a:p>
          <a:p>
            <a:r>
              <a:rPr lang="en-US" sz="2000" b="0" dirty="0" smtClean="0">
                <a:latin typeface="Lucida Sans Typewriter" pitchFamily="49" charset="0"/>
              </a:rPr>
              <a:t>1898</a:t>
            </a:r>
          </a:p>
          <a:p>
            <a:r>
              <a:rPr lang="en-US" sz="2000" b="0" dirty="0" smtClean="0">
                <a:latin typeface="Lucida Sans Typewriter" pitchFamily="49" charset="0"/>
              </a:rPr>
              <a:t>710</a:t>
            </a:r>
            <a:endParaRPr lang="en-US" sz="2000" b="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SzTx/>
              <a:buFont typeface="Wingdings" pitchFamily="2" charset="2"/>
              <a:buNone/>
              <a:tabLst/>
              <a:defRPr/>
            </a:pPr>
            <a:r>
              <a:rPr lang="ru-RU" sz="3600" dirty="0" smtClean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rPr>
              <a:t>Использование псевдонимов колонок</a:t>
            </a:r>
            <a:endParaRPr lang="en-US" sz="3600" dirty="0" smtClean="0">
              <a:solidFill>
                <a:schemeClr val="accent6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Псевдонимы колонок с применением </a:t>
            </a:r>
            <a:r>
              <a:rPr lang="en-US" baseline="0" dirty="0" smtClean="0"/>
              <a:t>AS</a:t>
            </a:r>
          </a:p>
          <a:p>
            <a:endParaRPr lang="en-US" baseline="0" dirty="0" smtClean="0"/>
          </a:p>
          <a:p>
            <a:endParaRPr lang="en-US" dirty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dirty="0"/>
              <a:t>Псевдонимы колонок с применением </a:t>
            </a:r>
            <a:r>
              <a:rPr lang="en-US" baseline="0" dirty="0" smtClean="0"/>
              <a:t>=</a:t>
            </a:r>
          </a:p>
          <a:p>
            <a:endParaRPr lang="en-US" baseline="0" dirty="0" smtClean="0"/>
          </a:p>
          <a:p>
            <a:endParaRPr lang="en-US" dirty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dirty="0" smtClean="0"/>
              <a:t>Случайные псевдонимы колонок</a:t>
            </a:r>
            <a:endParaRPr lang="en-US" dirty="0"/>
          </a:p>
        </p:txBody>
      </p:sp>
      <p:sp>
        <p:nvSpPr>
          <p:cNvPr id="4" name="AutoShape 3"/>
          <p:cNvSpPr txBox="1">
            <a:spLocks noChangeArrowheads="1"/>
          </p:cNvSpPr>
          <p:nvPr/>
        </p:nvSpPr>
        <p:spPr bwMode="auto">
          <a:xfrm>
            <a:off x="458787" y="1486305"/>
            <a:ext cx="8259327" cy="79920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Lucida Sans Typewriter" pitchFamily="49" charset="0"/>
              </a:rPr>
              <a:t> SELECT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Lucida Sans Typewriter" pitchFamily="49" charset="0"/>
              </a:rPr>
              <a:t>SalesOrderID</a:t>
            </a:r>
            <a:r>
              <a:rPr lang="en-US" dirty="0" smtClean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Lucida Sans Typewriter" pitchFamily="49" charset="0"/>
              </a:rPr>
              <a:t>UnitPrice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Lucida Sans Typewriter" pitchFamily="49" charset="0"/>
              </a:rPr>
              <a:t>OrderQty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Quantity</a:t>
            </a:r>
            <a:endParaRPr lang="en-US" dirty="0">
              <a:solidFill>
                <a:prstClr val="black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Sans Typewriter" pitchFamily="49" charset="0"/>
              </a:rPr>
              <a:t>FROM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Lucida Sans Typewriter" pitchFamily="49" charset="0"/>
              </a:rPr>
              <a:t>Sales</a:t>
            </a:r>
            <a:r>
              <a:rPr lang="en-US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Lucida Sans Typewriter" pitchFamily="49" charset="0"/>
              </a:rPr>
              <a:t>SalesOrderDetail</a:t>
            </a:r>
            <a:r>
              <a:rPr lang="en-US" dirty="0" smtClean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  <a:endParaRPr lang="en-US" dirty="0">
              <a:solidFill>
                <a:srgbClr val="808080"/>
              </a:solidFill>
              <a:latin typeface="Lucida Sans Typewriter" pitchFamily="49" charset="0"/>
            </a:endParaRPr>
          </a:p>
        </p:txBody>
      </p:sp>
      <p:sp>
        <p:nvSpPr>
          <p:cNvPr id="5" name="AutoShape 3"/>
          <p:cNvSpPr txBox="1">
            <a:spLocks noChangeArrowheads="1"/>
          </p:cNvSpPr>
          <p:nvPr/>
        </p:nvSpPr>
        <p:spPr bwMode="auto">
          <a:xfrm>
            <a:off x="458787" y="2889458"/>
            <a:ext cx="8033858" cy="79920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Lucida Sans Typewriter" pitchFamily="49" charset="0"/>
              </a:rPr>
              <a:t> SELECT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Lucida Sans Typewriter" pitchFamily="49" charset="0"/>
              </a:rPr>
              <a:t>SalesOrderID</a:t>
            </a:r>
            <a:r>
              <a:rPr lang="en-US" dirty="0" smtClean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Lucida Sans Typewriter" pitchFamily="49" charset="0"/>
              </a:rPr>
              <a:t>UnitPrice</a:t>
            </a:r>
            <a:r>
              <a:rPr lang="en-US" dirty="0" smtClean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Q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uantity </a:t>
            </a:r>
            <a:r>
              <a:rPr lang="en-US" dirty="0" smtClean="0">
                <a:latin typeface="Lucida Sans Typewriter" pitchFamily="49" charset="0"/>
              </a:rPr>
              <a:t>=</a:t>
            </a:r>
            <a:r>
              <a:rPr lang="en-US" b="0" dirty="0" smtClean="0">
                <a:latin typeface="Lucida Sans Typewriter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Lucida Sans Typewriter" pitchFamily="49" charset="0"/>
              </a:rPr>
              <a:t>OrderQty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endParaRPr lang="en-US" b="0" dirty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Lucida Sans Typewriter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Sans Typewriter" pitchFamily="49" charset="0"/>
              </a:rPr>
              <a:t>FROM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Lucida Sans Typewriter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Lucida Sans Typewriter" pitchFamily="49" charset="0"/>
              </a:rPr>
              <a:t>SalesOrderDetail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458787" y="4481613"/>
            <a:ext cx="7751762" cy="79920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457200">
              <a:buFontTx/>
              <a:buNone/>
              <a:tabLst>
                <a:tab pos="457200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Lucida Sans Typewriter" pitchFamily="49" charset="0"/>
              </a:rPr>
              <a:t> SELECT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Lucida Sans Typewriter" pitchFamily="49" charset="0"/>
              </a:rPr>
              <a:t>SalesOrderID</a:t>
            </a:r>
            <a:r>
              <a:rPr lang="en-US" dirty="0" smtClean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Lucida Sans Typewriter" pitchFamily="49" charset="0"/>
              </a:rPr>
              <a:t>UnitPrice</a:t>
            </a:r>
            <a:r>
              <a:rPr lang="en-US" b="0" dirty="0" smtClean="0"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Q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uantity </a:t>
            </a:r>
            <a:endParaRPr lang="en-US" b="0" dirty="0" smtClean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Sans Typewriter" pitchFamily="49" charset="0"/>
              </a:rPr>
              <a:t>FROM</a:t>
            </a:r>
            <a:r>
              <a:rPr lang="en-US" dirty="0" smtClean="0">
                <a:solidFill>
                  <a:prstClr val="black"/>
                </a:solidFill>
                <a:latin typeface="Lucida Sans Typewriter" pitchFamily="49" charset="0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Lucida Sans Typewriter" pitchFamily="49" charset="0"/>
              </a:rPr>
              <a:t>Sales</a:t>
            </a:r>
            <a:r>
              <a:rPr lang="en-US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Lucida Sans Typewriter" pitchFamily="49" charset="0"/>
              </a:rPr>
              <a:t>SalesOrderDetail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437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Псевдонимы таблиц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псевдонима таблицы в </a:t>
            </a:r>
            <a:r>
              <a:rPr lang="en-US" baseline="0" dirty="0" smtClean="0"/>
              <a:t>FROM </a:t>
            </a:r>
            <a:r>
              <a:rPr lang="ru-RU" dirty="0" smtClean="0"/>
              <a:t>с применением </a:t>
            </a:r>
            <a:r>
              <a:rPr lang="en-US" dirty="0" smtClean="0"/>
              <a:t>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Псевдонимы таблиц без </a:t>
            </a:r>
            <a:r>
              <a:rPr lang="en-US" dirty="0" smtClean="0"/>
              <a:t>AS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Использование псевдонимов таблиц в запросах</a:t>
            </a:r>
            <a:r>
              <a:rPr lang="en-US" dirty="0" smtClean="0"/>
              <a:t> SELECT</a:t>
            </a:r>
          </a:p>
        </p:txBody>
      </p:sp>
      <p:sp>
        <p:nvSpPr>
          <p:cNvPr id="4" name="AutoShape 3"/>
          <p:cNvSpPr txBox="1">
            <a:spLocks noChangeArrowheads="1"/>
          </p:cNvSpPr>
          <p:nvPr/>
        </p:nvSpPr>
        <p:spPr bwMode="auto">
          <a:xfrm>
            <a:off x="482601" y="1502195"/>
            <a:ext cx="7751762" cy="79920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SELECT </a:t>
            </a:r>
            <a:r>
              <a:rPr lang="en-US" dirty="0" err="1"/>
              <a:t>SalesOrderID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FROM  </a:t>
            </a:r>
            <a:r>
              <a:rPr lang="en-US" dirty="0" err="1"/>
              <a:t>Sales.SalesOrderDetail</a:t>
            </a:r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SalesOrders</a:t>
            </a:r>
            <a:r>
              <a:rPr lang="en-US" dirty="0"/>
              <a:t>;</a:t>
            </a:r>
          </a:p>
        </p:txBody>
      </p:sp>
      <p:sp>
        <p:nvSpPr>
          <p:cNvPr id="5" name="AutoShape 3"/>
          <p:cNvSpPr txBox="1">
            <a:spLocks noChangeArrowheads="1"/>
          </p:cNvSpPr>
          <p:nvPr/>
        </p:nvSpPr>
        <p:spPr bwMode="auto">
          <a:xfrm>
            <a:off x="482601" y="3203424"/>
            <a:ext cx="7751762" cy="79920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SELECT </a:t>
            </a:r>
            <a:r>
              <a:rPr lang="en-US" dirty="0" err="1"/>
              <a:t>SalesOrderID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/>
              <a:t>Sales.SalesOrderDetail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SalesOrders</a:t>
            </a:r>
            <a:r>
              <a:rPr lang="en-US" dirty="0" smtClean="0">
                <a:solidFill>
                  <a:srgbClr val="808080"/>
                </a:solidFill>
              </a:rPr>
              <a:t>;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471488" y="4660648"/>
            <a:ext cx="7751762" cy="79920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SELECT </a:t>
            </a:r>
            <a:r>
              <a:rPr lang="en-US" dirty="0" err="1" smtClean="0"/>
              <a:t>SalesOrders.SalesOrderID</a:t>
            </a:r>
            <a:r>
              <a:rPr lang="en-US" dirty="0"/>
              <a:t>, </a:t>
            </a:r>
            <a:r>
              <a:rPr lang="en-US" dirty="0" err="1" smtClean="0"/>
              <a:t>SalesOrders.ProductID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 smtClean="0">
                <a:solidFill>
                  <a:prstClr val="black"/>
                </a:solidFill>
              </a:rPr>
              <a:t>Sales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SalesOrderDetail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SalesOrders</a:t>
            </a:r>
            <a:r>
              <a:rPr lang="en-US" dirty="0" smtClean="0">
                <a:solidFill>
                  <a:srgbClr val="808080"/>
                </a:solidFill>
              </a:rPr>
              <a:t>;</a:t>
            </a:r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T-SQL </a:t>
            </a:r>
            <a:r>
              <a:rPr lang="en-US" sz="3600" dirty="0"/>
              <a:t>CASE </a:t>
            </a:r>
            <a:r>
              <a:rPr lang="ru-RU" sz="3600" dirty="0" smtClean="0"/>
              <a:t>выражение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992187"/>
            <a:ext cx="8372061" cy="5020305"/>
          </a:xfrm>
        </p:spPr>
        <p:txBody>
          <a:bodyPr/>
          <a:lstStyle/>
          <a:p>
            <a:r>
              <a:rPr lang="ru-RU" sz="2000" dirty="0" smtClean="0"/>
              <a:t>Простой </a:t>
            </a:r>
            <a:r>
              <a:rPr lang="en-US" sz="2000" dirty="0" smtClean="0"/>
              <a:t>CASE</a:t>
            </a:r>
            <a:endParaRPr lang="en-US" sz="2000" dirty="0"/>
          </a:p>
          <a:p>
            <a:pPr lvl="1"/>
            <a:r>
              <a:rPr lang="ru-RU" sz="2000" dirty="0" smtClean="0"/>
              <a:t>Сравнивает одно значение со списком возможных значений и возвращает первое совпадение</a:t>
            </a:r>
          </a:p>
          <a:p>
            <a:pPr lvl="1"/>
            <a:r>
              <a:rPr lang="ru-RU" sz="2000" dirty="0" smtClean="0"/>
              <a:t>Если совпадений не найдено, возвращает значение из</a:t>
            </a:r>
            <a:r>
              <a:rPr lang="en-US" sz="2000" dirty="0" smtClean="0"/>
              <a:t> ELSE</a:t>
            </a:r>
            <a:endParaRPr lang="ru-RU" sz="2000" dirty="0" smtClean="0"/>
          </a:p>
          <a:p>
            <a:pPr lvl="1"/>
            <a:r>
              <a:rPr lang="ru-RU" sz="2000" dirty="0" smtClean="0"/>
              <a:t>Если нет совпадений и нет </a:t>
            </a:r>
            <a:r>
              <a:rPr lang="en-US" sz="2000" dirty="0" smtClean="0"/>
              <a:t>ELSE</a:t>
            </a:r>
            <a:r>
              <a:rPr lang="en-US" sz="2000" dirty="0"/>
              <a:t>, </a:t>
            </a:r>
            <a:r>
              <a:rPr lang="ru-RU" sz="2000" dirty="0" smtClean="0"/>
              <a:t>возвращает</a:t>
            </a:r>
            <a:r>
              <a:rPr lang="en-US" sz="2000" dirty="0" smtClean="0"/>
              <a:t> </a:t>
            </a:r>
            <a:r>
              <a:rPr lang="en-US" sz="2000" dirty="0"/>
              <a:t>NULL</a:t>
            </a:r>
          </a:p>
          <a:p>
            <a:r>
              <a:rPr lang="ru-RU" sz="2000" dirty="0" smtClean="0"/>
              <a:t>Поисковый</a:t>
            </a:r>
            <a:r>
              <a:rPr lang="en-US" sz="2000" dirty="0" smtClean="0"/>
              <a:t> </a:t>
            </a:r>
            <a:r>
              <a:rPr lang="en-US" sz="2000" dirty="0"/>
              <a:t>CASE</a:t>
            </a:r>
          </a:p>
          <a:p>
            <a:pPr lvl="1"/>
            <a:r>
              <a:rPr lang="ru-RU" sz="2000" dirty="0" smtClean="0"/>
              <a:t>Выполняет последовательность предикатов</a:t>
            </a:r>
            <a:r>
              <a:rPr lang="en-US" sz="2000" dirty="0" smtClean="0"/>
              <a:t>, </a:t>
            </a:r>
            <a:r>
              <a:rPr lang="ru-RU" sz="2000" dirty="0" smtClean="0"/>
              <a:t>или логических выражений</a:t>
            </a:r>
            <a:endParaRPr lang="en-US" sz="2000" dirty="0"/>
          </a:p>
          <a:p>
            <a:pPr lvl="1"/>
            <a:r>
              <a:rPr lang="ru-RU" sz="2000" dirty="0" smtClean="0"/>
              <a:t>Возвращает значение найденное в </a:t>
            </a:r>
            <a:r>
              <a:rPr lang="en-US" sz="2000" dirty="0" smtClean="0"/>
              <a:t>THEN </a:t>
            </a:r>
            <a:r>
              <a:rPr lang="ru-RU" sz="2000" dirty="0" smtClean="0"/>
              <a:t>если выражение возвращает</a:t>
            </a:r>
            <a:r>
              <a:rPr lang="en-US" sz="2000" dirty="0" smtClean="0"/>
              <a:t> </a:t>
            </a:r>
            <a:r>
              <a:rPr lang="en-US" sz="2000" dirty="0"/>
              <a:t>TRUE</a:t>
            </a:r>
          </a:p>
          <a:p>
            <a:r>
              <a:rPr lang="en-US" sz="2000" dirty="0"/>
              <a:t>T-SQL CASE </a:t>
            </a:r>
            <a:r>
              <a:rPr lang="ru-RU" sz="2000" dirty="0" smtClean="0"/>
              <a:t>выражение возвращает скалярное значение</a:t>
            </a:r>
            <a:endParaRPr lang="en-US" sz="2000" dirty="0"/>
          </a:p>
          <a:p>
            <a:r>
              <a:rPr lang="en-US" sz="2000" dirty="0" smtClean="0"/>
              <a:t>CASE</a:t>
            </a:r>
            <a:r>
              <a:rPr lang="ru-RU" sz="2000" dirty="0"/>
              <a:t> </a:t>
            </a:r>
            <a:r>
              <a:rPr lang="ru-RU" sz="2000" dirty="0" smtClean="0"/>
              <a:t>выражение может быть использовано в</a:t>
            </a:r>
            <a:r>
              <a:rPr lang="en-US" sz="2000" dirty="0" smtClean="0"/>
              <a:t>: </a:t>
            </a:r>
            <a:endParaRPr lang="en-US" sz="2000" dirty="0"/>
          </a:p>
          <a:p>
            <a:pPr lvl="1"/>
            <a:r>
              <a:rPr lang="en-US" sz="2000" dirty="0"/>
              <a:t>SELECT </a:t>
            </a:r>
            <a:endParaRPr lang="ru-RU" sz="2000" dirty="0" smtClean="0"/>
          </a:p>
          <a:p>
            <a:pPr lvl="1"/>
            <a:r>
              <a:rPr lang="en-US" sz="2000" dirty="0" smtClean="0"/>
              <a:t>WHERE </a:t>
            </a:r>
            <a:r>
              <a:rPr lang="ru-RU" sz="2000" dirty="0" smtClean="0"/>
              <a:t>или</a:t>
            </a:r>
            <a:r>
              <a:rPr lang="en-US" sz="2000" dirty="0" smtClean="0"/>
              <a:t> </a:t>
            </a:r>
            <a:r>
              <a:rPr lang="en-US" sz="2000" dirty="0"/>
              <a:t>HAVING </a:t>
            </a:r>
          </a:p>
          <a:p>
            <a:pPr lvl="1"/>
            <a:r>
              <a:rPr lang="en-US" sz="2000" dirty="0"/>
              <a:t>ORDER BY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80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Простое </a:t>
            </a:r>
            <a:r>
              <a:rPr lang="en-US" baseline="0" dirty="0" smtClean="0"/>
              <a:t>CASE </a:t>
            </a:r>
            <a:r>
              <a:rPr lang="ru-RU" baseline="0" dirty="0" smtClean="0"/>
              <a:t>выражение</a:t>
            </a:r>
            <a:endParaRPr lang="en-US" dirty="0"/>
          </a:p>
        </p:txBody>
      </p:sp>
      <p:sp>
        <p:nvSpPr>
          <p:cNvPr id="4" name="AutoShape 3"/>
          <p:cNvSpPr>
            <a:spLocks noGrp="1" noChangeArrowheads="1"/>
          </p:cNvSpPr>
          <p:nvPr>
            <p:ph idx="1"/>
          </p:nvPr>
        </p:nvSpPr>
        <p:spPr bwMode="auto">
          <a:xfrm>
            <a:off x="1109830" y="4051763"/>
            <a:ext cx="6789570" cy="193727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SELECT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ProductID</a:t>
            </a:r>
            <a:r>
              <a:rPr lang="en-US" b="1" dirty="0">
                <a:solidFill>
                  <a:schemeClr val="tx1"/>
                </a:solidFill>
              </a:rPr>
              <a:t>, Name, </a:t>
            </a:r>
            <a:r>
              <a:rPr lang="en-US" b="1" dirty="0" err="1">
                <a:solidFill>
                  <a:schemeClr val="tx1"/>
                </a:solidFill>
              </a:rPr>
              <a:t>ProductSubCategoryID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   CASE </a:t>
            </a:r>
            <a:r>
              <a:rPr lang="en-US" b="1" dirty="0" err="1">
                <a:solidFill>
                  <a:schemeClr val="tx1"/>
                </a:solidFill>
              </a:rPr>
              <a:t>ProductSubCategoryID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        WHEN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en-US" b="1" dirty="0">
                <a:solidFill>
                  <a:srgbClr val="0000CC"/>
                </a:solidFill>
              </a:rPr>
              <a:t>THEN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'Beverages'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       ELSE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'Unknown Category'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   END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FROM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Production.Product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02255"/>
              </p:ext>
            </p:extLst>
          </p:nvPr>
        </p:nvGraphicFramePr>
        <p:xfrm>
          <a:off x="1536700" y="93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60600"/>
                <a:gridCol w="38354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Ключевое слово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Компонент выражения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ru-RU" dirty="0" smtClean="0"/>
                        <a:t>запрос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ru-RU" dirty="0" smtClean="0"/>
                        <a:t>значение для сравнения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ru-RU" dirty="0" smtClean="0"/>
                        <a:t>значение для совпадение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ru-RU" dirty="0" smtClean="0"/>
                        <a:t>результат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ru-RU" dirty="0" smtClean="0"/>
                        <a:t>таблица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8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_MOC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G_MOC_Core_Modul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etro Presentation">
  <a:themeElements>
    <a:clrScheme name="New Windows Template 2">
      <a:dk1>
        <a:srgbClr val="292929"/>
      </a:dk1>
      <a:lt1>
        <a:srgbClr val="FFFFFF"/>
      </a:lt1>
      <a:dk2>
        <a:srgbClr val="072B60"/>
      </a:dk2>
      <a:lt2>
        <a:srgbClr val="EEECE1"/>
      </a:lt2>
      <a:accent1>
        <a:srgbClr val="557EB9"/>
      </a:accent1>
      <a:accent2>
        <a:srgbClr val="FFC211"/>
      </a:accent2>
      <a:accent3>
        <a:srgbClr val="6BBD46"/>
      </a:accent3>
      <a:accent4>
        <a:srgbClr val="FE5815"/>
      </a:accent4>
      <a:accent5>
        <a:srgbClr val="EB7C00"/>
      </a:accent5>
      <a:accent6>
        <a:srgbClr val="00DCFF"/>
      </a:accent6>
      <a:hlink>
        <a:srgbClr val="00B9F2"/>
      </a:hlink>
      <a:folHlink>
        <a:srgbClr val="008AB5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spAutoFit/>
      </a:bodyPr>
      <a:lstStyle>
        <a:defPPr algn="ctr">
          <a:defRPr sz="6000" dirty="0" smtClean="0">
            <a:solidFill>
              <a:schemeClr val="bg1">
                <a:alpha val="99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5-30055_SharePoint Template 2012 - 16x9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5-30055_SharePoint Template 2012 - 16x9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5-30055_SharePoint Template 2012 - 16x9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5-30055_SharePoint Template 2012 - 16x9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956FE3CD0384DA7E7A5916524330B" ma:contentTypeVersion="0" ma:contentTypeDescription="Create a new document." ma:contentTypeScope="" ma:versionID="d60e39efb90b64ac65a3196b1702c6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1a5510ac1a642cc309ccb7be38155f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930B52-E2FA-4636-820B-5BAA5F2C2D9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CA10A4-9E58-4EE7-92DC-EFCE2380D4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ED9006-1FB6-41AD-82C5-380656F61A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1626</Words>
  <Application>Microsoft Office PowerPoint</Application>
  <PresentationFormat>Экран (4:3)</PresentationFormat>
  <Paragraphs>378</Paragraphs>
  <Slides>30</Slides>
  <Notes>30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30</vt:i4>
      </vt:variant>
    </vt:vector>
  </HeadingPairs>
  <TitlesOfParts>
    <vt:vector size="48" baseType="lpstr">
      <vt:lpstr>Arial</vt:lpstr>
      <vt:lpstr>Consolas</vt:lpstr>
      <vt:lpstr>Courier New</vt:lpstr>
      <vt:lpstr>Lucida Sans Typewriter</vt:lpstr>
      <vt:lpstr>Segoe</vt:lpstr>
      <vt:lpstr>Segoe Light</vt:lpstr>
      <vt:lpstr>Segoe Semibold</vt:lpstr>
      <vt:lpstr>Segoe UI</vt:lpstr>
      <vt:lpstr>Segoe UI Light</vt:lpstr>
      <vt:lpstr>Verdana</vt:lpstr>
      <vt:lpstr>Wingdings</vt:lpstr>
      <vt:lpstr>NG_MOC_Template</vt:lpstr>
      <vt:lpstr>NG_MOC_Core_Module</vt:lpstr>
      <vt:lpstr>1_Metro Presentation</vt:lpstr>
      <vt:lpstr>5-30055_SharePoint Template 2012 - 16x9 - White Background</vt:lpstr>
      <vt:lpstr>1_5-30055_SharePoint Template 2012 - 16x9 - White Background</vt:lpstr>
      <vt:lpstr>2_5-30055_SharePoint Template 2012 - 16x9 - White Background</vt:lpstr>
      <vt:lpstr>3_5-30055_SharePoint Template 2012 - 16x9 - White Background</vt:lpstr>
      <vt:lpstr>Презентация PowerPoint</vt:lpstr>
      <vt:lpstr>Обзор</vt:lpstr>
      <vt:lpstr>Презентация PowerPoint</vt:lpstr>
      <vt:lpstr>Понимание DISTINCT</vt:lpstr>
      <vt:lpstr>SELECT DISTINCT синтаксис</vt:lpstr>
      <vt:lpstr>Использование псевдонимов колонок</vt:lpstr>
      <vt:lpstr>Псевдонимы таблиц</vt:lpstr>
      <vt:lpstr>T-SQL CASE выражение</vt:lpstr>
      <vt:lpstr>Простое CASE выражение</vt:lpstr>
      <vt:lpstr>Презентация PowerPoint</vt:lpstr>
      <vt:lpstr>Презентация PowerPoint</vt:lpstr>
      <vt:lpstr>Обзор JOIN </vt:lpstr>
      <vt:lpstr>Понимание INNER JOINS</vt:lpstr>
      <vt:lpstr>INNER JOIN Синтаксис</vt:lpstr>
      <vt:lpstr>Понимание OUTER JOINS</vt:lpstr>
      <vt:lpstr>OUTER JOIN пример</vt:lpstr>
      <vt:lpstr>Понимание CROSS JOINS</vt:lpstr>
      <vt:lpstr>CROSS JOIN Пример</vt:lpstr>
      <vt:lpstr>Понимание самосоединений</vt:lpstr>
      <vt:lpstr>Пример самосоединений </vt:lpstr>
      <vt:lpstr>Презентация PowerPoint</vt:lpstr>
      <vt:lpstr>Презентация PowerPoint</vt:lpstr>
      <vt:lpstr>Сортировка ORDER BY</vt:lpstr>
      <vt:lpstr>ORDER BY пример</vt:lpstr>
      <vt:lpstr>Фильтрация данных WHERE</vt:lpstr>
      <vt:lpstr>WHERE синтаксис</vt:lpstr>
      <vt:lpstr>Фильтрация в SELECT предложении</vt:lpstr>
      <vt:lpstr>Фильтрация с TOP</vt:lpstr>
      <vt:lpstr>Обработка NULL в запросах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2009-10-07T16:00:10Z</dcterms:created>
  <dcterms:modified xsi:type="dcterms:W3CDTF">2016-02-07T01:56:36Z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0x010100144956FE3CD0384DA7E7A5916524330B</vt:lpwstr>
  </property>
</Properties>
</file>