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6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6" r:id="rId4"/>
    <p:sldMasterId id="2147483704" r:id="rId5"/>
    <p:sldMasterId id="2147483716" r:id="rId6"/>
    <p:sldMasterId id="2147483730" r:id="rId7"/>
    <p:sldMasterId id="2147483755" r:id="rId8"/>
    <p:sldMasterId id="2147483780" r:id="rId9"/>
    <p:sldMasterId id="2147483805" r:id="rId10"/>
  </p:sldMasterIdLst>
  <p:notesMasterIdLst>
    <p:notesMasterId r:id="rId45"/>
  </p:notesMasterIdLst>
  <p:sldIdLst>
    <p:sldId id="293" r:id="rId11"/>
    <p:sldId id="325" r:id="rId12"/>
    <p:sldId id="430" r:id="rId13"/>
    <p:sldId id="405" r:id="rId14"/>
    <p:sldId id="404" r:id="rId15"/>
    <p:sldId id="406" r:id="rId16"/>
    <p:sldId id="407" r:id="rId17"/>
    <p:sldId id="431" r:id="rId18"/>
    <p:sldId id="408" r:id="rId19"/>
    <p:sldId id="411" r:id="rId20"/>
    <p:sldId id="412" r:id="rId21"/>
    <p:sldId id="434" r:id="rId22"/>
    <p:sldId id="413" r:id="rId23"/>
    <p:sldId id="432" r:id="rId24"/>
    <p:sldId id="414" r:id="rId25"/>
    <p:sldId id="415" r:id="rId26"/>
    <p:sldId id="416" r:id="rId27"/>
    <p:sldId id="417" r:id="rId28"/>
    <p:sldId id="433" r:id="rId29"/>
    <p:sldId id="419" r:id="rId30"/>
    <p:sldId id="420" r:id="rId31"/>
    <p:sldId id="435" r:id="rId32"/>
    <p:sldId id="436" r:id="rId33"/>
    <p:sldId id="437" r:id="rId34"/>
    <p:sldId id="422" r:id="rId35"/>
    <p:sldId id="438" r:id="rId36"/>
    <p:sldId id="423" r:id="rId37"/>
    <p:sldId id="425" r:id="rId38"/>
    <p:sldId id="439" r:id="rId39"/>
    <p:sldId id="440" r:id="rId40"/>
    <p:sldId id="441" r:id="rId41"/>
    <p:sldId id="442" r:id="rId42"/>
    <p:sldId id="427" r:id="rId43"/>
    <p:sldId id="443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CC"/>
    <a:srgbClr val="3E8CC6"/>
    <a:srgbClr val="FF0000"/>
    <a:srgbClr val="E8F6E4"/>
    <a:srgbClr val="EEEFD7"/>
    <a:srgbClr val="BBCDE3"/>
    <a:srgbClr val="B39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9" autoAdjust="0"/>
    <p:restoredTop sz="86353" autoAdjust="0"/>
  </p:normalViewPr>
  <p:slideViewPr>
    <p:cSldViewPr snapToGrid="0">
      <p:cViewPr>
        <p:scale>
          <a:sx n="104" d="100"/>
          <a:sy n="104" d="100"/>
        </p:scale>
        <p:origin x="-7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222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1998" y="6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8.xml"/><Relationship Id="rId18" Type="http://schemas.openxmlformats.org/officeDocument/2006/relationships/slide" Target="slides/slide33.xml"/><Relationship Id="rId3" Type="http://schemas.openxmlformats.org/officeDocument/2006/relationships/slide" Target="slides/slide6.xml"/><Relationship Id="rId7" Type="http://schemas.openxmlformats.org/officeDocument/2006/relationships/slide" Target="slides/slide11.xml"/><Relationship Id="rId12" Type="http://schemas.openxmlformats.org/officeDocument/2006/relationships/slide" Target="slides/slide17.xml"/><Relationship Id="rId17" Type="http://schemas.openxmlformats.org/officeDocument/2006/relationships/slide" Target="slides/slide28.xml"/><Relationship Id="rId2" Type="http://schemas.openxmlformats.org/officeDocument/2006/relationships/slide" Target="slides/slide5.xml"/><Relationship Id="rId16" Type="http://schemas.openxmlformats.org/officeDocument/2006/relationships/slide" Target="slides/slide25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1.xml"/><Relationship Id="rId10" Type="http://schemas.openxmlformats.org/officeDocument/2006/relationships/slide" Target="slides/slide15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38125"/>
            <a:ext cx="30384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336699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Module 4: Managing Security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30384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Course 2786B</a:t>
            </a: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67213" y="76200"/>
            <a:ext cx="2528887" cy="1897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14325" y="795338"/>
            <a:ext cx="6286500" cy="823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CDD145-17A8-454E-9AC4-066C461668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7126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14300" algn="l" rtl="0" eaLnBrk="0" fontAlgn="base" hangingPunct="0">
      <a:spcBef>
        <a:spcPct val="0"/>
      </a:spcBef>
      <a:spcAft>
        <a:spcPct val="60000"/>
      </a:spcAft>
      <a:buClr>
        <a:srgbClr val="336699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0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20686"/>
            <a:ext cx="6286500" cy="68074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238125"/>
            <a:ext cx="3657600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9: </a:t>
            </a:r>
            <a:r>
              <a:rPr lang="ru-RU" dirty="0" smtClean="0"/>
              <a:t>Группировка и агрегация данных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3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75114"/>
            <a:ext cx="6286500" cy="6752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238125"/>
            <a:ext cx="3461657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9: </a:t>
            </a:r>
            <a:r>
              <a:rPr lang="ru-RU" dirty="0" smtClean="0"/>
              <a:t>Группировка и агрегация данных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47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33600"/>
            <a:ext cx="6286500" cy="6894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238125"/>
            <a:ext cx="3363686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9: </a:t>
            </a:r>
            <a:r>
              <a:rPr lang="ru-RU" dirty="0" smtClean="0"/>
              <a:t>Группировка и агрегация данных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3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33600"/>
            <a:ext cx="6286500" cy="6894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238125"/>
            <a:ext cx="3363686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9: </a:t>
            </a:r>
            <a:r>
              <a:rPr lang="ru-RU" dirty="0" smtClean="0"/>
              <a:t>Группировка и агрегация данных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39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Managing Security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2786B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18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10: Using Subqueries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72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10: Using Subqueries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65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10: Using Subqueries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50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13477" y="829469"/>
            <a:ext cx="6286500" cy="8232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10: Using Subqueries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77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Managing Security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2786B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3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8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098431"/>
            <a:ext cx="6286500" cy="6929682"/>
          </a:xfrm>
        </p:spPr>
        <p:txBody>
          <a:bodyPr/>
          <a:lstStyle/>
          <a:p>
            <a:endParaRPr lang="en-US" sz="10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Using Table Expressions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10774A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82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Using Table Expressions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10774A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118CA-D3C8-40C0-8794-C73260024253}" type="slidenum">
              <a:rPr lang="en-US" smtClean="0"/>
              <a:pPr>
                <a:defRPr/>
              </a:pPr>
              <a:t>21</a:t>
            </a:fld>
            <a:endParaRPr lang="en-US" dirty="0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051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33600"/>
            <a:ext cx="6286500" cy="6894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Using Table Expressions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10774A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8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098431"/>
            <a:ext cx="6286500" cy="69296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Using Table Expressions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10774A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13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077809"/>
            <a:ext cx="6286500" cy="69062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Using Table Expressions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10774A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09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10154"/>
            <a:ext cx="6286500" cy="69179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11: Using Table Expressions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10774A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1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Managing Security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2786B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77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20686"/>
            <a:ext cx="6286500" cy="6807427"/>
          </a:xfrm>
        </p:spPr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238125"/>
            <a:ext cx="3570514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9: </a:t>
            </a:r>
            <a:r>
              <a:rPr lang="ru-RU" dirty="0" smtClean="0"/>
              <a:t>Группировка и агрегация данных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8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09800"/>
            <a:ext cx="6286500" cy="6818313"/>
          </a:xfrm>
        </p:spPr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238125"/>
            <a:ext cx="3374571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9: </a:t>
            </a:r>
            <a:r>
              <a:rPr lang="ru-RU" dirty="0" smtClean="0"/>
              <a:t>Группировка и агрегация данных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7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66257"/>
            <a:ext cx="6286500" cy="68618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238125"/>
            <a:ext cx="3429000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9: </a:t>
            </a:r>
            <a:r>
              <a:rPr lang="ru-RU" dirty="0" smtClean="0"/>
              <a:t>Группировка и агрегация данных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3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242457"/>
            <a:ext cx="6286500" cy="6785656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238125"/>
            <a:ext cx="3635829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9: </a:t>
            </a:r>
            <a:r>
              <a:rPr lang="ru-RU" dirty="0" smtClean="0"/>
              <a:t>Группировка и агрегация данных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5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Managing Security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2786B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88029"/>
            <a:ext cx="6286500" cy="684008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238125"/>
            <a:ext cx="3940629" cy="347663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9: </a:t>
            </a:r>
            <a:r>
              <a:rPr lang="ru-RU" dirty="0" smtClean="0"/>
              <a:t>Группировка и агрегация данных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9700" y="0"/>
            <a:ext cx="9283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804863"/>
            <a:ext cx="7527925" cy="2073275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8050" y="2720975"/>
            <a:ext cx="41529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1"/>
            <a:ext cx="8366320" cy="664797"/>
          </a:xfrm>
        </p:spPr>
        <p:txBody>
          <a:bodyPr/>
          <a:lstStyle>
            <a:lvl1pPr>
              <a:defRPr sz="3601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244" indent="-25724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161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98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7479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8974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40704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571630"/>
            <a:ext cx="8494713" cy="195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3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1pPr>
            <a:lvl2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4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2pPr>
            <a:lvl3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3pPr>
            <a:lvl4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4pPr>
            <a:lvl5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msl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31001" y="6383584"/>
            <a:ext cx="2053296" cy="3294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16304"/>
            <a:ext cx="7562850" cy="392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marR="0" indent="0" algn="l" defTabSz="6859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551" b="1" i="0" u="none" strike="noStrike" kern="1200" cap="all" spc="75" normalizeH="0" baseline="0" noProof="0" dirty="0">
                <a:ln w="3175">
                  <a:noFill/>
                </a:ln>
                <a:solidFill>
                  <a:srgbClr val="002A48"/>
                </a:solidFill>
                <a:effectLst>
                  <a:outerShdw blurRad="50800" dist="38100" dir="2700000" algn="tl" rotWithShape="0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388939" y="1011239"/>
            <a:ext cx="7554912" cy="1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350" kern="12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Segoe Semibold" pitchFamily="-128" charset="0"/>
                <a:ea typeface="+mn-ea"/>
                <a:cs typeface="+mn-cs"/>
              </a:defRPr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077455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6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3996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0" cy="997196"/>
          </a:xfrm>
        </p:spPr>
        <p:txBody>
          <a:bodyPr anchor="b" anchorCtr="0"/>
          <a:lstStyle>
            <a:lvl1pPr>
              <a:defRPr sz="5401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0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4"/>
            <a:ext cx="8363938" cy="1218795"/>
          </a:xfrm>
        </p:spPr>
        <p:txBody>
          <a:bodyPr anchor="b" anchorCtr="0"/>
          <a:lstStyle>
            <a:lvl1pPr>
              <a:defRPr sz="6602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06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1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1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2" b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1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0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63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23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79" indent="-213179">
              <a:buFont typeface="Wingdings" pitchFamily="2" charset="2"/>
              <a:buChar char=""/>
              <a:defRPr sz="3001"/>
            </a:lvl1pPr>
            <a:lvl2pPr marL="388247" indent="-175069">
              <a:buFont typeface="Wingdings" pitchFamily="2" charset="2"/>
              <a:buChar char=""/>
              <a:defRPr>
                <a:latin typeface="+mn-lt"/>
              </a:defRPr>
            </a:lvl2pPr>
            <a:lvl3pPr marL="556171" indent="-16792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983" indent="-129813">
              <a:buFont typeface="Wingdings" pitchFamily="2" charset="2"/>
              <a:buChar char=""/>
              <a:defRPr>
                <a:latin typeface="+mn-lt"/>
              </a:defRPr>
            </a:lvl4pPr>
            <a:lvl5pPr marL="815796" indent="-12981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17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69" indent="0">
              <a:buNone/>
              <a:defRPr sz="1500"/>
            </a:lvl3pPr>
            <a:lvl4pPr marL="342991" indent="0">
              <a:buNone/>
              <a:defRPr sz="1500"/>
            </a:lvl4pPr>
            <a:lvl5pPr marL="520442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69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27910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1"/>
            <a:ext cx="4047274" cy="1763816"/>
          </a:xfrm>
        </p:spPr>
        <p:txBody>
          <a:bodyPr>
            <a:spAutoFit/>
          </a:bodyPr>
          <a:lstStyle>
            <a:lvl1pPr marL="219133" indent="-219133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629" indent="-171496">
              <a:defRPr sz="1500"/>
            </a:lvl2pPr>
            <a:lvl3pPr marL="514487" indent="-123858">
              <a:tabLst/>
              <a:defRPr sz="1500"/>
            </a:lvl3pPr>
            <a:lvl4pPr marL="647873" indent="-133386">
              <a:defRPr/>
            </a:lvl4pPr>
            <a:lvl5pPr marL="771731" indent="-12385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0"/>
            <a:ext cx="4047274" cy="2040815"/>
          </a:xfrm>
        </p:spPr>
        <p:txBody>
          <a:bodyPr>
            <a:spAutoFit/>
          </a:bodyPr>
          <a:lstStyle>
            <a:lvl1pPr marL="254862" indent="-254862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377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873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731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5116" indent="-257244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133" marR="0" lvl="0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133" marR="0" lvl="1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133" marR="0" lvl="2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133" marR="0" lvl="3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133" marR="0" lvl="4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33693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4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4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7145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0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0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9700" y="0"/>
            <a:ext cx="9283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804863"/>
            <a:ext cx="7527925" cy="2073275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8050" y="2720975"/>
            <a:ext cx="41529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0022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4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1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2476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89101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870332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1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8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93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904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92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867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1"/>
            <a:ext cx="8366320" cy="664797"/>
          </a:xfrm>
        </p:spPr>
        <p:txBody>
          <a:bodyPr/>
          <a:lstStyle>
            <a:lvl1pPr>
              <a:defRPr sz="3601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244" indent="-25724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161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98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7479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8974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30349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571630"/>
            <a:ext cx="8494713" cy="195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3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1pPr>
            <a:lvl2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4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2pPr>
            <a:lvl3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3pPr>
            <a:lvl4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4pPr>
            <a:lvl5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msl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31001" y="6383584"/>
            <a:ext cx="2053296" cy="3294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16304"/>
            <a:ext cx="7562850" cy="392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marR="0" indent="0" algn="l" defTabSz="6859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551" b="1" i="0" u="none" strike="noStrike" kern="1200" cap="all" spc="75" normalizeH="0" baseline="0" noProof="0" dirty="0">
                <a:ln w="3175">
                  <a:noFill/>
                </a:ln>
                <a:solidFill>
                  <a:srgbClr val="002A48"/>
                </a:solidFill>
                <a:effectLst>
                  <a:outerShdw blurRad="50800" dist="38100" dir="2700000" algn="tl" rotWithShape="0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388939" y="1011239"/>
            <a:ext cx="7554912" cy="1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350" kern="12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Segoe Semibold" pitchFamily="-128" charset="0"/>
                <a:ea typeface="+mn-ea"/>
                <a:cs typeface="+mn-cs"/>
              </a:defRPr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59272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6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2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401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55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1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5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66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548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40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Titl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9302" y="2312127"/>
            <a:ext cx="8344366" cy="193397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601" spc="-113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9303" y="4735774"/>
            <a:ext cx="4611946" cy="1878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 b="1" cap="none" baseline="0">
                <a:solidFill>
                  <a:schemeClr val="bg1">
                    <a:lumMod val="95000"/>
                    <a:alpha val="99000"/>
                  </a:schemeClr>
                </a:solidFill>
                <a:latin typeface="Segoe UI Light" pitchFamily="34" charset="0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8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9539" y="3775167"/>
            <a:ext cx="8518422" cy="193397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601" spc="-113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Module or Section transition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9539" y="2942705"/>
            <a:ext cx="8518422" cy="748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 b="0" cap="none" baseline="0">
                <a:solidFill>
                  <a:schemeClr val="bg1">
                    <a:lumMod val="95000"/>
                    <a:alpha val="99000"/>
                  </a:schemeClr>
                </a:solidFill>
                <a:latin typeface="Segoe UI Light" pitchFamily="34" charset="0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8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801181" y="424447"/>
            <a:ext cx="7541205" cy="1168379"/>
          </a:xfrm>
          <a:prstGeom prst="rect">
            <a:avLst/>
          </a:prstGeom>
        </p:spPr>
        <p:txBody>
          <a:bodyPr anchor="b"/>
          <a:lstStyle>
            <a:lvl1pPr mar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lang="en-US" sz="3151" kern="1200" spc="-113" dirty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18365" y="1907084"/>
            <a:ext cx="6148798" cy="43794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18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18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18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 smtClean="0"/>
              <a:t>Point 1</a:t>
            </a:r>
          </a:p>
          <a:p>
            <a:pPr lvl="0"/>
            <a:r>
              <a:rPr lang="en-US" dirty="0" smtClean="0"/>
              <a:t>Point 2</a:t>
            </a:r>
          </a:p>
          <a:p>
            <a:pPr lvl="0"/>
            <a:r>
              <a:rPr lang="en-US" dirty="0" smtClean="0"/>
              <a:t>Point 3</a:t>
            </a:r>
          </a:p>
          <a:p>
            <a:pPr lvl="0"/>
            <a:r>
              <a:rPr lang="en-US" dirty="0" smtClean="0"/>
              <a:t>Point 4</a:t>
            </a:r>
          </a:p>
          <a:p>
            <a:pPr lvl="0"/>
            <a:r>
              <a:rPr lang="en-US" dirty="0" smtClean="0"/>
              <a:t>Point 5</a:t>
            </a:r>
          </a:p>
          <a:p>
            <a:pPr lvl="0"/>
            <a:r>
              <a:rPr lang="en-US" dirty="0" smtClean="0"/>
              <a:t>Point 6</a:t>
            </a:r>
          </a:p>
          <a:p>
            <a:pPr lvl="0"/>
            <a:r>
              <a:rPr lang="en-US" dirty="0" smtClean="0"/>
              <a:t>Point 7</a:t>
            </a:r>
          </a:p>
          <a:p>
            <a:pPr lvl="0"/>
            <a:r>
              <a:rPr lang="en-US" dirty="0" smtClean="0"/>
              <a:t>Point 8</a:t>
            </a:r>
          </a:p>
        </p:txBody>
      </p:sp>
    </p:spTree>
    <p:extLst>
      <p:ext uri="{BB962C8B-B14F-4D97-AF65-F5344CB8AC3E}">
        <p14:creationId xmlns:p14="http://schemas.microsoft.com/office/powerpoint/2010/main" val="78991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5536" y="1645920"/>
            <a:ext cx="8083378" cy="4640580"/>
          </a:xfrm>
          <a:prstGeom prst="rect">
            <a:avLst/>
          </a:prstGeom>
        </p:spPr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Click to edit Master text styles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Second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74612" y="157943"/>
            <a:ext cx="8794302" cy="1205345"/>
          </a:xfrm>
          <a:prstGeom prst="rect">
            <a:avLst/>
          </a:prstGeom>
        </p:spPr>
        <p:txBody>
          <a:bodyPr/>
          <a:lstStyle>
            <a:lvl1pPr>
              <a:defRPr sz="3001">
                <a:solidFill>
                  <a:schemeClr val="tx1">
                    <a:lumMod val="75000"/>
                    <a:lumOff val="25000"/>
                    <a:alpha val="98824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Code Sample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23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  <a:prstGeom prst="rect">
            <a:avLst/>
          </a:prstGeom>
        </p:spPr>
        <p:txBody>
          <a:bodyPr/>
          <a:lstStyle>
            <a:lvl1pPr>
              <a:defRPr sz="3001">
                <a:solidFill>
                  <a:schemeClr val="tx1">
                    <a:lumMod val="75000"/>
                    <a:lumOff val="25000"/>
                    <a:alpha val="98824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7508" y="1487489"/>
            <a:ext cx="8652143" cy="5159375"/>
          </a:xfrm>
          <a:prstGeom prst="rect">
            <a:avLst/>
          </a:prstGeom>
        </p:spPr>
        <p:txBody>
          <a:bodyPr/>
          <a:lstStyle>
            <a:lvl1pPr marL="257244" indent="-257244">
              <a:lnSpc>
                <a:spcPct val="10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1">
                <a:solidFill>
                  <a:schemeClr val="accent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06190" indent="-2584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Segoe UI" pitchFamily="34" charset="0"/>
              <a:buChar char="–"/>
              <a:defRPr sz="210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99162" indent="-257244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Courier New" pitchFamily="49" charset="0"/>
              <a:buChar char="o"/>
              <a:defRPr sz="135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85132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25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1808" y="4771506"/>
            <a:ext cx="7865720" cy="16043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CFF"/>
              </a:buClr>
              <a:buSzPct val="90000"/>
              <a:buFont typeface="Arial" pitchFamily="34" charset="0"/>
              <a:buNone/>
              <a:tabLst/>
              <a:defRPr sz="2101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b="0" dirty="0" smtClean="0"/>
              <a:t>{Sample Code Location e.g., Codeshow.codeplex.com}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dEMO</a:t>
            </a:r>
            <a:r>
              <a:rPr lang="en-US" dirty="0" smtClean="0"/>
              <a:t> NAME)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808" y="3117272"/>
            <a:ext cx="8042601" cy="1383983"/>
          </a:xfrm>
          <a:prstGeom prst="rect">
            <a:avLst/>
          </a:prstGeom>
        </p:spPr>
        <p:txBody>
          <a:bodyPr anchor="ctr"/>
          <a:lstStyle>
            <a:lvl1pPr algn="l">
              <a:defRPr sz="5401" baseline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2pPr>
            <a:lvl3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3pPr>
            <a:lvl4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4pPr>
            <a:lvl5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4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32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0"/>
            <a:ext cx="7773988" cy="7413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43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6554050" y="2685051"/>
            <a:ext cx="1680918" cy="2355337"/>
          </a:xfrm>
          <a:prstGeom prst="rect">
            <a:avLst/>
          </a:prstGeom>
        </p:spPr>
        <p:txBody>
          <a:bodyPr vert="horz" lIns="68557" tIns="34279" rIns="68557" bIns="34279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smtClean="0"/>
              <a:t>Click to edit Master subtitle style</a:t>
            </a:r>
            <a:endParaRPr lang="en-US" sz="135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44954" y="3376351"/>
            <a:ext cx="6307400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02870" tIns="102870" rIns="68557" bIns="10287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3000" dirty="0"/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6512093" y="3374967"/>
            <a:ext cx="2443064" cy="169432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53" tIns="34277" rIns="68553" bIns="34277" numCol="1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19076" y="3466407"/>
            <a:ext cx="6161847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27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4954" y="5132438"/>
            <a:ext cx="6307400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685539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837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0" cy="997196"/>
          </a:xfrm>
        </p:spPr>
        <p:txBody>
          <a:bodyPr anchor="b" anchorCtr="0"/>
          <a:lstStyle>
            <a:lvl1pPr>
              <a:defRPr sz="5401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0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4"/>
            <a:ext cx="8363938" cy="1218795"/>
          </a:xfrm>
        </p:spPr>
        <p:txBody>
          <a:bodyPr anchor="b" anchorCtr="0"/>
          <a:lstStyle>
            <a:lvl1pPr>
              <a:defRPr sz="6602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61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1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1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2" b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1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34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48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82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79" indent="-213179">
              <a:buFont typeface="Wingdings" pitchFamily="2" charset="2"/>
              <a:buChar char=""/>
              <a:defRPr sz="3001"/>
            </a:lvl1pPr>
            <a:lvl2pPr marL="388247" indent="-175069">
              <a:buFont typeface="Wingdings" pitchFamily="2" charset="2"/>
              <a:buChar char=""/>
              <a:defRPr>
                <a:latin typeface="+mn-lt"/>
              </a:defRPr>
            </a:lvl2pPr>
            <a:lvl3pPr marL="556171" indent="-16792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983" indent="-129813">
              <a:buFont typeface="Wingdings" pitchFamily="2" charset="2"/>
              <a:buChar char=""/>
              <a:defRPr>
                <a:latin typeface="+mn-lt"/>
              </a:defRPr>
            </a:lvl4pPr>
            <a:lvl5pPr marL="815796" indent="-12981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48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69" indent="0">
              <a:buNone/>
              <a:defRPr sz="1500"/>
            </a:lvl3pPr>
            <a:lvl4pPr marL="342991" indent="0">
              <a:buNone/>
              <a:defRPr sz="1500"/>
            </a:lvl4pPr>
            <a:lvl5pPr marL="520442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83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69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7205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1"/>
            <a:ext cx="4047274" cy="1763816"/>
          </a:xfrm>
        </p:spPr>
        <p:txBody>
          <a:bodyPr>
            <a:spAutoFit/>
          </a:bodyPr>
          <a:lstStyle>
            <a:lvl1pPr marL="219133" indent="-219133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629" indent="-171496">
              <a:defRPr sz="1500"/>
            </a:lvl2pPr>
            <a:lvl3pPr marL="514487" indent="-123858">
              <a:tabLst/>
              <a:defRPr sz="1500"/>
            </a:lvl3pPr>
            <a:lvl4pPr marL="647873" indent="-133386">
              <a:defRPr/>
            </a:lvl4pPr>
            <a:lvl5pPr marL="771731" indent="-12385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0"/>
            <a:ext cx="4047274" cy="2040815"/>
          </a:xfrm>
        </p:spPr>
        <p:txBody>
          <a:bodyPr>
            <a:spAutoFit/>
          </a:bodyPr>
          <a:lstStyle>
            <a:lvl1pPr marL="254862" indent="-254862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377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873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731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5116" indent="-257244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133" marR="0" lvl="0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133" marR="0" lvl="1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133" marR="0" lvl="2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133" marR="0" lvl="3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133" marR="0" lvl="4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3180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7145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7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59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4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1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67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11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695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1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8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93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904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92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23997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1"/>
            <a:ext cx="8366320" cy="664797"/>
          </a:xfrm>
        </p:spPr>
        <p:txBody>
          <a:bodyPr/>
          <a:lstStyle>
            <a:lvl1pPr>
              <a:defRPr sz="3601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244" indent="-25724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161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98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7479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8974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315369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571630"/>
            <a:ext cx="8494713" cy="195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3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1pPr>
            <a:lvl2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4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2pPr>
            <a:lvl3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3pPr>
            <a:lvl4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4pPr>
            <a:lvl5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msl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31001" y="6383584"/>
            <a:ext cx="2053296" cy="3294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16304"/>
            <a:ext cx="7562850" cy="392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marR="0" indent="0" algn="l" defTabSz="6859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551" b="1" i="0" u="none" strike="noStrike" kern="1200" cap="all" spc="75" normalizeH="0" baseline="0" noProof="0" dirty="0">
                <a:ln w="3175">
                  <a:noFill/>
                </a:ln>
                <a:solidFill>
                  <a:srgbClr val="002A48"/>
                </a:solidFill>
                <a:effectLst>
                  <a:outerShdw blurRad="50800" dist="38100" dir="2700000" algn="tl" rotWithShape="0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388939" y="1011239"/>
            <a:ext cx="7554912" cy="1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350" kern="12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Segoe Semibold" pitchFamily="-128" charset="0"/>
                <a:ea typeface="+mn-ea"/>
                <a:cs typeface="+mn-cs"/>
              </a:defRPr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6153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1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6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17585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0" cy="997196"/>
          </a:xfrm>
        </p:spPr>
        <p:txBody>
          <a:bodyPr anchor="b" anchorCtr="0"/>
          <a:lstStyle>
            <a:lvl1pPr>
              <a:defRPr sz="5401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0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4"/>
            <a:ext cx="8363938" cy="1218795"/>
          </a:xfrm>
        </p:spPr>
        <p:txBody>
          <a:bodyPr anchor="b" anchorCtr="0"/>
          <a:lstStyle>
            <a:lvl1pPr>
              <a:defRPr sz="6602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03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1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1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2" b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1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8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04533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9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79" indent="-213179">
              <a:buFont typeface="Wingdings" pitchFamily="2" charset="2"/>
              <a:buChar char=""/>
              <a:defRPr sz="3001"/>
            </a:lvl1pPr>
            <a:lvl2pPr marL="388247" indent="-175069">
              <a:buFont typeface="Wingdings" pitchFamily="2" charset="2"/>
              <a:buChar char=""/>
              <a:defRPr>
                <a:latin typeface="+mn-lt"/>
              </a:defRPr>
            </a:lvl2pPr>
            <a:lvl3pPr marL="556171" indent="-16792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983" indent="-129813">
              <a:buFont typeface="Wingdings" pitchFamily="2" charset="2"/>
              <a:buChar char=""/>
              <a:defRPr>
                <a:latin typeface="+mn-lt"/>
              </a:defRPr>
            </a:lvl4pPr>
            <a:lvl5pPr marL="815796" indent="-12981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36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69" indent="0">
              <a:buNone/>
              <a:defRPr sz="1500"/>
            </a:lvl3pPr>
            <a:lvl4pPr marL="342991" indent="0">
              <a:buNone/>
              <a:defRPr sz="1500"/>
            </a:lvl4pPr>
            <a:lvl5pPr marL="520442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4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69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1805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1"/>
            <a:ext cx="4047274" cy="1763816"/>
          </a:xfrm>
        </p:spPr>
        <p:txBody>
          <a:bodyPr>
            <a:spAutoFit/>
          </a:bodyPr>
          <a:lstStyle>
            <a:lvl1pPr marL="219133" indent="-219133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629" indent="-171496">
              <a:defRPr sz="1500"/>
            </a:lvl2pPr>
            <a:lvl3pPr marL="514487" indent="-123858">
              <a:tabLst/>
              <a:defRPr sz="1500"/>
            </a:lvl3pPr>
            <a:lvl4pPr marL="647873" indent="-133386">
              <a:defRPr/>
            </a:lvl4pPr>
            <a:lvl5pPr marL="771731" indent="-12385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0"/>
            <a:ext cx="4047274" cy="2040815"/>
          </a:xfrm>
        </p:spPr>
        <p:txBody>
          <a:bodyPr>
            <a:spAutoFit/>
          </a:bodyPr>
          <a:lstStyle>
            <a:lvl1pPr marL="254862" indent="-254862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377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873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731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5116" indent="-257244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133" marR="0" lvl="0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133" marR="0" lvl="1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133" marR="0" lvl="2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133" marR="0" lvl="3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133" marR="0" lvl="4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4022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1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6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7145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2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2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4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1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48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754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1593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1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8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93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904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92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1062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1"/>
            <a:ext cx="8366320" cy="664797"/>
          </a:xfrm>
        </p:spPr>
        <p:txBody>
          <a:bodyPr/>
          <a:lstStyle>
            <a:lvl1pPr>
              <a:defRPr sz="3601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244" indent="-25724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161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983" indent="-21437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7479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8974" indent="-17149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875680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571630"/>
            <a:ext cx="8494713" cy="195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3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1pPr>
            <a:lvl2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Blip>
                <a:blip r:embed="rId4"/>
              </a:buBlip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2pPr>
            <a:lvl3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3pPr>
            <a:lvl4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4pPr>
            <a:lvl5pPr algn="l" defTabSz="685955" rt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 lang="en-US" sz="2401" kern="1200" dirty="0">
                <a:solidFill>
                  <a:schemeClr val="bg2">
                    <a:lumMod val="75000"/>
                    <a:lumOff val="25000"/>
                  </a:schemeClr>
                </a:solidFill>
                <a:latin typeface="Segoe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msl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31001" y="6383584"/>
            <a:ext cx="2053296" cy="3294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16304"/>
            <a:ext cx="7562850" cy="392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marR="0" indent="0" algn="l" defTabSz="6859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551" b="1" i="0" u="none" strike="noStrike" kern="1200" cap="all" spc="75" normalizeH="0" baseline="0" noProof="0" dirty="0">
                <a:ln w="3175">
                  <a:noFill/>
                </a:ln>
                <a:solidFill>
                  <a:srgbClr val="002A48"/>
                </a:solidFill>
                <a:effectLst>
                  <a:outerShdw blurRad="50800" dist="38100" dir="2700000" algn="tl" rotWithShape="0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388939" y="1011239"/>
            <a:ext cx="7554912" cy="1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350" kern="12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Segoe Semibold" pitchFamily="-128" charset="0"/>
                <a:ea typeface="+mn-ea"/>
                <a:cs typeface="+mn-cs"/>
              </a:defRPr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967663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9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417640"/>
            <a:ext cx="8643938" cy="5260975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39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6774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0" cy="997196"/>
          </a:xfrm>
        </p:spPr>
        <p:txBody>
          <a:bodyPr anchor="b" anchorCtr="0"/>
          <a:lstStyle>
            <a:lvl1pPr>
              <a:defRPr sz="5401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0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4"/>
            <a:ext cx="8363938" cy="1218795"/>
          </a:xfrm>
        </p:spPr>
        <p:txBody>
          <a:bodyPr anchor="b" anchorCtr="0"/>
          <a:lstStyle>
            <a:lvl1pPr>
              <a:defRPr sz="6602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3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1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1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2" b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1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1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9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13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79" indent="-213179">
              <a:buFont typeface="Wingdings" pitchFamily="2" charset="2"/>
              <a:buChar char=""/>
              <a:defRPr sz="3001"/>
            </a:lvl1pPr>
            <a:lvl2pPr marL="388247" indent="-175069">
              <a:buFont typeface="Wingdings" pitchFamily="2" charset="2"/>
              <a:buChar char=""/>
              <a:defRPr>
                <a:latin typeface="+mn-lt"/>
              </a:defRPr>
            </a:lvl2pPr>
            <a:lvl3pPr marL="556171" indent="-16792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983" indent="-129813">
              <a:buFont typeface="Wingdings" pitchFamily="2" charset="2"/>
              <a:buChar char=""/>
              <a:defRPr>
                <a:latin typeface="+mn-lt"/>
              </a:defRPr>
            </a:lvl4pPr>
            <a:lvl5pPr marL="815796" indent="-12981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81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69" indent="0">
              <a:buNone/>
              <a:defRPr sz="1500"/>
            </a:lvl3pPr>
            <a:lvl4pPr marL="342991" indent="0">
              <a:buNone/>
              <a:defRPr sz="1500"/>
            </a:lvl4pPr>
            <a:lvl5pPr marL="520442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61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69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7199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1"/>
            <a:ext cx="4047274" cy="1763816"/>
          </a:xfrm>
        </p:spPr>
        <p:txBody>
          <a:bodyPr>
            <a:spAutoFit/>
          </a:bodyPr>
          <a:lstStyle>
            <a:lvl1pPr marL="219133" indent="-219133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629" indent="-171496">
              <a:defRPr sz="1500"/>
            </a:lvl2pPr>
            <a:lvl3pPr marL="514487" indent="-123858">
              <a:tabLst/>
              <a:defRPr sz="1500"/>
            </a:lvl3pPr>
            <a:lvl4pPr marL="647873" indent="-133386">
              <a:defRPr/>
            </a:lvl4pPr>
            <a:lvl5pPr marL="771731" indent="-12385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0"/>
            <a:ext cx="4047274" cy="2040815"/>
          </a:xfrm>
        </p:spPr>
        <p:txBody>
          <a:bodyPr>
            <a:spAutoFit/>
          </a:bodyPr>
          <a:lstStyle>
            <a:lvl1pPr marL="254862" indent="-254862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1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377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873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731" indent="-257244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5116" indent="-257244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133" marR="0" lvl="0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133" marR="0" lvl="1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133" marR="0" lvl="2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133" marR="0" lvl="3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133" marR="0" lvl="4" indent="-219133" algn="l" defTabSz="68595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163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2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9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7145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01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1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863" indent="-285776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863" indent="-171466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484" indent="-171466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950" indent="-171466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3" y="6000526"/>
            <a:ext cx="1682813" cy="7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8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sz="1650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4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1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8545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955" fontAlgn="auto">
              <a:spcBef>
                <a:spcPts val="0"/>
              </a:spcBef>
              <a:spcAft>
                <a:spcPts val="0"/>
              </a:spcAft>
            </a:pPr>
            <a:fld id="{727B4C2D-45E2-4621-8491-2995EB46A674}" type="slidenum">
              <a:rPr lang="en-US" b="0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  <a:latin typeface="Segoe UI"/>
              </a:rPr>
              <a:pPr defTabSz="68595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50" y="6221296"/>
            <a:ext cx="1397960" cy="5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79200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403534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57"/>
            <a:endParaRPr lang="en-US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1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8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93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904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92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1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5" Type="http://schemas.openxmlformats.org/officeDocument/2006/relationships/theme" Target="../theme/theme7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24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23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29388"/>
            <a:ext cx="9144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0"/>
            <a:ext cx="7773988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1" r:id="rId3"/>
    <p:sldLayoutId id="2147483700" r:id="rId4"/>
    <p:sldLayoutId id="2147483699" r:id="rId5"/>
    <p:sldLayoutId id="2147483698" r:id="rId6"/>
    <p:sldLayoutId id="2147483697" r:id="rId7"/>
    <p:sldLayoutId id="2147483696" r:id="rId8"/>
    <p:sldLayoutId id="2147483695" r:id="rId9"/>
    <p:sldLayoutId id="2147483694" r:id="rId10"/>
    <p:sldLayoutId id="2147483693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29388"/>
            <a:ext cx="9144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0"/>
            <a:ext cx="7773988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463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 txBox="1">
            <a:spLocks/>
          </p:cNvSpPr>
          <p:nvPr/>
        </p:nvSpPr>
        <p:spPr>
          <a:xfrm>
            <a:off x="814591" y="6394624"/>
            <a:ext cx="8329409" cy="453392"/>
          </a:xfrm>
          <a:prstGeom prst="rect">
            <a:avLst/>
          </a:prstGeom>
        </p:spPr>
        <p:txBody>
          <a:bodyPr anchor="b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dirty="0">
              <a:solidFill>
                <a:schemeClr val="bg1">
                  <a:lumMod val="75000"/>
                  <a:alpha val="99000"/>
                </a:schemeClr>
              </a:solidFill>
            </a:endParaRP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14591" y="6394624"/>
            <a:ext cx="8329409" cy="453392"/>
          </a:xfrm>
          <a:prstGeom prst="rect">
            <a:avLst/>
          </a:prstGeom>
        </p:spPr>
        <p:txBody>
          <a:bodyPr anchor="b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dirty="0">
              <a:solidFill>
                <a:schemeClr val="bg1">
                  <a:lumMod val="75000"/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6" r:id="rId9"/>
    <p:sldLayoutId id="2147483727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3601" b="0" kern="1200" cap="none" spc="-150" baseline="0" dirty="0" smtClean="0">
          <a:ln w="3175">
            <a:noFill/>
          </a:ln>
          <a:solidFill>
            <a:schemeClr val="accent6">
              <a:alpha val="98824"/>
            </a:scheme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0" indent="0" algn="l" defTabSz="685955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8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345373" indent="0" algn="l" defTabSz="685955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5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641918" indent="0" algn="l" defTabSz="685955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35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944418" indent="0" algn="l" defTabSz="685955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2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04043" indent="0" algn="l" defTabSz="685955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2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1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862" marR="0" indent="-254862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1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931" marR="0" indent="-175069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9044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9044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2922" marR="0" indent="-173878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2036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2036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1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4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862" marR="0" indent="-254862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1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931" marR="0" indent="-175069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9044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9044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2922" marR="0" indent="-173878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2036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2036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1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862" marR="0" indent="-254862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1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931" marR="0" indent="-175069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9044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9044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2922" marR="0" indent="-173878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2036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2036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1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  <p:sldLayoutId id="2147483825" r:id="rId20"/>
    <p:sldLayoutId id="2147483826" r:id="rId21"/>
    <p:sldLayoutId id="2147483827" r:id="rId22"/>
    <p:sldLayoutId id="2147483828" r:id="rId23"/>
    <p:sldLayoutId id="2147483829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862" marR="0" indent="-254862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1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931" marR="0" indent="-175069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9044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9044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2922" marR="0" indent="-173878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2036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2036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/>
            <a:r>
              <a:rPr lang="en-US" dirty="0" smtClean="0"/>
              <a:t>04 | </a:t>
            </a:r>
            <a:r>
              <a:rPr lang="ru-RU" dirty="0" smtClean="0"/>
              <a:t>Группировка и агрегация данных</a:t>
            </a:r>
            <a:endParaRPr lang="en-US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5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GROUP BY </a:t>
            </a:r>
            <a:r>
              <a:rPr lang="ru-RU" dirty="0" smtClean="0"/>
              <a:t>с функциями агрегирования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 агрегирования</a:t>
            </a:r>
            <a:r>
              <a:rPr lang="en-US" dirty="0" smtClean="0"/>
              <a:t> </a:t>
            </a:r>
            <a:r>
              <a:rPr lang="ru-RU" dirty="0" smtClean="0"/>
              <a:t>в основном</a:t>
            </a:r>
            <a:r>
              <a:rPr lang="en-US" dirty="0" smtClean="0"/>
              <a:t> </a:t>
            </a:r>
            <a:r>
              <a:rPr lang="ru-RU" dirty="0" smtClean="0"/>
              <a:t>используются в</a:t>
            </a:r>
            <a:r>
              <a:rPr lang="en-US" dirty="0" smtClean="0"/>
              <a:t> SELECT </a:t>
            </a:r>
            <a:r>
              <a:rPr lang="ru-RU" dirty="0" smtClean="0"/>
              <a:t>выражении</a:t>
            </a:r>
            <a:r>
              <a:rPr lang="en-US" dirty="0" smtClean="0"/>
              <a:t>, </a:t>
            </a:r>
            <a:r>
              <a:rPr lang="ru-RU" dirty="0" smtClean="0"/>
              <a:t>объединяя группы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Функции агрегирования</a:t>
            </a:r>
            <a:r>
              <a:rPr lang="en-US" dirty="0" smtClean="0"/>
              <a:t> </a:t>
            </a:r>
            <a:r>
              <a:rPr lang="ru-RU" dirty="0" smtClean="0"/>
              <a:t>могут ссылаться к любой колонке</a:t>
            </a:r>
            <a:r>
              <a:rPr lang="en-US" dirty="0" smtClean="0"/>
              <a:t>, </a:t>
            </a:r>
            <a:r>
              <a:rPr lang="ru-RU" dirty="0" smtClean="0"/>
              <a:t> не только указанной в </a:t>
            </a:r>
            <a:r>
              <a:rPr lang="en-US" dirty="0" smtClean="0"/>
              <a:t>GROUP BY</a:t>
            </a:r>
          </a:p>
          <a:p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11761" y="4013323"/>
            <a:ext cx="7643305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SELECT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productid, </a:t>
            </a:r>
            <a:r>
              <a:rPr lang="en-US" sz="2000" b="0" dirty="0" smtClean="0">
                <a:solidFill>
                  <a:srgbClr val="FF33CC"/>
                </a:solidFill>
                <a:latin typeface="Lucida Sans Typewriter" pitchFamily="49" charset="0"/>
                <a:cs typeface="+mn-cs"/>
              </a:rPr>
              <a:t>MAX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(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OrderQty</a:t>
            </a:r>
            <a:r>
              <a:rPr lang="en-US" sz="2000" b="0" dirty="0">
                <a:latin typeface="Lucida Sans Typewriter" pitchFamily="49" charset="0"/>
                <a:cs typeface="+mn-cs"/>
              </a:rPr>
              <a:t>) </a:t>
            </a:r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AS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largest_order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FROM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Sales.SalesOrderDetail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GROUP BY </a:t>
            </a:r>
            <a:r>
              <a:rPr lang="en-US" sz="2000" b="0" dirty="0">
                <a:latin typeface="Lucida Sans Typewriter" pitchFamily="49" charset="0"/>
                <a:cs typeface="+mn-cs"/>
              </a:rPr>
              <a:t>productid;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11761" y="1836793"/>
            <a:ext cx="7063273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SELECT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CustomerID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, </a:t>
            </a:r>
            <a:r>
              <a:rPr lang="en-US" sz="2000" b="0" dirty="0">
                <a:solidFill>
                  <a:srgbClr val="FF33CC"/>
                </a:solidFill>
                <a:latin typeface="Lucida Sans Typewriter" pitchFamily="49" charset="0"/>
                <a:cs typeface="+mn-cs"/>
              </a:rPr>
              <a:t>COUNT</a:t>
            </a:r>
            <a:r>
              <a:rPr lang="en-US" sz="2000" b="0" dirty="0">
                <a:latin typeface="Lucida Sans Typewriter" pitchFamily="49" charset="0"/>
                <a:cs typeface="+mn-cs"/>
              </a:rPr>
              <a:t>(*) </a:t>
            </a: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AS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cnt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FROM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Sales.SalesOrderHeader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GROUP BY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CustomerID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;</a:t>
            </a:r>
            <a:endParaRPr lang="en-US" sz="2000" b="0" dirty="0">
              <a:latin typeface="Lucida Sans Typewriter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7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0"/>
            <a:ext cx="7932063" cy="741363"/>
          </a:xfrm>
        </p:spPr>
        <p:txBody>
          <a:bodyPr/>
          <a:lstStyle/>
          <a:p>
            <a:r>
              <a:rPr lang="ru-RU" dirty="0" smtClean="0"/>
              <a:t>Фильтрование сгруппированных данных с помощью </a:t>
            </a:r>
            <a:r>
              <a:rPr lang="en-US" baseline="0" dirty="0" smtClean="0"/>
              <a:t>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HAVING </a:t>
            </a:r>
            <a:r>
              <a:rPr lang="ru-RU" sz="2000" dirty="0" smtClean="0"/>
              <a:t>позволяет добавлять условие для сгруппированных данных</a:t>
            </a:r>
            <a:endParaRPr lang="en-US" sz="2000" baseline="0" dirty="0" smtClean="0"/>
          </a:p>
          <a:p>
            <a:r>
              <a:rPr lang="en-US" sz="2000" dirty="0" smtClean="0"/>
              <a:t>HAVING </a:t>
            </a:r>
            <a:r>
              <a:rPr lang="ru-RU" sz="2000" dirty="0" smtClean="0"/>
              <a:t>добавляется после</a:t>
            </a:r>
            <a:r>
              <a:rPr lang="en-US" sz="2000" dirty="0" smtClean="0"/>
              <a:t> GROUP BY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051086" y="1976083"/>
            <a:ext cx="6256338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SELECT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CustomerID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, </a:t>
            </a:r>
            <a:r>
              <a:rPr lang="en-US" sz="2000" b="0" dirty="0">
                <a:solidFill>
                  <a:srgbClr val="FF33CC"/>
                </a:solidFill>
                <a:latin typeface="Lucida Sans Typewriter" pitchFamily="49" charset="0"/>
                <a:cs typeface="+mn-cs"/>
              </a:rPr>
              <a:t>COUNT</a:t>
            </a:r>
            <a:r>
              <a:rPr lang="en-US" sz="2000" b="0" dirty="0">
                <a:latin typeface="Lucida Sans Typewriter" pitchFamily="49" charset="0"/>
                <a:cs typeface="+mn-cs"/>
              </a:rPr>
              <a:t>(*) </a:t>
            </a: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AS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err="1">
                <a:latin typeface="Lucida Sans Typewriter" pitchFamily="49" charset="0"/>
                <a:cs typeface="+mn-cs"/>
              </a:rPr>
              <a:t>C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ount_Orders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FROM</a:t>
            </a:r>
            <a:r>
              <a:rPr lang="en-US" sz="2000" b="0" dirty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Sales.SalesOrderHeader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GROUP BY </a:t>
            </a:r>
            <a:r>
              <a:rPr lang="en-US" sz="2000" b="0" dirty="0" err="1" smtClean="0">
                <a:latin typeface="Lucida Sans Typewriter" pitchFamily="49" charset="0"/>
                <a:cs typeface="+mn-cs"/>
              </a:rPr>
              <a:t>CustomerID</a:t>
            </a:r>
            <a:endParaRPr lang="en-US" sz="20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  <a:cs typeface="+mn-cs"/>
              </a:rPr>
              <a:t>HAVING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 </a:t>
            </a:r>
            <a:r>
              <a:rPr lang="en-US" sz="2000" b="0" dirty="0">
                <a:solidFill>
                  <a:srgbClr val="FF33CC"/>
                </a:solidFill>
                <a:latin typeface="Lucida Sans Typewriter" pitchFamily="49" charset="0"/>
                <a:cs typeface="+mn-cs"/>
              </a:rPr>
              <a:t>COUNT</a:t>
            </a:r>
            <a:r>
              <a:rPr lang="en-US" sz="2000" b="0" dirty="0">
                <a:latin typeface="Lucida Sans Typewriter" pitchFamily="49" charset="0"/>
                <a:cs typeface="+mn-cs"/>
              </a:rPr>
              <a:t>(*) &gt; </a:t>
            </a:r>
            <a:r>
              <a:rPr lang="en-US" sz="2000" b="0" dirty="0" smtClean="0">
                <a:latin typeface="Lucida Sans Typewriter" pitchFamily="49" charset="0"/>
                <a:cs typeface="+mn-cs"/>
              </a:rPr>
              <a:t>10;</a:t>
            </a:r>
            <a:endParaRPr lang="en-US" sz="2000" b="0" dirty="0">
              <a:latin typeface="Lucida Sans Typewriter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6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Сравнение </a:t>
            </a:r>
            <a:r>
              <a:rPr lang="en-US" dirty="0" smtClean="0"/>
              <a:t>HAVING </a:t>
            </a:r>
            <a:r>
              <a:rPr lang="ru-RU" dirty="0" smtClean="0"/>
              <a:t>с</a:t>
            </a:r>
            <a:r>
              <a:rPr lang="en-US" dirty="0" smtClean="0"/>
              <a:t> WHERE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WHERE </a:t>
            </a:r>
            <a:r>
              <a:rPr lang="ru-RU" dirty="0" smtClean="0"/>
              <a:t>фильтрует строки пред тем, как группа будет создана</a:t>
            </a:r>
            <a:endParaRPr lang="en-US" dirty="0" smtClean="0"/>
          </a:p>
          <a:p>
            <a:pPr lvl="2"/>
            <a:r>
              <a:rPr lang="ru-RU" dirty="0" smtClean="0"/>
              <a:t>Управляет строками которые будут помещены в группу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HAVING </a:t>
            </a:r>
            <a:r>
              <a:rPr lang="ru-RU" dirty="0" smtClean="0"/>
              <a:t>фильтрует данные в группе</a:t>
            </a:r>
            <a:endParaRPr lang="en-US" dirty="0" smtClean="0"/>
          </a:p>
          <a:p>
            <a:pPr lvl="2"/>
            <a:r>
              <a:rPr lang="ru-RU" dirty="0" smtClean="0"/>
              <a:t>Управляет группами которые будут переданы в следующую логическую фазу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Сравнение </a:t>
            </a:r>
            <a:r>
              <a:rPr lang="en-US" dirty="0" smtClean="0"/>
              <a:t>HAVING </a:t>
            </a:r>
            <a:r>
              <a:rPr lang="ru-RU" dirty="0" smtClean="0"/>
              <a:t>с</a:t>
            </a:r>
            <a:r>
              <a:rPr lang="en-US" dirty="0" smtClean="0"/>
              <a:t> WHERE 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34068" y="1062350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b="0" dirty="0" smtClean="0"/>
              <a:t>Используя выражение </a:t>
            </a:r>
            <a:r>
              <a:rPr lang="en-US" b="0" dirty="0" smtClean="0"/>
              <a:t>COUNT(*) </a:t>
            </a:r>
            <a:r>
              <a:rPr lang="ru-RU" b="0" dirty="0" smtClean="0"/>
              <a:t>в</a:t>
            </a:r>
            <a:r>
              <a:rPr lang="en-US" b="0" dirty="0" smtClean="0"/>
              <a:t> HAVING </a:t>
            </a:r>
            <a:r>
              <a:rPr lang="ru-RU" b="0" dirty="0" smtClean="0"/>
              <a:t>предложении полезно для решения общих проблем</a:t>
            </a:r>
            <a:r>
              <a:rPr lang="en-US" b="0" dirty="0" smtClean="0"/>
              <a:t>:</a:t>
            </a:r>
          </a:p>
          <a:p>
            <a:r>
              <a:rPr lang="ru-RU" b="0" dirty="0" smtClean="0"/>
              <a:t>Отобразить только тех заказчиков, которые разместили больше одного заказа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ru-RU" b="0" dirty="0" smtClean="0"/>
          </a:p>
          <a:p>
            <a:r>
              <a:rPr lang="ru-RU" b="0" dirty="0" smtClean="0"/>
              <a:t>Отобразить только те продукты, которые имеют от</a:t>
            </a:r>
            <a:r>
              <a:rPr lang="en-US" b="0" dirty="0" smtClean="0"/>
              <a:t> 10 </a:t>
            </a:r>
            <a:r>
              <a:rPr lang="ru-RU" b="0" dirty="0" smtClean="0"/>
              <a:t>заказов</a:t>
            </a:r>
            <a:r>
              <a:rPr lang="en-US" b="0" dirty="0" smtClean="0"/>
              <a:t>:</a:t>
            </a:r>
            <a:endParaRPr lang="en-US" b="0" dirty="0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811763" y="2408322"/>
            <a:ext cx="7063273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b="0" dirty="0">
                <a:solidFill>
                  <a:srgbClr val="0000CC"/>
                </a:solidFill>
              </a:rPr>
              <a:t>SELECT</a:t>
            </a:r>
            <a:r>
              <a:rPr lang="en-US" sz="1600" b="0" dirty="0"/>
              <a:t> </a:t>
            </a:r>
            <a:r>
              <a:rPr lang="en-US" sz="1600" b="0" dirty="0" err="1"/>
              <a:t>Cust.Customerid</a:t>
            </a:r>
            <a:r>
              <a:rPr lang="en-US" sz="1600" b="0" dirty="0"/>
              <a:t>, </a:t>
            </a:r>
            <a:r>
              <a:rPr lang="en-US" sz="1600" b="0" dirty="0">
                <a:solidFill>
                  <a:srgbClr val="FF33CC"/>
                </a:solidFill>
              </a:rPr>
              <a:t>COUNT</a:t>
            </a:r>
            <a:r>
              <a:rPr lang="en-US" sz="1600" b="0" dirty="0"/>
              <a:t>(*) </a:t>
            </a:r>
            <a:r>
              <a:rPr lang="en-US" sz="1600" b="0" dirty="0">
                <a:solidFill>
                  <a:srgbClr val="0000CC"/>
                </a:solidFill>
              </a:rPr>
              <a:t>AS</a:t>
            </a:r>
            <a:r>
              <a:rPr lang="en-US" sz="1600" b="0" dirty="0"/>
              <a:t> </a:t>
            </a:r>
            <a:r>
              <a:rPr lang="en-US" sz="1600" b="0" dirty="0" err="1"/>
              <a:t>cnt</a:t>
            </a:r>
            <a:endParaRPr lang="en-US" sz="1600" b="0" dirty="0"/>
          </a:p>
          <a:p>
            <a:r>
              <a:rPr lang="en-US" sz="1600" b="0" dirty="0">
                <a:solidFill>
                  <a:srgbClr val="0000CC"/>
                </a:solidFill>
              </a:rPr>
              <a:t>FROM</a:t>
            </a:r>
            <a:r>
              <a:rPr lang="en-US" sz="1600" b="0" dirty="0"/>
              <a:t> </a:t>
            </a:r>
            <a:r>
              <a:rPr lang="en-US" sz="1600" b="0" dirty="0" err="1"/>
              <a:t>Sales.Customer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rgbClr val="0000CC"/>
                </a:solidFill>
              </a:rPr>
              <a:t>AS</a:t>
            </a:r>
            <a:r>
              <a:rPr lang="en-US" sz="1600" b="0" dirty="0"/>
              <a:t> </a:t>
            </a:r>
            <a:r>
              <a:rPr lang="en-US" sz="1600" b="0" dirty="0" err="1"/>
              <a:t>Cust</a:t>
            </a:r>
            <a:r>
              <a:rPr lang="en-US" sz="1600" b="0" dirty="0"/>
              <a:t> </a:t>
            </a:r>
          </a:p>
          <a:p>
            <a:r>
              <a:rPr lang="en-US" sz="1600" b="0" dirty="0">
                <a:solidFill>
                  <a:srgbClr val="0000CC"/>
                </a:solidFill>
              </a:rPr>
              <a:t>JOIN</a:t>
            </a:r>
            <a:r>
              <a:rPr lang="en-US" sz="1600" b="0" dirty="0"/>
              <a:t> </a:t>
            </a:r>
            <a:r>
              <a:rPr lang="en-US" sz="1600" b="0" dirty="0" err="1"/>
              <a:t>Sales.SalesOrderHeader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rgbClr val="0000CC"/>
                </a:solidFill>
              </a:rPr>
              <a:t>AS</a:t>
            </a:r>
            <a:r>
              <a:rPr lang="en-US" sz="1600" b="0" dirty="0"/>
              <a:t> </a:t>
            </a:r>
            <a:r>
              <a:rPr lang="en-US" sz="1600" b="0" dirty="0" err="1"/>
              <a:t>Ord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rgbClr val="0000CC"/>
                </a:solidFill>
              </a:rPr>
              <a:t>ON</a:t>
            </a:r>
            <a:r>
              <a:rPr lang="en-US" sz="1600" b="0" dirty="0"/>
              <a:t> </a:t>
            </a:r>
            <a:r>
              <a:rPr lang="en-US" sz="1600" b="0" dirty="0" err="1"/>
              <a:t>Cust.CustomerID</a:t>
            </a:r>
            <a:r>
              <a:rPr lang="en-US" sz="1600" b="0" dirty="0"/>
              <a:t> = </a:t>
            </a:r>
            <a:r>
              <a:rPr lang="en-US" sz="1600" b="0" dirty="0" err="1"/>
              <a:t>ORD.CustomerID</a:t>
            </a:r>
            <a:endParaRPr lang="en-US" sz="1600" b="0" dirty="0"/>
          </a:p>
          <a:p>
            <a:r>
              <a:rPr lang="en-US" sz="1600" b="0" dirty="0">
                <a:solidFill>
                  <a:srgbClr val="0000CC"/>
                </a:solidFill>
              </a:rPr>
              <a:t>GROUP BY </a:t>
            </a:r>
            <a:r>
              <a:rPr lang="en-US" sz="1600" b="0" dirty="0" err="1"/>
              <a:t>Cust.CustomerID</a:t>
            </a:r>
            <a:endParaRPr lang="en-US" sz="1600" b="0" dirty="0"/>
          </a:p>
          <a:p>
            <a:r>
              <a:rPr lang="en-US" sz="1600" b="0" dirty="0">
                <a:solidFill>
                  <a:srgbClr val="0000CC"/>
                </a:solidFill>
              </a:rPr>
              <a:t>HAVING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rgbClr val="FF33CC"/>
                </a:solidFill>
              </a:rPr>
              <a:t>COUNT</a:t>
            </a:r>
            <a:r>
              <a:rPr lang="en-US" sz="1600" b="0" dirty="0"/>
              <a:t>(*) &gt; 1;</a:t>
            </a: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778312" y="4922439"/>
            <a:ext cx="7063273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b="0" dirty="0">
                <a:solidFill>
                  <a:srgbClr val="0000CC"/>
                </a:solidFill>
              </a:rPr>
              <a:t>SELECT</a:t>
            </a:r>
            <a:r>
              <a:rPr lang="en-US" sz="1600" b="0" dirty="0"/>
              <a:t> </a:t>
            </a:r>
            <a:r>
              <a:rPr lang="en-US" sz="1600" b="0" dirty="0" err="1"/>
              <a:t>Prod.ProductID</a:t>
            </a:r>
            <a:r>
              <a:rPr lang="en-US" sz="1600" b="0" dirty="0"/>
              <a:t>, </a:t>
            </a:r>
            <a:r>
              <a:rPr lang="en-US" sz="1600" b="0" dirty="0">
                <a:solidFill>
                  <a:srgbClr val="FF33CC"/>
                </a:solidFill>
              </a:rPr>
              <a:t>COUNT</a:t>
            </a:r>
            <a:r>
              <a:rPr lang="en-US" sz="1600" b="0" dirty="0"/>
              <a:t>(*) </a:t>
            </a:r>
            <a:r>
              <a:rPr lang="en-US" sz="1600" b="0" dirty="0">
                <a:solidFill>
                  <a:srgbClr val="0000CC"/>
                </a:solidFill>
              </a:rPr>
              <a:t>AS</a:t>
            </a:r>
            <a:r>
              <a:rPr lang="en-US" sz="1600" b="0" dirty="0"/>
              <a:t> </a:t>
            </a:r>
            <a:r>
              <a:rPr lang="en-US" sz="1600" b="0" dirty="0" err="1"/>
              <a:t>cnt</a:t>
            </a:r>
            <a:endParaRPr lang="en-US" sz="1600" b="0" dirty="0"/>
          </a:p>
          <a:p>
            <a:r>
              <a:rPr lang="en-US" sz="1600" b="0" dirty="0">
                <a:solidFill>
                  <a:srgbClr val="0000CC"/>
                </a:solidFill>
              </a:rPr>
              <a:t>FROM</a:t>
            </a:r>
            <a:r>
              <a:rPr lang="en-US" sz="1600" b="0" dirty="0"/>
              <a:t> </a:t>
            </a:r>
            <a:r>
              <a:rPr lang="en-US" sz="1600" b="0" dirty="0" err="1"/>
              <a:t>Production.Product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rgbClr val="0000CC"/>
                </a:solidFill>
              </a:rPr>
              <a:t>AS</a:t>
            </a:r>
            <a:r>
              <a:rPr lang="en-US" sz="1600" b="0" dirty="0"/>
              <a:t> Prod</a:t>
            </a:r>
          </a:p>
          <a:p>
            <a:r>
              <a:rPr lang="en-US" sz="1600" b="0" dirty="0">
                <a:solidFill>
                  <a:srgbClr val="0000CC"/>
                </a:solidFill>
              </a:rPr>
              <a:t>JOIN</a:t>
            </a:r>
            <a:r>
              <a:rPr lang="en-US" sz="1600" b="0" dirty="0"/>
              <a:t> </a:t>
            </a:r>
            <a:r>
              <a:rPr lang="en-US" sz="1600" b="0" dirty="0" err="1"/>
              <a:t>Sales.SalesOrderDetail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rgbClr val="0000CC"/>
                </a:solidFill>
              </a:rPr>
              <a:t>AS</a:t>
            </a:r>
            <a:r>
              <a:rPr lang="en-US" sz="1600" b="0" dirty="0"/>
              <a:t> </a:t>
            </a:r>
            <a:r>
              <a:rPr lang="en-US" sz="1600" b="0" dirty="0" err="1"/>
              <a:t>Ord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rgbClr val="0000CC"/>
                </a:solidFill>
              </a:rPr>
              <a:t>ON</a:t>
            </a:r>
            <a:r>
              <a:rPr lang="en-US" sz="1600" b="0" dirty="0"/>
              <a:t> </a:t>
            </a:r>
            <a:r>
              <a:rPr lang="en-US" sz="1600" b="0" dirty="0" err="1"/>
              <a:t>Prod.ProductID</a:t>
            </a:r>
            <a:r>
              <a:rPr lang="en-US" sz="1600" b="0" dirty="0"/>
              <a:t> = </a:t>
            </a:r>
            <a:r>
              <a:rPr lang="en-US" sz="1600" b="0" dirty="0" err="1"/>
              <a:t>Ord.ProductID</a:t>
            </a:r>
            <a:endParaRPr lang="en-US" sz="1600" b="0" dirty="0"/>
          </a:p>
          <a:p>
            <a:r>
              <a:rPr lang="en-US" sz="1600" b="0" dirty="0">
                <a:solidFill>
                  <a:srgbClr val="0000CC"/>
                </a:solidFill>
              </a:rPr>
              <a:t>GROUP BY </a:t>
            </a:r>
            <a:r>
              <a:rPr lang="en-US" sz="1600" b="0" dirty="0" err="1"/>
              <a:t>Prod.ProductID</a:t>
            </a:r>
            <a:endParaRPr lang="en-US" sz="1600" b="0" dirty="0"/>
          </a:p>
          <a:p>
            <a:r>
              <a:rPr lang="en-US" sz="1600" b="0" dirty="0">
                <a:solidFill>
                  <a:srgbClr val="0000CC"/>
                </a:solidFill>
              </a:rPr>
              <a:t>HAVING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rgbClr val="FF33CC"/>
                </a:solidFill>
              </a:rPr>
              <a:t>COUNT</a:t>
            </a:r>
            <a:r>
              <a:rPr lang="en-US" sz="1600" b="0" dirty="0"/>
              <a:t>(*) &gt;= 10;</a:t>
            </a:r>
          </a:p>
        </p:txBody>
      </p:sp>
    </p:spTree>
    <p:extLst>
      <p:ext uri="{BB962C8B-B14F-4D97-AF65-F5344CB8AC3E}">
        <p14:creationId xmlns:p14="http://schemas.microsoft.com/office/powerpoint/2010/main" val="35685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01929" y="2960472"/>
            <a:ext cx="8740142" cy="1796217"/>
          </a:xfrm>
          <a:prstGeom prst="rect">
            <a:avLst/>
          </a:prstGeom>
        </p:spPr>
        <p:txBody>
          <a:bodyPr/>
          <a:lstStyle>
            <a:lvl1pPr algn="l" defTabSz="685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1" b="0" kern="1200" cap="none" spc="-150" baseline="0" dirty="0" smtClean="0">
                <a:ln w="3175">
                  <a:noFill/>
                </a:ln>
                <a:solidFill>
                  <a:schemeClr val="accent6">
                    <a:alpha val="98824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6000" dirty="0" smtClean="0">
                <a:solidFill>
                  <a:schemeClr val="bg1">
                    <a:alpha val="98824"/>
                  </a:schemeClr>
                </a:solidFill>
              </a:rPr>
              <a:t>Подзапросы</a:t>
            </a:r>
            <a:endParaRPr lang="en-GB" sz="6000" dirty="0">
              <a:solidFill>
                <a:schemeClr val="bg1">
                  <a:alpha val="98824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3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rPr>
              <a:t>Работа с подзапросами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005836"/>
            <a:ext cx="7751762" cy="4386262"/>
          </a:xfrm>
        </p:spPr>
        <p:txBody>
          <a:bodyPr/>
          <a:lstStyle/>
          <a:p>
            <a:r>
              <a:rPr lang="ru-RU" sz="2000" dirty="0" smtClean="0"/>
              <a:t>Подзапросы – это вложенные запросы или запросы внутри запросов</a:t>
            </a:r>
            <a:endParaRPr lang="en-US" sz="2000" baseline="0" dirty="0" smtClean="0"/>
          </a:p>
          <a:p>
            <a:r>
              <a:rPr lang="ru-RU" sz="2000" dirty="0" smtClean="0"/>
              <a:t>Результат из внутреннего запроса передается во внешний запрос</a:t>
            </a:r>
          </a:p>
          <a:p>
            <a:r>
              <a:rPr lang="ru-RU" sz="2000" dirty="0"/>
              <a:t>	 Внутренний запрос действует как выражение </a:t>
            </a:r>
            <a:r>
              <a:rPr lang="ru-RU" sz="2000" dirty="0" smtClean="0"/>
              <a:t>с </a:t>
            </a:r>
            <a:r>
              <a:rPr lang="ru-RU" sz="2000" dirty="0"/>
              <a:t>точки зрения внешнего запроса</a:t>
            </a:r>
            <a:endParaRPr lang="en-US" sz="2000" dirty="0" smtClean="0"/>
          </a:p>
          <a:p>
            <a:r>
              <a:rPr lang="ru-RU" sz="2000" dirty="0" smtClean="0"/>
              <a:t>Подзапросы могут быть самодостаточными или связанными</a:t>
            </a:r>
            <a:endParaRPr lang="en-US" sz="2000" dirty="0" smtClean="0"/>
          </a:p>
          <a:p>
            <a:pPr lvl="1"/>
            <a:r>
              <a:rPr lang="ru-RU" sz="2000" dirty="0" smtClean="0"/>
              <a:t>Самодостаточные подзапросы не имеют зависимости от внешних запросов</a:t>
            </a:r>
            <a:endParaRPr lang="en-US" sz="2000" dirty="0" smtClean="0"/>
          </a:p>
          <a:p>
            <a:pPr lvl="1"/>
            <a:r>
              <a:rPr lang="ru-RU" sz="2000" dirty="0" smtClean="0"/>
              <a:t>Связанные подзапросы зависят от значений внешних запросов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553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rPr>
              <a:t>Составление подзапросов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992188"/>
            <a:ext cx="7775575" cy="4386262"/>
          </a:xfrm>
        </p:spPr>
        <p:txBody>
          <a:bodyPr/>
          <a:lstStyle/>
          <a:p>
            <a:r>
              <a:rPr lang="ru-RU" sz="2000" dirty="0" smtClean="0"/>
              <a:t>Скалярный подзапрос возвращает единственное значение во внешний запрос</a:t>
            </a:r>
            <a:endParaRPr lang="en-US" sz="2000" dirty="0" smtClean="0"/>
          </a:p>
          <a:p>
            <a:r>
              <a:rPr lang="ru-RU" sz="2000" dirty="0" smtClean="0"/>
              <a:t>Может быть использовано любое выражение</a:t>
            </a:r>
            <a:r>
              <a:rPr lang="en-US" sz="2000" dirty="0" smtClean="0"/>
              <a:t>: SELECT, WHERE, </a:t>
            </a:r>
            <a:r>
              <a:rPr lang="ru-RU" sz="2000" dirty="0" smtClean="0"/>
              <a:t>и т.д.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sz="2000" dirty="0" smtClean="0"/>
              <a:t>Если внутренний запрос возвращает пустую последовательность, результат преобразуется к </a:t>
            </a:r>
            <a:r>
              <a:rPr lang="en-US" sz="2000" dirty="0" smtClean="0"/>
              <a:t>NULL</a:t>
            </a:r>
          </a:p>
          <a:p>
            <a:r>
              <a:rPr lang="ru-RU" sz="2000" dirty="0" smtClean="0"/>
              <a:t>Конструкция внешнего запроса определяет должен ли внутренний запрос возвращать скалярное значение</a:t>
            </a:r>
            <a:endParaRPr lang="en-US" sz="20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32894" y="2338159"/>
            <a:ext cx="7272338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SalesOrderID</a:t>
            </a:r>
            <a:r>
              <a:rPr lang="en-US" sz="2000" b="0" dirty="0"/>
              <a:t>, </a:t>
            </a:r>
            <a:r>
              <a:rPr lang="en-US" sz="2000" b="0" dirty="0" err="1"/>
              <a:t>ProductID</a:t>
            </a:r>
            <a:r>
              <a:rPr lang="en-US" sz="2000" b="0" dirty="0"/>
              <a:t>, </a:t>
            </a:r>
            <a:r>
              <a:rPr lang="en-US" sz="2000" b="0" dirty="0" err="1"/>
              <a:t>UnitPrice</a:t>
            </a:r>
            <a:r>
              <a:rPr lang="en-US" sz="2000" b="0" dirty="0"/>
              <a:t>, </a:t>
            </a:r>
            <a:r>
              <a:rPr lang="en-US" sz="2000" b="0" dirty="0" err="1"/>
              <a:t>OrderQty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Sales.SalesOrderDetail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SalesOrderID</a:t>
            </a:r>
            <a:r>
              <a:rPr lang="en-US" sz="2000" b="0" dirty="0"/>
              <a:t> = </a:t>
            </a:r>
          </a:p>
          <a:p>
            <a:r>
              <a:rPr lang="en-US" sz="2000" b="0" dirty="0"/>
              <a:t>(</a:t>
            </a:r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FF33CC"/>
                </a:solidFill>
              </a:rPr>
              <a:t>MAX</a:t>
            </a:r>
            <a:r>
              <a:rPr lang="en-US" sz="2000" b="0" dirty="0"/>
              <a:t>(</a:t>
            </a:r>
            <a:r>
              <a:rPr lang="en-US" sz="2000" b="0" dirty="0" err="1"/>
              <a:t>SalesOrderID</a:t>
            </a:r>
            <a:r>
              <a:rPr lang="en-US" sz="2000" b="0" dirty="0"/>
              <a:t>)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LastOrder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Sales.SalesOrderHeader</a:t>
            </a:r>
            <a:r>
              <a:rPr lang="en-US" sz="2000" b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48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" y="0"/>
            <a:ext cx="8170989" cy="741363"/>
          </a:xfrm>
        </p:spPr>
        <p:txBody>
          <a:bodyPr/>
          <a:lstStyle/>
          <a:p>
            <a:r>
              <a:rPr lang="ru-RU" sz="3600" baseline="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rPr>
              <a:t>Составление</a:t>
            </a:r>
            <a:r>
              <a:rPr lang="ru-RU" sz="360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ru-RU" sz="3600" baseline="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rPr>
              <a:t>подзапросов с множественными значениями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Подзапросы могут возвращает множественные значения как колонку во внешний запрос</a:t>
            </a:r>
            <a:endParaRPr lang="en-US" sz="2000" dirty="0" smtClean="0"/>
          </a:p>
          <a:p>
            <a:r>
              <a:rPr lang="ru-RU" sz="2000" dirty="0" smtClean="0"/>
              <a:t>Используется предиктор </a:t>
            </a:r>
            <a:r>
              <a:rPr lang="en-US" sz="2000" dirty="0" smtClean="0"/>
              <a:t>IN</a:t>
            </a:r>
          </a:p>
          <a:p>
            <a:pPr lvl="1"/>
            <a:r>
              <a:rPr lang="ru-RU" dirty="0" smtClean="0"/>
              <a:t>Если любое из значений в последовательности результата совпадает с выражением перед предикатом </a:t>
            </a:r>
            <a:r>
              <a:rPr lang="en-US" dirty="0" smtClean="0"/>
              <a:t>IN, </a:t>
            </a:r>
            <a:r>
              <a:rPr lang="ru-RU" dirty="0" smtClean="0"/>
              <a:t>возвращается</a:t>
            </a:r>
            <a:r>
              <a:rPr lang="en-US" dirty="0" smtClean="0"/>
              <a:t> TRUE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714375" y="2742339"/>
            <a:ext cx="7272338" cy="201400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CustomerID</a:t>
            </a:r>
            <a:r>
              <a:rPr lang="en-US" sz="2000" b="0" dirty="0"/>
              <a:t>, </a:t>
            </a:r>
            <a:r>
              <a:rPr lang="en-US" sz="2000" b="0" dirty="0" err="1"/>
              <a:t>SalesOrderId,TerritoryID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Sales.SalesorderHeader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CustomerID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IN</a:t>
            </a:r>
            <a:r>
              <a:rPr lang="en-US" sz="2000" b="0" dirty="0"/>
              <a:t> (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CustomerID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Sales.Customer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TerritoryID</a:t>
            </a:r>
            <a:r>
              <a:rPr lang="en-US" sz="2000" b="0" dirty="0"/>
              <a:t> = 10);</a:t>
            </a:r>
          </a:p>
        </p:txBody>
      </p:sp>
    </p:spTree>
    <p:extLst>
      <p:ext uri="{BB962C8B-B14F-4D97-AF65-F5344CB8AC3E}">
        <p14:creationId xmlns:p14="http://schemas.microsoft.com/office/powerpoint/2010/main" val="28884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rPr>
              <a:t>Составление подзапроса с условием </a:t>
            </a:r>
            <a:r>
              <a:rPr lang="en-US" sz="320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rPr>
              <a:t>EXISTS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77900"/>
            <a:ext cx="7751762" cy="4386262"/>
          </a:xfrm>
        </p:spPr>
        <p:txBody>
          <a:bodyPr/>
          <a:lstStyle/>
          <a:p>
            <a:r>
              <a:rPr lang="ru-RU" sz="2000" dirty="0" smtClean="0"/>
              <a:t>Ключевое слово </a:t>
            </a:r>
            <a:r>
              <a:rPr lang="en-US" sz="2000" dirty="0" smtClean="0"/>
              <a:t>EXISTS </a:t>
            </a:r>
            <a:r>
              <a:rPr lang="ru-RU" sz="2000" dirty="0" smtClean="0"/>
              <a:t>в основном используется в </a:t>
            </a:r>
            <a:r>
              <a:rPr lang="en-US" sz="2000" dirty="0" smtClean="0"/>
              <a:t>SELECT </a:t>
            </a:r>
            <a:r>
              <a:rPr lang="ru-RU" sz="2000" dirty="0" smtClean="0"/>
              <a:t>запросе с </a:t>
            </a:r>
            <a:r>
              <a:rPr lang="en-US" sz="2000" dirty="0" smtClean="0"/>
              <a:t>(*). 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98500" y="1912956"/>
            <a:ext cx="7272338" cy="201400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CustomerID</a:t>
            </a:r>
            <a:r>
              <a:rPr lang="en-US" sz="2000" b="0" dirty="0"/>
              <a:t>, </a:t>
            </a:r>
            <a:r>
              <a:rPr lang="en-US" sz="2000" b="0" dirty="0" err="1"/>
              <a:t>PersonID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Sales.Customer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Cust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EXISTS (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* 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Sales.SalesOrderHeader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Ord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 </a:t>
            </a:r>
            <a:r>
              <a:rPr lang="en-US" sz="2000" b="0" dirty="0" err="1"/>
              <a:t>Cust.CustomerID</a:t>
            </a:r>
            <a:r>
              <a:rPr lang="en-US" sz="2000" b="0" dirty="0"/>
              <a:t> = </a:t>
            </a:r>
            <a:r>
              <a:rPr lang="en-US" sz="2000" b="0" dirty="0" err="1"/>
              <a:t>Ord.CustomerID</a:t>
            </a:r>
            <a:r>
              <a:rPr lang="en-US" sz="2000" b="0" dirty="0" smtClean="0"/>
              <a:t>);</a:t>
            </a:r>
            <a:endParaRPr lang="en-US" sz="2000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11200" y="4357161"/>
            <a:ext cx="7272338" cy="201400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 smtClean="0">
                <a:solidFill>
                  <a:srgbClr val="0000CC"/>
                </a:solidFill>
              </a:rPr>
              <a:t>SELECT</a:t>
            </a:r>
            <a:r>
              <a:rPr lang="en-US" sz="2000" b="0" dirty="0" smtClean="0"/>
              <a:t> </a:t>
            </a:r>
            <a:r>
              <a:rPr lang="en-US" sz="2000" b="0" dirty="0" err="1"/>
              <a:t>CustomerID</a:t>
            </a:r>
            <a:r>
              <a:rPr lang="en-US" sz="2000" b="0" dirty="0"/>
              <a:t>, </a:t>
            </a:r>
            <a:r>
              <a:rPr lang="en-US" sz="2000" b="0" dirty="0" err="1"/>
              <a:t>PersonID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Sales.Customer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Cust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NOT EXISTS (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* 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Sales.SalesOrderHeader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Ord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WHERE</a:t>
            </a:r>
            <a:r>
              <a:rPr lang="en-US" sz="2000" b="0" dirty="0"/>
              <a:t> </a:t>
            </a:r>
            <a:r>
              <a:rPr lang="en-US" sz="2000" b="0" dirty="0" err="1"/>
              <a:t>Cust.CustomerID</a:t>
            </a:r>
            <a:r>
              <a:rPr lang="en-US" sz="2000" b="0" dirty="0"/>
              <a:t> = </a:t>
            </a:r>
            <a:r>
              <a:rPr lang="en-US" sz="2000" b="0" dirty="0" err="1"/>
              <a:t>Ord.CustomerID</a:t>
            </a:r>
            <a:r>
              <a:rPr lang="en-US" sz="2000" b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25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01929" y="2960472"/>
            <a:ext cx="8740142" cy="1796217"/>
          </a:xfrm>
          <a:prstGeom prst="rect">
            <a:avLst/>
          </a:prstGeom>
        </p:spPr>
        <p:txBody>
          <a:bodyPr/>
          <a:lstStyle>
            <a:lvl1pPr algn="l" defTabSz="685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1" b="0" kern="1200" cap="none" spc="-150" baseline="0" dirty="0" smtClean="0">
                <a:ln w="3175">
                  <a:noFill/>
                </a:ln>
                <a:solidFill>
                  <a:schemeClr val="accent6">
                    <a:alpha val="98824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6000" dirty="0" smtClean="0">
                <a:solidFill>
                  <a:schemeClr val="bg1">
                    <a:alpha val="98824"/>
                  </a:schemeClr>
                </a:solidFill>
              </a:rPr>
              <a:t>Табличные функции</a:t>
            </a:r>
            <a:endParaRPr lang="en-GB" sz="6000" dirty="0">
              <a:solidFill>
                <a:schemeClr val="bg1">
                  <a:alpha val="98824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13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284560" y="1898420"/>
            <a:ext cx="8643938" cy="396779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800" dirty="0" smtClean="0"/>
              <a:t>Функции агрегирования</a:t>
            </a:r>
            <a:endParaRPr lang="en-GB" sz="2800" dirty="0" smtClean="0"/>
          </a:p>
          <a:p>
            <a:r>
              <a:rPr lang="ru-RU" sz="2800" dirty="0" smtClean="0"/>
              <a:t>Предложения </a:t>
            </a:r>
            <a:r>
              <a:rPr lang="en-GB" sz="2800" dirty="0" smtClean="0"/>
              <a:t>GROUP BY </a:t>
            </a:r>
            <a:r>
              <a:rPr lang="ru-RU" sz="2800" dirty="0" smtClean="0"/>
              <a:t>и </a:t>
            </a:r>
            <a:r>
              <a:rPr lang="en-GB" sz="2800" dirty="0" smtClean="0"/>
              <a:t>HAVING</a:t>
            </a:r>
          </a:p>
          <a:p>
            <a:r>
              <a:rPr lang="ru-RU" sz="2800" dirty="0" smtClean="0"/>
              <a:t>Подзапросы</a:t>
            </a:r>
            <a:r>
              <a:rPr lang="en-GB" sz="2800" dirty="0" smtClean="0"/>
              <a:t>(</a:t>
            </a:r>
            <a:r>
              <a:rPr lang="ru-RU" sz="2800" dirty="0" smtClean="0"/>
              <a:t>самодостаточные</a:t>
            </a:r>
            <a:r>
              <a:rPr lang="en-GB" sz="2800" dirty="0" smtClean="0"/>
              <a:t>, </a:t>
            </a:r>
            <a:r>
              <a:rPr lang="ru-RU" sz="2800" dirty="0" smtClean="0"/>
              <a:t>связанные</a:t>
            </a:r>
            <a:r>
              <a:rPr lang="en-GB" sz="2800" dirty="0" smtClean="0"/>
              <a:t>, </a:t>
            </a:r>
            <a:r>
              <a:rPr lang="ru-RU" sz="2800" dirty="0" smtClean="0"/>
              <a:t>и </a:t>
            </a:r>
            <a:r>
              <a:rPr lang="en-GB" sz="2800" dirty="0" smtClean="0"/>
              <a:t>EXISTS)</a:t>
            </a:r>
          </a:p>
          <a:p>
            <a:r>
              <a:rPr lang="ru-RU" sz="2800" dirty="0" smtClean="0"/>
              <a:t>Работа с табличными функциями</a:t>
            </a: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простого представления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Представление – это сохраненные запросы созданные в базе данных администраторами или разработчиками</a:t>
            </a:r>
            <a:endParaRPr lang="en-US" sz="2000" dirty="0" smtClean="0"/>
          </a:p>
          <a:p>
            <a:r>
              <a:rPr lang="ru-RU" sz="2000" dirty="0" smtClean="0"/>
              <a:t>Представление определяются через </a:t>
            </a:r>
            <a:r>
              <a:rPr lang="en-US" sz="2000" dirty="0" smtClean="0"/>
              <a:t>SELECT </a:t>
            </a:r>
            <a:r>
              <a:rPr lang="ru-RU" sz="2000" dirty="0" smtClean="0"/>
              <a:t>запрос</a:t>
            </a:r>
            <a:endParaRPr lang="en-US" sz="2000" dirty="0"/>
          </a:p>
          <a:p>
            <a:r>
              <a:rPr lang="en-US" sz="2000" dirty="0" smtClean="0"/>
              <a:t>ORDER BY</a:t>
            </a:r>
            <a:r>
              <a:rPr lang="ru-RU" sz="2000" dirty="0" smtClean="0"/>
              <a:t> не применим в представлении без применения</a:t>
            </a:r>
            <a:r>
              <a:rPr lang="en-US" sz="2000" dirty="0" smtClean="0"/>
              <a:t> TOP, OFFSET/FETCH</a:t>
            </a:r>
            <a:r>
              <a:rPr lang="ru-RU" sz="2000" dirty="0"/>
              <a:t> </a:t>
            </a:r>
            <a:r>
              <a:rPr lang="ru-RU" sz="2000" dirty="0" smtClean="0"/>
              <a:t>или</a:t>
            </a:r>
            <a:r>
              <a:rPr lang="en-US" sz="2000" dirty="0" smtClean="0"/>
              <a:t> FOR XML</a:t>
            </a:r>
          </a:p>
          <a:p>
            <a:pPr lvl="1"/>
            <a:r>
              <a:rPr lang="ru-RU" sz="2000" dirty="0" smtClean="0"/>
              <a:t>Для сортировки результата используйте</a:t>
            </a:r>
            <a:r>
              <a:rPr lang="en-US" sz="2000" dirty="0" smtClean="0"/>
              <a:t> ORDER BY </a:t>
            </a:r>
            <a:r>
              <a:rPr lang="ru-RU" sz="2000" dirty="0" smtClean="0"/>
              <a:t>в выходном запросе</a:t>
            </a:r>
            <a:endParaRPr lang="en-US" sz="2000" dirty="0" smtClean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60023" y="3510494"/>
            <a:ext cx="7574692" cy="233368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CREATE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VIEW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HumanResources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EmployeeList</a:t>
            </a:r>
            <a:endParaRPr lang="en-US" sz="2000" b="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BusinessEntityID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,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JobTitle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HireDate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VacationHours</a:t>
            </a:r>
            <a:endParaRPr lang="en-US" sz="2000" b="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HumanResources</a:t>
            </a:r>
            <a:r>
              <a:rPr lang="en-US" sz="2000" b="0" dirty="0" err="1" smtClean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b="0" dirty="0" err="1" smtClean="0">
                <a:solidFill>
                  <a:prstClr val="black"/>
                </a:solidFill>
                <a:latin typeface="Lucida Sans Typewriter" pitchFamily="49" charset="0"/>
              </a:rPr>
              <a:t>Employee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  <a:p>
            <a:endParaRPr lang="en-US" sz="2000" dirty="0">
              <a:solidFill>
                <a:srgbClr val="808080"/>
              </a:solidFill>
              <a:latin typeface="Lucida Sans Typewriter" pitchFamily="49" charset="0"/>
            </a:endParaRPr>
          </a:p>
          <a:p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</a:rPr>
              <a:t>SELECT</a:t>
            </a:r>
            <a:r>
              <a:rPr lang="en-US" sz="2000" b="0" dirty="0" smtClean="0">
                <a:latin typeface="Lucida Sans Typewriter" pitchFamily="49" charset="0"/>
              </a:rPr>
              <a:t> * </a:t>
            </a:r>
            <a:r>
              <a:rPr lang="en-US" sz="2000" b="0" dirty="0" smtClean="0">
                <a:solidFill>
                  <a:srgbClr val="0000CC"/>
                </a:solidFill>
                <a:latin typeface="Lucida Sans Typewriter" pitchFamily="49" charset="0"/>
              </a:rPr>
              <a:t>FROM</a:t>
            </a:r>
            <a:r>
              <a:rPr lang="en-US" sz="2000" b="0" dirty="0" smtClean="0">
                <a:latin typeface="Lucida Sans Typewriter" pitchFamily="49" charset="0"/>
              </a:rPr>
              <a:t> </a:t>
            </a:r>
            <a:r>
              <a:rPr lang="en-US" sz="2000" b="0" dirty="0" err="1" smtClean="0">
                <a:latin typeface="Lucida Sans Typewriter" pitchFamily="49" charset="0"/>
              </a:rPr>
              <a:t>HumanResources.EmployeeList</a:t>
            </a:r>
            <a:endParaRPr lang="en-US" sz="2000" b="0" dirty="0" smtClean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Создание простой функции возвращающей таблицу</a:t>
            </a:r>
            <a:endParaRPr lang="en-US" sz="32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8788" y="992188"/>
            <a:ext cx="7999412" cy="4386262"/>
          </a:xfrm>
        </p:spPr>
        <p:txBody>
          <a:bodyPr/>
          <a:lstStyle/>
          <a:p>
            <a:r>
              <a:rPr lang="ru-RU" sz="2000" dirty="0" smtClean="0"/>
              <a:t>Создается через </a:t>
            </a:r>
            <a:r>
              <a:rPr lang="en-US" sz="2000" dirty="0" smtClean="0"/>
              <a:t>CREATE FUNCTION</a:t>
            </a:r>
          </a:p>
          <a:p>
            <a:r>
              <a:rPr lang="ru-RU" sz="2000" dirty="0" smtClean="0"/>
              <a:t>Определяется тип возвращаемого результата </a:t>
            </a:r>
            <a:r>
              <a:rPr lang="en-US" sz="2000" dirty="0" smtClean="0"/>
              <a:t>TABLE</a:t>
            </a:r>
          </a:p>
          <a:p>
            <a:r>
              <a:rPr lang="ru-RU" sz="2000" dirty="0" smtClean="0"/>
              <a:t>Возвращается односложный</a:t>
            </a:r>
            <a:r>
              <a:rPr lang="en-US" sz="2000" dirty="0" smtClean="0"/>
              <a:t> SELECT </a:t>
            </a:r>
            <a:r>
              <a:rPr lang="ru-RU" sz="2000" dirty="0" smtClean="0"/>
              <a:t>после команды</a:t>
            </a:r>
            <a:r>
              <a:rPr lang="en-US" sz="2000" dirty="0" smtClean="0"/>
              <a:t> RETURN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68253" y="2587790"/>
            <a:ext cx="7747686" cy="26853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b="0" dirty="0">
                <a:solidFill>
                  <a:srgbClr val="0000CC"/>
                </a:solidFill>
              </a:rPr>
              <a:t>CREATE FUNCTION </a:t>
            </a:r>
            <a:r>
              <a:rPr lang="en-US" b="0" dirty="0" err="1"/>
              <a:t>Sales.fn_LineTotal</a:t>
            </a:r>
            <a:r>
              <a:rPr lang="en-US" b="0" dirty="0"/>
              <a:t> (@</a:t>
            </a:r>
            <a:r>
              <a:rPr lang="en-US" b="0" dirty="0" err="1"/>
              <a:t>SalesOrderID</a:t>
            </a:r>
            <a:r>
              <a:rPr lang="en-US" b="0" dirty="0"/>
              <a:t> </a:t>
            </a:r>
            <a:r>
              <a:rPr lang="en-US" b="0" dirty="0">
                <a:solidFill>
                  <a:srgbClr val="0000CC"/>
                </a:solidFill>
              </a:rPr>
              <a:t>INT</a:t>
            </a:r>
            <a:r>
              <a:rPr lang="en-US" b="0" dirty="0"/>
              <a:t>)</a:t>
            </a:r>
          </a:p>
          <a:p>
            <a:r>
              <a:rPr lang="en-US" b="0" dirty="0">
                <a:solidFill>
                  <a:srgbClr val="0000CC"/>
                </a:solidFill>
              </a:rPr>
              <a:t>RETURNS TABLE</a:t>
            </a:r>
          </a:p>
          <a:p>
            <a:r>
              <a:rPr lang="en-US" b="0" dirty="0">
                <a:solidFill>
                  <a:srgbClr val="0000CC"/>
                </a:solidFill>
              </a:rPr>
              <a:t>AS</a:t>
            </a:r>
          </a:p>
          <a:p>
            <a:r>
              <a:rPr lang="en-US" b="0" dirty="0">
                <a:solidFill>
                  <a:srgbClr val="0000CC"/>
                </a:solidFill>
              </a:rPr>
              <a:t>RETURN</a:t>
            </a:r>
          </a:p>
          <a:p>
            <a:r>
              <a:rPr lang="en-US" b="0" dirty="0"/>
              <a:t>    </a:t>
            </a:r>
            <a:r>
              <a:rPr lang="en-US" b="0" dirty="0">
                <a:solidFill>
                  <a:srgbClr val="0000CC"/>
                </a:solidFill>
              </a:rPr>
              <a:t>SELECT</a:t>
            </a:r>
            <a:r>
              <a:rPr lang="en-US" b="0" dirty="0"/>
              <a:t> </a:t>
            </a:r>
            <a:r>
              <a:rPr lang="en-US" b="0" dirty="0" err="1"/>
              <a:t>SalesOrderID</a:t>
            </a:r>
            <a:r>
              <a:rPr lang="en-US" b="0" dirty="0"/>
              <a:t>,</a:t>
            </a:r>
          </a:p>
          <a:p>
            <a:r>
              <a:rPr lang="en-US" b="0" dirty="0" smtClean="0"/>
              <a:t>   </a:t>
            </a:r>
            <a:r>
              <a:rPr lang="en-US" b="0" dirty="0" smtClean="0">
                <a:solidFill>
                  <a:srgbClr val="FF33CC"/>
                </a:solidFill>
              </a:rPr>
              <a:t> CAST</a:t>
            </a:r>
            <a:r>
              <a:rPr lang="en-US" b="0" dirty="0"/>
              <a:t>((</a:t>
            </a:r>
            <a:r>
              <a:rPr lang="en-US" b="0" dirty="0" err="1"/>
              <a:t>OrderQty</a:t>
            </a:r>
            <a:r>
              <a:rPr lang="en-US" b="0" dirty="0"/>
              <a:t> * </a:t>
            </a:r>
            <a:r>
              <a:rPr lang="en-US" b="0" dirty="0" err="1"/>
              <a:t>UnitPrice</a:t>
            </a:r>
            <a:r>
              <a:rPr lang="en-US" b="0" dirty="0"/>
              <a:t> * (1 - </a:t>
            </a:r>
            <a:r>
              <a:rPr lang="en-US" b="0" dirty="0" err="1"/>
              <a:t>SpecialOfferID</a:t>
            </a:r>
            <a:r>
              <a:rPr lang="en-US" b="0" dirty="0"/>
              <a:t>))</a:t>
            </a:r>
          </a:p>
          <a:p>
            <a:r>
              <a:rPr lang="pt-BR" b="0" dirty="0" smtClean="0"/>
              <a:t>    </a:t>
            </a:r>
            <a:r>
              <a:rPr lang="pt-BR" b="0" dirty="0" smtClean="0">
                <a:solidFill>
                  <a:srgbClr val="0000CC"/>
                </a:solidFill>
              </a:rPr>
              <a:t>AS </a:t>
            </a:r>
            <a:r>
              <a:rPr lang="pt-BR" b="0" dirty="0">
                <a:solidFill>
                  <a:srgbClr val="0000CC"/>
                </a:solidFill>
              </a:rPr>
              <a:t>DECIMAL</a:t>
            </a:r>
            <a:r>
              <a:rPr lang="pt-BR" b="0" dirty="0"/>
              <a:t>(8, 2)) </a:t>
            </a:r>
            <a:r>
              <a:rPr lang="pt-BR" b="0" dirty="0">
                <a:solidFill>
                  <a:srgbClr val="0000CC"/>
                </a:solidFill>
              </a:rPr>
              <a:t>AS</a:t>
            </a:r>
            <a:r>
              <a:rPr lang="pt-BR" b="0" dirty="0"/>
              <a:t> LineTotal</a:t>
            </a:r>
          </a:p>
          <a:p>
            <a:r>
              <a:rPr lang="en-US" b="0" dirty="0"/>
              <a:t>    </a:t>
            </a:r>
            <a:r>
              <a:rPr lang="en-US" b="0" dirty="0">
                <a:solidFill>
                  <a:srgbClr val="0000CC"/>
                </a:solidFill>
              </a:rPr>
              <a:t>FROM </a:t>
            </a:r>
            <a:r>
              <a:rPr lang="en-US" b="0" dirty="0"/>
              <a:t>   </a:t>
            </a:r>
            <a:r>
              <a:rPr lang="en-US" b="0" dirty="0" err="1"/>
              <a:t>Sales.SalesOrderDetail</a:t>
            </a:r>
            <a:endParaRPr lang="en-US" b="0" dirty="0"/>
          </a:p>
          <a:p>
            <a:r>
              <a:rPr lang="en-US" b="0" dirty="0"/>
              <a:t>    </a:t>
            </a:r>
            <a:r>
              <a:rPr lang="en-US" b="0" dirty="0">
                <a:solidFill>
                  <a:srgbClr val="0000CC"/>
                </a:solidFill>
              </a:rPr>
              <a:t>WHERE</a:t>
            </a:r>
            <a:r>
              <a:rPr lang="en-US" b="0" dirty="0"/>
              <a:t>   </a:t>
            </a:r>
            <a:r>
              <a:rPr lang="en-US" b="0" dirty="0" err="1"/>
              <a:t>SalesOrderID</a:t>
            </a:r>
            <a:r>
              <a:rPr lang="en-US" b="0" dirty="0"/>
              <a:t> = @</a:t>
            </a:r>
            <a:r>
              <a:rPr lang="en-US" b="0" dirty="0" err="1"/>
              <a:t>SalesOrderID</a:t>
            </a:r>
            <a:r>
              <a:rPr lang="en-US" b="0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611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Табличные 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Табличными выражениями называются подзапросы, которые используются там, где ожидается наличие таблицы. Существует два типа табличных выражений: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производные таблицы;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обобщенные табличные выражения.</a:t>
            </a:r>
          </a:p>
          <a:p>
            <a:endParaRPr lang="ru-RU" dirty="0"/>
          </a:p>
          <a:p>
            <a:r>
              <a:rPr lang="ru-RU" dirty="0" smtClean="0"/>
              <a:t>Рассмотрим эти </a:t>
            </a:r>
            <a:r>
              <a:rPr lang="ru-RU" dirty="0"/>
              <a:t>две формы табличных </a:t>
            </a:r>
            <a:r>
              <a:rPr lang="ru-RU" dirty="0" smtClean="0"/>
              <a:t>выражений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321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Производная таблица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8788" y="837544"/>
            <a:ext cx="7751762" cy="5782711"/>
          </a:xfrm>
        </p:spPr>
        <p:txBody>
          <a:bodyPr/>
          <a:lstStyle/>
          <a:p>
            <a:r>
              <a:rPr lang="ru-RU" dirty="0"/>
              <a:t>Производная таблица (</a:t>
            </a:r>
            <a:r>
              <a:rPr lang="ru-RU" dirty="0" err="1"/>
              <a:t>derived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) - это табличное выражение, входящее в предложение FROM запроса. </a:t>
            </a:r>
            <a:endParaRPr lang="ru-RU" dirty="0" smtClean="0"/>
          </a:p>
          <a:p>
            <a:r>
              <a:rPr lang="ru-RU" dirty="0" smtClean="0"/>
              <a:t>Производные </a:t>
            </a:r>
            <a:r>
              <a:rPr lang="ru-RU" dirty="0"/>
              <a:t>таблицы можно применять в тех случаях, когда использование псевдонимов столбцов не представляется возможным, поскольку транслятор SQL обрабатывает другое предложение до того, как псевдоним станет известным.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примере ниже показана попытка использовать псевдоним столбца в ситуации, когда другое предложение обрабатывается до того, как станет известным псевдоним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fontAlgn="base"/>
            <a:r>
              <a:rPr lang="ru-RU" dirty="0" smtClean="0"/>
              <a:t>Попытка </a:t>
            </a:r>
            <a:r>
              <a:rPr lang="ru-RU" dirty="0"/>
              <a:t>выполнить этот запрос выдаст следующее сообщение об ошибке:</a:t>
            </a:r>
          </a:p>
          <a:p>
            <a:endParaRPr lang="ru-RU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58788" y="3246024"/>
            <a:ext cx="7574692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USE </a:t>
            </a:r>
            <a:r>
              <a:rPr lang="en-US" sz="2000" b="0" dirty="0" err="1">
                <a:latin typeface="Lucida Sans Typewriter" pitchFamily="49" charset="0"/>
              </a:rPr>
              <a:t>SampleDb</a:t>
            </a:r>
            <a:r>
              <a:rPr lang="en-US" sz="2000" b="0" dirty="0">
                <a:latin typeface="Lucida Sans Typewriter" pitchFamily="49" charset="0"/>
              </a:rPr>
              <a:t>;</a:t>
            </a:r>
          </a:p>
          <a:p>
            <a:endParaRPr lang="en-US" sz="2000" b="0" dirty="0">
              <a:solidFill>
                <a:srgbClr val="0000FF"/>
              </a:solidFill>
              <a:latin typeface="Lucida Sans Typewriter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SELECT MONTH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sz="2000" b="0" dirty="0" err="1">
                <a:latin typeface="Lucida Sans Typewriter" pitchFamily="49" charset="0"/>
              </a:rPr>
              <a:t>EnterDate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  <a:r>
              <a:rPr lang="en-US" sz="2000" b="0" dirty="0"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0000CC"/>
                </a:solidFill>
                <a:latin typeface="Lucida Sans Typewriter" pitchFamily="49" charset="0"/>
              </a:rPr>
              <a:t>as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US" sz="2000" b="0" dirty="0" err="1">
                <a:latin typeface="Lucida Sans Typewriter" pitchFamily="49" charset="0"/>
              </a:rPr>
              <a:t>enter_month</a:t>
            </a:r>
            <a:endParaRPr lang="en-US" sz="2000" b="0" dirty="0">
              <a:latin typeface="Lucida Sans Typewriter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   FROM </a:t>
            </a:r>
            <a:r>
              <a:rPr lang="en-US" sz="2000" b="0" dirty="0" err="1">
                <a:latin typeface="Lucida Sans Typewriter" pitchFamily="49" charset="0"/>
              </a:rPr>
              <a:t>Works_on</a:t>
            </a:r>
            <a:endParaRPr lang="en-US" sz="2000" b="0" dirty="0">
              <a:latin typeface="Lucida Sans Typewriter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   GROUP BY </a:t>
            </a:r>
            <a:r>
              <a:rPr lang="en-US" sz="2000" b="0" dirty="0" err="1">
                <a:latin typeface="Lucida Sans Typewriter" pitchFamily="49" charset="0"/>
              </a:rPr>
              <a:t>enter_month</a:t>
            </a:r>
            <a:r>
              <a:rPr lang="en-US" sz="2000" b="0" dirty="0">
                <a:latin typeface="Lucida Sans Typewriter" pitchFamily="49" charset="0"/>
              </a:rPr>
              <a:t>;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56908" y="5661100"/>
            <a:ext cx="7574692" cy="863144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b="0" dirty="0" err="1"/>
              <a:t>Msg</a:t>
            </a:r>
            <a:r>
              <a:rPr lang="en-US" sz="1600" b="0" dirty="0"/>
              <a:t> 207, Level 16, State 1, Line 5 Invalid column name '</a:t>
            </a:r>
            <a:r>
              <a:rPr lang="en-US" sz="1600" b="0" dirty="0" err="1"/>
              <a:t>enter_month</a:t>
            </a:r>
            <a:r>
              <a:rPr lang="en-US" sz="1600" b="0" dirty="0"/>
              <a:t>'. (</a:t>
            </a:r>
            <a:r>
              <a:rPr lang="ru-RU" sz="1600" b="0" dirty="0"/>
              <a:t>Сообщение 207: уровень 16, состояние 1, строка 5 Недопустимое имя столбца </a:t>
            </a:r>
            <a:r>
              <a:rPr lang="en-US" sz="1600" b="0" dirty="0" err="1"/>
              <a:t>enter_month</a:t>
            </a:r>
            <a:r>
              <a:rPr lang="en-US" sz="16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170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Производная таблица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Причиной ошибки является то обстоятельство, что предложение GROUP BY обрабатывается до обработки соответствующего списка инструкции SELECT, и при обработке этой группы псевдоним столбца </a:t>
            </a:r>
            <a:r>
              <a:rPr lang="ru-RU" dirty="0" err="1"/>
              <a:t>enter_month</a:t>
            </a:r>
            <a:r>
              <a:rPr lang="ru-RU" dirty="0"/>
              <a:t> неизвестен.</a:t>
            </a:r>
          </a:p>
          <a:p>
            <a:r>
              <a:rPr lang="ru-RU" dirty="0" smtClean="0"/>
              <a:t>Эту </a:t>
            </a:r>
            <a:r>
              <a:rPr lang="ru-RU" dirty="0"/>
              <a:t>проблему можно решить, используя производную таблицу, содержащую предшествующий запрос (без предложения GROUP BY), поскольку предложение FROM исполняется перед предложением GROUP BY: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20040" y="3164084"/>
            <a:ext cx="7662672" cy="233368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USE </a:t>
            </a:r>
            <a:r>
              <a:rPr lang="en-US" sz="2000" b="0" dirty="0" err="1">
                <a:solidFill>
                  <a:srgbClr val="0000FF"/>
                </a:solidFill>
                <a:latin typeface="Lucida Sans Typewriter" pitchFamily="49" charset="0"/>
              </a:rPr>
              <a:t>SampleDb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;</a:t>
            </a:r>
          </a:p>
          <a:p>
            <a:endParaRPr lang="en-US" sz="2000" b="0" dirty="0">
              <a:solidFill>
                <a:srgbClr val="0000FF"/>
              </a:solidFill>
              <a:latin typeface="Lucida Sans Typewriter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SELECT </a:t>
            </a:r>
            <a:r>
              <a:rPr lang="en-US" sz="2000" b="0" dirty="0" err="1">
                <a:latin typeface="Lucida Sans Typewriter" pitchFamily="49" charset="0"/>
              </a:rPr>
              <a:t>enter_month</a:t>
            </a:r>
            <a:endParaRPr lang="en-US" sz="2000" b="0" dirty="0">
              <a:latin typeface="Lucida Sans Typewriter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   FROM 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sz="2000" b="0" dirty="0" smtClean="0">
                <a:solidFill>
                  <a:srgbClr val="0000FF"/>
                </a:solidFill>
                <a:latin typeface="Lucida Sans Typewriter" pitchFamily="49" charset="0"/>
              </a:rPr>
              <a:t>SELECT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MONTH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sz="2000" b="0" dirty="0" err="1">
                <a:latin typeface="Lucida Sans Typewriter" pitchFamily="49" charset="0"/>
              </a:rPr>
              <a:t>EnterDate</a:t>
            </a: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  <a:r>
              <a:rPr lang="ru-RU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Lucida Sans Typewriter" pitchFamily="49" charset="0"/>
              </a:rPr>
              <a:t>as </a:t>
            </a:r>
            <a:r>
              <a:rPr lang="en-US" sz="2000" b="0" dirty="0" err="1" smtClean="0">
                <a:latin typeface="Lucida Sans Typewriter" pitchFamily="49" charset="0"/>
              </a:rPr>
              <a:t>enter_month</a:t>
            </a:r>
            <a:endParaRPr lang="en-US" sz="2000" b="0" dirty="0">
              <a:latin typeface="Lucida Sans Typewriter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       FROM </a:t>
            </a:r>
            <a:r>
              <a:rPr lang="en-US" sz="2000" b="0" dirty="0" err="1">
                <a:latin typeface="Lucida Sans Typewriter" pitchFamily="49" charset="0"/>
              </a:rPr>
              <a:t>Works_on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   AS </a:t>
            </a:r>
            <a:r>
              <a:rPr lang="en-US" sz="2000" b="0" dirty="0">
                <a:latin typeface="Lucida Sans Typewriter" pitchFamily="49" charset="0"/>
              </a:rPr>
              <a:t>m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   GROUP BY </a:t>
            </a:r>
            <a:r>
              <a:rPr lang="en-US" sz="2000" b="0" dirty="0" err="1">
                <a:latin typeface="Lucida Sans Typewriter" pitchFamily="49" charset="0"/>
              </a:rPr>
              <a:t>enter_month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;</a:t>
            </a:r>
            <a:endParaRPr lang="en-US" sz="2000" b="0" dirty="0">
              <a:latin typeface="Lucida Sans Typewriter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21" y="4556760"/>
            <a:ext cx="1581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97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Производная таблица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Синтаксис создания производной таблицы: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97700" y="2090486"/>
            <a:ext cx="7574692" cy="13746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column_list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&gt;</a:t>
            </a:r>
          </a:p>
          <a:p>
            <a:r>
              <a:rPr lang="en-US" sz="2000" b="0" dirty="0" smtClean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	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</a:p>
          <a:p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derived_table_definition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&gt;</a:t>
            </a:r>
          </a:p>
          <a:p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sz="2000" b="0" dirty="0" smtClean="0">
                <a:solidFill>
                  <a:srgbClr val="808080"/>
                </a:solidFill>
                <a:latin typeface="Lucida Sans Typewriter" pitchFamily="49" charset="0"/>
              </a:rPr>
              <a:t>)</a:t>
            </a:r>
            <a:r>
              <a:rPr lang="en-US" sz="2000" b="0" dirty="0" smtClean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&lt;</a:t>
            </a:r>
            <a:r>
              <a:rPr lang="en-US" sz="2000" b="0" dirty="0">
                <a:solidFill>
                  <a:prstClr val="black"/>
                </a:solidFill>
                <a:latin typeface="Lucida Sans Typewriter" pitchFamily="49" charset="0"/>
              </a:rPr>
              <a:t>derived_table_alias</a:t>
            </a:r>
            <a:r>
              <a:rPr lang="en-US" sz="2000" b="0" dirty="0">
                <a:solidFill>
                  <a:srgbClr val="808080"/>
                </a:solidFill>
                <a:latin typeface="Lucida Sans Typewriter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0496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0"/>
            <a:ext cx="7773988" cy="969264"/>
          </a:xfrm>
        </p:spPr>
        <p:txBody>
          <a:bodyPr/>
          <a:lstStyle/>
          <a:p>
            <a:r>
              <a:rPr lang="ru-RU" dirty="0" smtClean="0"/>
              <a:t>Область применения производных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Обычно табличное выражение можно разместить в любом месте инструкции SELECT, где может появиться имя таблицы.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Результатом табличного выражения всегда является таблица или, в особых случаях, выражение</a:t>
            </a:r>
            <a:r>
              <a:rPr lang="ru-RU" dirty="0" smtClean="0"/>
              <a:t>.)</a:t>
            </a:r>
          </a:p>
          <a:p>
            <a:r>
              <a:rPr lang="ru-RU" dirty="0" smtClean="0"/>
              <a:t>В </a:t>
            </a:r>
            <a:r>
              <a:rPr lang="ru-RU" dirty="0"/>
              <a:t>примере ниже показывается использование табличного выражения в списке выбора инструкции SELECT: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86220" y="3621022"/>
            <a:ext cx="7574692" cy="233368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USE </a:t>
            </a:r>
            <a:r>
              <a:rPr lang="en-US" sz="2000" b="0" dirty="0" err="1">
                <a:latin typeface="Lucida Sans Typewriter" pitchFamily="49" charset="0"/>
              </a:rPr>
              <a:t>SampleDb</a:t>
            </a:r>
            <a:r>
              <a:rPr lang="en-US" sz="2000" b="0" dirty="0">
                <a:latin typeface="Lucida Sans Typewriter" pitchFamily="49" charset="0"/>
              </a:rPr>
              <a:t>;</a:t>
            </a:r>
          </a:p>
          <a:p>
            <a:endParaRPr lang="en-US" sz="2000" b="0" dirty="0">
              <a:solidFill>
                <a:srgbClr val="0000FF"/>
              </a:solidFill>
              <a:latin typeface="Lucida Sans Typewriter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SELECT </a:t>
            </a:r>
            <a:r>
              <a:rPr lang="en-US" sz="2000" b="0" dirty="0" err="1">
                <a:latin typeface="Lucida Sans Typewriter" pitchFamily="49" charset="0"/>
              </a:rPr>
              <a:t>w.Job</a:t>
            </a:r>
            <a:r>
              <a:rPr lang="en-US" sz="2000" b="0" dirty="0">
                <a:latin typeface="Lucida Sans Typewriter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AS </a:t>
            </a:r>
            <a:r>
              <a:rPr lang="en-US" sz="2000" b="0" dirty="0">
                <a:latin typeface="Lucida Sans Typewriter" pitchFamily="49" charset="0"/>
              </a:rPr>
              <a:t>'</a:t>
            </a:r>
            <a:r>
              <a:rPr lang="ru-RU" sz="2000" b="0" dirty="0">
                <a:latin typeface="Lucida Sans Typewriter" pitchFamily="49" charset="0"/>
              </a:rPr>
              <a:t>Работа', </a:t>
            </a:r>
            <a:r>
              <a:rPr lang="ru-RU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SELECT </a:t>
            </a:r>
            <a:r>
              <a:rPr lang="en-US" sz="2000" b="0" dirty="0" err="1">
                <a:latin typeface="Lucida Sans Typewriter" pitchFamily="49" charset="0"/>
              </a:rPr>
              <a:t>e.LastName</a:t>
            </a:r>
            <a:endParaRPr lang="en-US" sz="2000" b="0" dirty="0">
              <a:latin typeface="Lucida Sans Typewriter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   FROM </a:t>
            </a:r>
            <a:r>
              <a:rPr lang="en-US" sz="2000" b="0" dirty="0">
                <a:latin typeface="Lucida Sans Typewriter" pitchFamily="49" charset="0"/>
              </a:rPr>
              <a:t>Employee e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WHERE </a:t>
            </a:r>
            <a:r>
              <a:rPr lang="en-US" sz="2000" b="0" dirty="0" err="1">
                <a:latin typeface="Lucida Sans Typewriter" pitchFamily="49" charset="0"/>
              </a:rPr>
              <a:t>e.Id</a:t>
            </a:r>
            <a:r>
              <a:rPr lang="en-US" sz="2000" b="0" dirty="0">
                <a:latin typeface="Lucida Sans Typewriter" pitchFamily="49" charset="0"/>
              </a:rPr>
              <a:t> = </a:t>
            </a:r>
            <a:r>
              <a:rPr lang="en-US" sz="2000" b="0" dirty="0" err="1">
                <a:latin typeface="Lucida Sans Typewriter" pitchFamily="49" charset="0"/>
              </a:rPr>
              <a:t>w.EmpId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AS </a:t>
            </a:r>
            <a:r>
              <a:rPr lang="en-US" sz="2000" b="0" dirty="0">
                <a:latin typeface="Lucida Sans Typewriter" pitchFamily="49" charset="0"/>
              </a:rPr>
              <a:t>'</a:t>
            </a:r>
            <a:r>
              <a:rPr lang="ru-RU" sz="2000" b="0" dirty="0">
                <a:latin typeface="Lucida Sans Typewriter" pitchFamily="49" charset="0"/>
              </a:rPr>
              <a:t>Фамилия'</a:t>
            </a:r>
          </a:p>
          <a:p>
            <a:r>
              <a:rPr lang="ru-RU" sz="2000" b="0" dirty="0">
                <a:solidFill>
                  <a:srgbClr val="0000FF"/>
                </a:solidFill>
                <a:latin typeface="Lucida Sans Typewriter" pitchFamily="49" charset="0"/>
              </a:rPr>
              <a:t>        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FROM </a:t>
            </a:r>
            <a:r>
              <a:rPr lang="en-US" sz="2000" b="0" dirty="0" err="1">
                <a:latin typeface="Lucida Sans Typewriter" pitchFamily="49" charset="0"/>
              </a:rPr>
              <a:t>Works_on</a:t>
            </a:r>
            <a:r>
              <a:rPr lang="en-US" sz="2000" b="0" dirty="0">
                <a:latin typeface="Lucida Sans Typewriter" pitchFamily="49" charset="0"/>
              </a:rPr>
              <a:t> w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       WHERE </a:t>
            </a:r>
            <a:r>
              <a:rPr lang="en-US" sz="2000" b="0" dirty="0" err="1">
                <a:latin typeface="Lucida Sans Typewriter" pitchFamily="49" charset="0"/>
              </a:rPr>
              <a:t>w.Job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IN 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sz="2000" b="0" dirty="0">
                <a:latin typeface="Lucida Sans Typewriter" pitchFamily="49" charset="0"/>
              </a:rPr>
              <a:t>'</a:t>
            </a:r>
            <a:r>
              <a:rPr lang="ru-RU" sz="2000" b="0" dirty="0">
                <a:latin typeface="Lucida Sans Typewriter" pitchFamily="49" charset="0"/>
              </a:rPr>
              <a:t>Аналитик', 'Менеджер'</a:t>
            </a:r>
            <a:r>
              <a:rPr lang="ru-RU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05" y="2765868"/>
            <a:ext cx="22193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60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по работе с производными таблицами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79623" y="1085649"/>
            <a:ext cx="3511534" cy="5333438"/>
            <a:chOff x="274639" y="1069975"/>
            <a:chExt cx="2711450" cy="3815511"/>
          </a:xfrm>
        </p:grpSpPr>
        <p:sp>
          <p:nvSpPr>
            <p:cNvPr id="4" name="AutoShape 22"/>
            <p:cNvSpPr>
              <a:spLocks noChangeArrowheads="1"/>
            </p:cNvSpPr>
            <p:nvPr/>
          </p:nvSpPr>
          <p:spPr bwMode="auto">
            <a:xfrm>
              <a:off x="276225" y="1799628"/>
              <a:ext cx="2709863" cy="2963175"/>
            </a:xfrm>
            <a:prstGeom prst="roundRect">
              <a:avLst>
                <a:gd name="adj" fmla="val 4167"/>
              </a:avLst>
            </a:prstGeom>
            <a:solidFill>
              <a:srgbClr val="BBCDE3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/>
            <a:lstStyle/>
            <a:p>
              <a:pPr indent="109538" algn="ctr">
                <a:defRPr/>
              </a:pPr>
              <a:endParaRPr lang="en-US" b="0" dirty="0"/>
            </a:p>
          </p:txBody>
        </p:sp>
        <p:sp>
          <p:nvSpPr>
            <p:cNvPr id="5" name="Text Box 99"/>
            <p:cNvSpPr txBox="1">
              <a:spLocks noChangeArrowheads="1"/>
            </p:cNvSpPr>
            <p:nvPr/>
          </p:nvSpPr>
          <p:spPr bwMode="auto">
            <a:xfrm>
              <a:off x="274639" y="1069975"/>
              <a:ext cx="2711450" cy="723900"/>
            </a:xfrm>
            <a:prstGeom prst="rect">
              <a:avLst/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5400000" scaled="1"/>
            </a:gradFill>
            <a:ln w="9525" algn="ctr">
              <a:solidFill>
                <a:srgbClr val="CCB8E4"/>
              </a:solidFill>
              <a:round/>
              <a:headEnd/>
              <a:tailEnd/>
            </a:ln>
          </p:spPr>
          <p:txBody>
            <a:bodyPr lIns="274320" tIns="109728" anchor="ctr"/>
            <a:lstStyle/>
            <a:p>
              <a:pPr algn="ctr"/>
              <a:r>
                <a:rPr lang="ru-RU" dirty="0" smtClean="0"/>
                <a:t>Производные таблицы должны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0850" y="1876424"/>
              <a:ext cx="2409825" cy="3009062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ru-RU" sz="2000" b="0" dirty="0" smtClean="0"/>
                <a:t>Иметь псевдоним</a:t>
              </a:r>
              <a:endParaRPr lang="en-US" sz="2000" b="0" dirty="0" smtClean="0"/>
            </a:p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ru-RU" sz="2000" b="0" dirty="0" smtClean="0"/>
                <a:t>Иметь имена для всех колонок</a:t>
              </a:r>
              <a:endParaRPr lang="en-US" sz="2000" b="0" dirty="0" smtClean="0"/>
            </a:p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ru-RU" sz="2000" b="0" dirty="0" smtClean="0"/>
                <a:t>Иметь уникальные имена для всех колонок</a:t>
              </a:r>
              <a:endParaRPr lang="en-US" sz="2000" b="0" dirty="0" smtClean="0"/>
            </a:p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ru-RU" sz="2000" b="0" dirty="0" smtClean="0"/>
                <a:t>Не использовать предложение</a:t>
              </a:r>
              <a:r>
                <a:rPr lang="en-US" sz="2000" b="0" dirty="0" smtClean="0"/>
                <a:t> </a:t>
              </a:r>
              <a:r>
                <a:rPr lang="en-US" sz="2000" b="0" dirty="0" smtClean="0"/>
                <a:t>ORDER BY </a:t>
              </a:r>
              <a:r>
                <a:rPr lang="en-US" sz="2000" b="0" dirty="0" smtClean="0"/>
                <a:t>(</a:t>
              </a:r>
              <a:r>
                <a:rPr lang="ru-RU" sz="2000" b="0" dirty="0" smtClean="0"/>
                <a:t>без</a:t>
              </a:r>
              <a:r>
                <a:rPr lang="en-US" sz="2000" b="0" dirty="0" smtClean="0"/>
                <a:t> </a:t>
              </a:r>
              <a:r>
                <a:rPr lang="en-US" sz="2000" b="0" dirty="0" smtClean="0"/>
                <a:t>TOP </a:t>
              </a:r>
              <a:r>
                <a:rPr lang="ru-RU" sz="2000" b="0" dirty="0" smtClean="0"/>
                <a:t>или</a:t>
              </a:r>
              <a:r>
                <a:rPr lang="en-US" sz="2000" b="0" dirty="0" smtClean="0"/>
                <a:t> </a:t>
              </a:r>
              <a:r>
                <a:rPr lang="en-US" sz="2000" b="0" dirty="0" smtClean="0"/>
                <a:t>OFFSET/FETCH</a:t>
              </a:r>
              <a:r>
                <a:rPr lang="en-US" sz="2000" b="0" dirty="0" smtClean="0"/>
                <a:t>)</a:t>
              </a:r>
              <a:endParaRPr lang="en-US" sz="2000" b="0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82065" y="1085649"/>
            <a:ext cx="3524455" cy="5169633"/>
            <a:chOff x="4035282" y="1098805"/>
            <a:chExt cx="2711450" cy="3698325"/>
          </a:xfrm>
        </p:grpSpPr>
        <p:sp>
          <p:nvSpPr>
            <p:cNvPr id="6" name="AutoShape 22"/>
            <p:cNvSpPr>
              <a:spLocks noChangeArrowheads="1"/>
            </p:cNvSpPr>
            <p:nvPr/>
          </p:nvSpPr>
          <p:spPr bwMode="auto">
            <a:xfrm>
              <a:off x="4036869" y="1833955"/>
              <a:ext cx="2709863" cy="2963175"/>
            </a:xfrm>
            <a:prstGeom prst="roundRect">
              <a:avLst>
                <a:gd name="adj" fmla="val 4167"/>
              </a:avLst>
            </a:prstGeom>
            <a:solidFill>
              <a:srgbClr val="BBCDE3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/>
            <a:lstStyle/>
            <a:p>
              <a:pPr indent="109538" algn="ctr">
                <a:defRPr/>
              </a:pPr>
              <a:endParaRPr lang="en-US" b="0" dirty="0"/>
            </a:p>
          </p:txBody>
        </p:sp>
        <p:sp>
          <p:nvSpPr>
            <p:cNvPr id="7" name="Text Box 99"/>
            <p:cNvSpPr txBox="1">
              <a:spLocks noChangeArrowheads="1"/>
            </p:cNvSpPr>
            <p:nvPr/>
          </p:nvSpPr>
          <p:spPr bwMode="auto">
            <a:xfrm>
              <a:off x="4035282" y="1098805"/>
              <a:ext cx="2711450" cy="723900"/>
            </a:xfrm>
            <a:prstGeom prst="rect">
              <a:avLst/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5400000" scaled="1"/>
            </a:gradFill>
            <a:ln w="9525" algn="ctr">
              <a:solidFill>
                <a:srgbClr val="CCB8E4"/>
              </a:solidFill>
              <a:round/>
              <a:headEnd/>
              <a:tailEnd/>
            </a:ln>
          </p:spPr>
          <p:txBody>
            <a:bodyPr lIns="274320" tIns="109728" anchor="ctr"/>
            <a:lstStyle/>
            <a:p>
              <a:pPr algn="ctr"/>
              <a:r>
                <a:rPr lang="ru-RU" dirty="0" smtClean="0"/>
                <a:t>Производные таблицы могут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01969" y="1915812"/>
              <a:ext cx="2409825" cy="2722871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ru-RU" sz="2000" b="0" dirty="0" smtClean="0"/>
                <a:t>Использовать внутренние или внешние псевдонимы колонок</a:t>
              </a:r>
              <a:endParaRPr lang="en-US" sz="2000" b="0" dirty="0" smtClean="0"/>
            </a:p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ru-RU" sz="2000" b="0" dirty="0" smtClean="0"/>
                <a:t>Ссылаться на параметры и/или переменные</a:t>
              </a:r>
              <a:endParaRPr lang="en-US" sz="2000" b="0" dirty="0" smtClean="0"/>
            </a:p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ru-RU" sz="2000" b="0" dirty="0" smtClean="0"/>
                <a:t>Быть вложенными в другие производные таблицы</a:t>
              </a:r>
              <a:endParaRPr lang="en-US" sz="20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46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аргументов во вложенные таблицы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Вложенные таблицы могут ссылаться на аргументы</a:t>
            </a:r>
            <a:endParaRPr lang="en-US" sz="2000" dirty="0" smtClean="0"/>
          </a:p>
          <a:p>
            <a:r>
              <a:rPr lang="ru-RU" sz="2000" dirty="0" smtClean="0"/>
              <a:t>Аргументы могут быть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/>
            <a:r>
              <a:rPr lang="ru-RU" sz="2000" dirty="0" smtClean="0"/>
              <a:t>Объявленными переменными объявленными в том же самом пакете команд, в котором и </a:t>
            </a:r>
            <a:r>
              <a:rPr lang="en-US" sz="2000" dirty="0" smtClean="0"/>
              <a:t>SELECT </a:t>
            </a:r>
            <a:r>
              <a:rPr lang="ru-RU" sz="2000" dirty="0" smtClean="0"/>
              <a:t>запрос</a:t>
            </a:r>
            <a:endParaRPr lang="en-US" sz="2000" dirty="0" smtClean="0"/>
          </a:p>
          <a:p>
            <a:pPr lvl="1"/>
            <a:r>
              <a:rPr lang="ru-RU" sz="2000" dirty="0" smtClean="0"/>
              <a:t>Параметры переданные в табличную функцию или процедуру</a:t>
            </a:r>
            <a:endParaRPr lang="en-US" sz="2000" dirty="0" smtClean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67700" y="3052668"/>
            <a:ext cx="7983580" cy="239762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@emp_id 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9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orderyear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Lucida Sans Typewriter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DISTINCT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custid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cust_count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FROM 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Lucida Sans Typewriter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orderyear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custid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Sales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Orders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empid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@emp_id</a:t>
            </a:r>
          </a:p>
          <a:p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derived_year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orderyear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94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4" y="0"/>
            <a:ext cx="8153273" cy="741363"/>
          </a:xfrm>
        </p:spPr>
        <p:txBody>
          <a:bodyPr/>
          <a:lstStyle/>
          <a:p>
            <a:r>
              <a:rPr lang="ru-RU" dirty="0" smtClean="0"/>
              <a:t>Обобщенные табличные выражения (ОТВ)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Обобщенным табличным выражением (OTB) (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 - сокращенно CTE) называется именованное табличное выражение, поддерживаемое языком </a:t>
            </a:r>
            <a:r>
              <a:rPr lang="ru-RU" dirty="0" err="1"/>
              <a:t>Transact</a:t>
            </a:r>
            <a:r>
              <a:rPr lang="ru-RU" dirty="0"/>
              <a:t>-SQL. Обобщенные табличные выражения используются в следующих двух типах запросов: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нерекурсивных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рекурсивных.</a:t>
            </a:r>
          </a:p>
        </p:txBody>
      </p:sp>
    </p:spTree>
    <p:extLst>
      <p:ext uri="{BB962C8B-B14F-4D97-AF65-F5344CB8AC3E}">
        <p14:creationId xmlns:p14="http://schemas.microsoft.com/office/powerpoint/2010/main" val="126950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01929" y="2960472"/>
            <a:ext cx="8740142" cy="1796217"/>
          </a:xfrm>
          <a:prstGeom prst="rect">
            <a:avLst/>
          </a:prstGeom>
        </p:spPr>
        <p:txBody>
          <a:bodyPr/>
          <a:lstStyle>
            <a:lvl1pPr algn="l" defTabSz="685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1" b="0" kern="1200" cap="none" spc="-150" baseline="0" dirty="0" smtClean="0">
                <a:ln w="3175">
                  <a:noFill/>
                </a:ln>
                <a:solidFill>
                  <a:schemeClr val="accent6">
                    <a:alpha val="98824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6000" dirty="0" smtClean="0">
                <a:solidFill>
                  <a:schemeClr val="bg1">
                    <a:alpha val="98824"/>
                  </a:schemeClr>
                </a:solidFill>
              </a:rPr>
              <a:t>Функции агрегирования</a:t>
            </a:r>
            <a:endParaRPr lang="en-GB" sz="6000" dirty="0">
              <a:solidFill>
                <a:schemeClr val="bg1">
                  <a:alpha val="98824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05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OTB и </a:t>
            </a:r>
            <a:r>
              <a:rPr lang="ru-RU" dirty="0" err="1"/>
              <a:t>нерекурсивные</a:t>
            </a:r>
            <a:r>
              <a:rPr lang="ru-RU" dirty="0"/>
              <a:t> запросы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652" y="635572"/>
            <a:ext cx="7751762" cy="4386262"/>
          </a:xfrm>
        </p:spPr>
        <p:txBody>
          <a:bodyPr/>
          <a:lstStyle/>
          <a:p>
            <a:endParaRPr lang="ru-RU" dirty="0"/>
          </a:p>
          <a:p>
            <a:r>
              <a:rPr lang="ru-RU" dirty="0" err="1"/>
              <a:t>Нерекурсивную</a:t>
            </a:r>
            <a:r>
              <a:rPr lang="ru-RU" dirty="0"/>
              <a:t> форму OTB можно использовать в качестве альтернативы производным таблицам и представлениям.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Обычно </a:t>
            </a:r>
            <a:r>
              <a:rPr lang="ru-RU" dirty="0"/>
              <a:t>OTB определяется посредством предложения WITH и дополнительного запроса, который ссылается на имя, используемое в предложении WITH.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языке </a:t>
            </a:r>
            <a:r>
              <a:rPr lang="ru-RU" dirty="0" err="1"/>
              <a:t>Transact</a:t>
            </a:r>
            <a:r>
              <a:rPr lang="ru-RU" dirty="0"/>
              <a:t>-SQL значение ключевого слова WITH неоднозначно.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Чтобы </a:t>
            </a:r>
            <a:r>
              <a:rPr lang="ru-RU" dirty="0"/>
              <a:t>избежать неопределенности, инструкцию, предшествующую оператору WITH, следует завершать точкой с запятой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Синтаксис предложения </a:t>
            </a:r>
            <a:r>
              <a:rPr lang="en-US" dirty="0"/>
              <a:t>WITH </a:t>
            </a:r>
            <a:r>
              <a:rPr lang="ru-RU" dirty="0"/>
              <a:t>в </a:t>
            </a:r>
            <a:r>
              <a:rPr lang="ru-RU" dirty="0" err="1"/>
              <a:t>нерекурсивных</a:t>
            </a:r>
            <a:r>
              <a:rPr lang="ru-RU" dirty="0"/>
              <a:t> запросах имеет следующий вид: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875876" y="5073394"/>
            <a:ext cx="4918116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Lucida Sans Typewriter" pitchFamily="49" charset="0"/>
              </a:rPr>
              <a:t>WITH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dirty="0" err="1">
                <a:latin typeface="Lucida Sans Typewriter" pitchFamily="49" charset="0"/>
              </a:rPr>
              <a:t>cte_name</a:t>
            </a:r>
            <a:r>
              <a:rPr lang="en-US" dirty="0">
                <a:latin typeface="Lucida Sans Typewriter" pitchFamily="49" charset="0"/>
              </a:rPr>
              <a:t> (</a:t>
            </a:r>
            <a:r>
              <a:rPr lang="en-US" dirty="0" err="1">
                <a:latin typeface="Lucida Sans Typewriter" pitchFamily="49" charset="0"/>
              </a:rPr>
              <a:t>column_list</a:t>
            </a:r>
            <a:r>
              <a:rPr lang="en-US" dirty="0">
                <a:latin typeface="Lucida Sans Typewriter" pitchFamily="49" charset="0"/>
              </a:rPr>
              <a:t>) </a:t>
            </a:r>
            <a:r>
              <a:rPr lang="en-US" dirty="0">
                <a:solidFill>
                  <a:srgbClr val="0000CC"/>
                </a:solidFill>
                <a:latin typeface="Lucida Sans Typewriter" pitchFamily="49" charset="0"/>
              </a:rPr>
              <a:t>AS</a:t>
            </a:r>
          </a:p>
          <a:p>
            <a:r>
              <a:rPr lang="en-US" dirty="0">
                <a:latin typeface="Lucida Sans Typewriter" pitchFamily="49" charset="0"/>
              </a:rPr>
              <a:t>    (</a:t>
            </a:r>
            <a:r>
              <a:rPr lang="en-US" dirty="0" err="1">
                <a:latin typeface="Lucida Sans Typewriter" pitchFamily="49" charset="0"/>
              </a:rPr>
              <a:t>inner_query</a:t>
            </a:r>
            <a:r>
              <a:rPr lang="en-US" dirty="0">
                <a:latin typeface="Lucida Sans Typewriter" pitchFamily="49" charset="0"/>
              </a:rPr>
              <a:t>)</a:t>
            </a:r>
          </a:p>
          <a:p>
            <a:r>
              <a:rPr lang="en-US" dirty="0">
                <a:latin typeface="Lucida Sans Typewriter" pitchFamily="49" charset="0"/>
              </a:rPr>
              <a:t>    </a:t>
            </a:r>
            <a:r>
              <a:rPr lang="en-US" dirty="0" err="1">
                <a:latin typeface="Lucida Sans Typewriter" pitchFamily="49" charset="0"/>
              </a:rPr>
              <a:t>outer_query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90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OTB и </a:t>
            </a:r>
            <a:r>
              <a:rPr lang="ru-RU" dirty="0" err="1"/>
              <a:t>нерекурсивные</a:t>
            </a:r>
            <a:r>
              <a:rPr lang="ru-RU" dirty="0"/>
              <a:t> запросы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652" y="635572"/>
            <a:ext cx="7807388" cy="5509196"/>
          </a:xfrm>
        </p:spPr>
        <p:txBody>
          <a:bodyPr/>
          <a:lstStyle/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этом </a:t>
            </a:r>
            <a:r>
              <a:rPr lang="ru-RU" dirty="0" smtClean="0"/>
              <a:t>примере запрос </a:t>
            </a:r>
            <a:r>
              <a:rPr lang="ru-RU" dirty="0"/>
              <a:t>выбирает заказы, чьи общие суммы налогов (</a:t>
            </a:r>
            <a:r>
              <a:rPr lang="ru-RU" dirty="0" err="1"/>
              <a:t>TotalDue</a:t>
            </a:r>
            <a:r>
              <a:rPr lang="ru-RU" dirty="0"/>
              <a:t>) большие, чем среднее значение по всем налогам, и плата за перевозку (</a:t>
            </a:r>
            <a:r>
              <a:rPr lang="ru-RU" dirty="0" err="1"/>
              <a:t>Freight</a:t>
            </a:r>
            <a:r>
              <a:rPr lang="ru-RU" dirty="0"/>
              <a:t>) которых больше чем 40% среднего значения налогов. 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Основным </a:t>
            </a:r>
            <a:r>
              <a:rPr lang="ru-RU" dirty="0"/>
              <a:t>свойством этого запроса является его объемистость, поскольку вложенный запрос требуется писать дважды. </a:t>
            </a:r>
            <a:endParaRPr lang="ru-RU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49412" y="2047862"/>
            <a:ext cx="8484276" cy="297305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USE </a:t>
            </a:r>
            <a:r>
              <a:rPr lang="en-US" dirty="0">
                <a:latin typeface="Lucida Sans Typewriter" pitchFamily="49" charset="0"/>
              </a:rPr>
              <a:t>AdventureWorks2012;</a:t>
            </a:r>
          </a:p>
          <a:p>
            <a:endParaRPr lang="en-US" dirty="0">
              <a:solidFill>
                <a:srgbClr val="0000FF"/>
              </a:solidFill>
              <a:latin typeface="Lucida Sans Typewriter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SELECT </a:t>
            </a:r>
            <a:r>
              <a:rPr lang="en-US" dirty="0" err="1">
                <a:latin typeface="Lucida Sans Typewriter" pitchFamily="49" charset="0"/>
              </a:rPr>
              <a:t>SalesOrderID</a:t>
            </a:r>
            <a:endParaRPr lang="en-US" dirty="0">
              <a:latin typeface="Lucida Sans Typewriter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FROM </a:t>
            </a:r>
            <a:r>
              <a:rPr lang="en-US" dirty="0" err="1">
                <a:latin typeface="Lucida Sans Typewriter" pitchFamily="49" charset="0"/>
              </a:rPr>
              <a:t>Sales.SalesOrderHeader</a:t>
            </a:r>
            <a:endParaRPr lang="en-US" dirty="0">
              <a:latin typeface="Lucida Sans Typewriter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WHERE </a:t>
            </a:r>
            <a:r>
              <a:rPr lang="en-US" dirty="0" err="1">
                <a:latin typeface="Lucida Sans Typewriter" pitchFamily="49" charset="0"/>
              </a:rPr>
              <a:t>TotalDue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US" dirty="0">
                <a:latin typeface="Lucida Sans Typewriter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SELECT AVG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 err="1">
                <a:latin typeface="Lucida Sans Typewriter" pitchFamily="49" charset="0"/>
              </a:rPr>
              <a:t>TotalDue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                  FROM </a:t>
            </a:r>
            <a:r>
              <a:rPr lang="en-US" dirty="0" err="1">
                <a:latin typeface="Lucida Sans Typewriter" pitchFamily="49" charset="0"/>
              </a:rPr>
              <a:t>Sales.SalesOrderHeader</a:t>
            </a:r>
            <a:endParaRPr lang="en-US" dirty="0">
              <a:latin typeface="Lucida Sans Typewriter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                  WHERE YEAR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 err="1">
                <a:latin typeface="Lucida Sans Typewriter" pitchFamily="49" charset="0"/>
              </a:rPr>
              <a:t>OrderDate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= </a:t>
            </a:r>
            <a:r>
              <a:rPr lang="en-US" dirty="0">
                <a:latin typeface="Lucida Sans Typewriter" pitchFamily="49" charset="0"/>
              </a:rPr>
              <a:t>'2005'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    AND </a:t>
            </a:r>
            <a:r>
              <a:rPr lang="en-US" dirty="0">
                <a:latin typeface="Lucida Sans Typewriter" pitchFamily="49" charset="0"/>
              </a:rPr>
              <a:t>Freight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US" dirty="0">
                <a:latin typeface="Lucida Sans Typewriter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SELECT AVG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 err="1">
                <a:latin typeface="Lucida Sans Typewriter" pitchFamily="49" charset="0"/>
              </a:rPr>
              <a:t>TotalDue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                   FROM </a:t>
            </a:r>
            <a:r>
              <a:rPr lang="en-US" dirty="0" err="1">
                <a:latin typeface="Lucida Sans Typewriter" pitchFamily="49" charset="0"/>
              </a:rPr>
              <a:t>Sales.SalesOrderHeader</a:t>
            </a:r>
            <a:endParaRPr lang="en-US" dirty="0">
              <a:latin typeface="Lucida Sans Typewriter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                   WHERE YEAR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 err="1">
                <a:latin typeface="Lucida Sans Typewriter" pitchFamily="49" charset="0"/>
              </a:rPr>
              <a:t>OrderDate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= </a:t>
            </a:r>
            <a:r>
              <a:rPr lang="en-US" dirty="0">
                <a:latin typeface="Lucida Sans Typewriter" pitchFamily="49" charset="0"/>
              </a:rPr>
              <a:t>'2005'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Typewriter" pitchFamily="49" charset="0"/>
              </a:rPr>
              <a:t>)</a:t>
            </a:r>
            <a:r>
              <a:rPr lang="en-US" dirty="0">
                <a:latin typeface="Lucida Sans Typewriter" pitchFamily="49" charset="0"/>
              </a:rPr>
              <a:t>/2.5;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45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OTB и </a:t>
            </a:r>
            <a:r>
              <a:rPr lang="ru-RU" dirty="0" err="1"/>
              <a:t>нерекурсивные</a:t>
            </a:r>
            <a:r>
              <a:rPr lang="ru-RU" dirty="0"/>
              <a:t> запросы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Лучшим подходом будет создать OTB.</a:t>
            </a:r>
            <a:endParaRPr lang="ru-RU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92024" y="1904005"/>
            <a:ext cx="8741664" cy="326076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USE </a:t>
            </a:r>
            <a:r>
              <a:rPr lang="en-US" dirty="0">
                <a:latin typeface="Lucida Sans Typewriter" pitchFamily="49" charset="0"/>
              </a:rPr>
              <a:t>AdventureWorks2012;</a:t>
            </a:r>
          </a:p>
          <a:p>
            <a:endParaRPr lang="en-US" dirty="0">
              <a:solidFill>
                <a:srgbClr val="0000FF"/>
              </a:solidFill>
              <a:latin typeface="Lucida Sans Typewriter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WITH </a:t>
            </a:r>
            <a:r>
              <a:rPr lang="en-US" dirty="0" err="1">
                <a:latin typeface="Lucida Sans Typewriter" pitchFamily="49" charset="0"/>
              </a:rPr>
              <a:t>price_calc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>
                <a:latin typeface="Lucida Sans Typewriter" pitchFamily="49" charset="0"/>
              </a:rPr>
              <a:t>year_2005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AS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SELECT AVG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 err="1">
                <a:latin typeface="Lucida Sans Typewriter" pitchFamily="49" charset="0"/>
              </a:rPr>
              <a:t>TotalDue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    FROM </a:t>
            </a:r>
            <a:r>
              <a:rPr lang="en-US" dirty="0" err="1">
                <a:latin typeface="Lucida Sans Typewriter" pitchFamily="49" charset="0"/>
              </a:rPr>
              <a:t>Sales.SalesOrderHeader</a:t>
            </a:r>
            <a:endParaRPr lang="en-US" dirty="0">
              <a:latin typeface="Lucida Sans Typewriter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    WHERE YEAR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 err="1">
                <a:latin typeface="Lucida Sans Typewriter" pitchFamily="49" charset="0"/>
              </a:rPr>
              <a:t>OrderDate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US" dirty="0">
                <a:latin typeface="Lucida Sans Typewriter" pitchFamily="49" charset="0"/>
              </a:rPr>
              <a:t>= '2005'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SELECT </a:t>
            </a:r>
            <a:r>
              <a:rPr lang="en-US" dirty="0" err="1">
                <a:latin typeface="Lucida Sans Typewriter" pitchFamily="49" charset="0"/>
              </a:rPr>
              <a:t>SalesOrderID</a:t>
            </a:r>
            <a:endParaRPr lang="en-US" dirty="0">
              <a:latin typeface="Lucida Sans Typewriter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    FROM </a:t>
            </a:r>
            <a:r>
              <a:rPr lang="en-US" dirty="0" err="1">
                <a:latin typeface="Lucida Sans Typewriter" pitchFamily="49" charset="0"/>
              </a:rPr>
              <a:t>Sales.SalesOrderHeader</a:t>
            </a:r>
            <a:endParaRPr lang="en-US" dirty="0">
              <a:latin typeface="Lucida Sans Typewriter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    WHERE </a:t>
            </a:r>
            <a:r>
              <a:rPr lang="en-US" dirty="0" err="1">
                <a:latin typeface="Lucida Sans Typewriter" pitchFamily="49" charset="0"/>
              </a:rPr>
              <a:t>TotalDue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US" dirty="0">
                <a:latin typeface="Lucida Sans Typewriter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SELECT </a:t>
            </a:r>
            <a:r>
              <a:rPr lang="en-US" dirty="0">
                <a:latin typeface="Lucida Sans Typewriter" pitchFamily="49" charset="0"/>
              </a:rPr>
              <a:t>year_2005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FROM </a:t>
            </a:r>
            <a:r>
              <a:rPr lang="en-US" dirty="0" err="1">
                <a:latin typeface="Lucida Sans Typewriter" pitchFamily="49" charset="0"/>
              </a:rPr>
              <a:t>price_calc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           AND </a:t>
            </a:r>
            <a:r>
              <a:rPr lang="en-US" dirty="0">
                <a:latin typeface="Lucida Sans Typewriter" pitchFamily="49" charset="0"/>
              </a:rPr>
              <a:t>Freight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US" dirty="0">
                <a:latin typeface="Lucida Sans Typewriter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SELECT </a:t>
            </a:r>
            <a:r>
              <a:rPr lang="en-US" dirty="0">
                <a:latin typeface="Lucida Sans Typewriter" pitchFamily="49" charset="0"/>
              </a:rPr>
              <a:t>year_2005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 FROM </a:t>
            </a:r>
            <a:r>
              <a:rPr lang="en-US" dirty="0" err="1">
                <a:latin typeface="Lucida Sans Typewriter" pitchFamily="49" charset="0"/>
              </a:rPr>
              <a:t>price_calc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  <a:r>
              <a:rPr lang="en-US" dirty="0">
                <a:latin typeface="Lucida Sans Typewriter" pitchFamily="49" charset="0"/>
              </a:rPr>
              <a:t>/2.5;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33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Запросы с </a:t>
            </a:r>
            <a:r>
              <a:rPr lang="ru-RU" sz="3200" baseline="0" dirty="0" smtClean="0"/>
              <a:t>обобщенными табличными запросами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Используется </a:t>
            </a:r>
            <a:r>
              <a:rPr lang="en-US" sz="2000" dirty="0" smtClean="0"/>
              <a:t>WITH </a:t>
            </a:r>
            <a:r>
              <a:rPr lang="en-US" sz="2000" dirty="0" smtClean="0"/>
              <a:t>clause to create a CTE:</a:t>
            </a:r>
          </a:p>
          <a:p>
            <a:pPr lvl="1"/>
            <a:r>
              <a:rPr lang="en-US" sz="2000" dirty="0" smtClean="0"/>
              <a:t>Define the table expression in WITH clause</a:t>
            </a:r>
          </a:p>
          <a:p>
            <a:pPr lvl="1"/>
            <a:r>
              <a:rPr lang="en-US" sz="2000" dirty="0" smtClean="0"/>
              <a:t>Reference the CTE in the outer query</a:t>
            </a:r>
          </a:p>
          <a:p>
            <a:pPr lvl="1"/>
            <a:r>
              <a:rPr lang="en-US" sz="2000" dirty="0"/>
              <a:t>Assign column aliases (inline or external)</a:t>
            </a:r>
          </a:p>
          <a:p>
            <a:pPr lvl="1"/>
            <a:r>
              <a:rPr lang="en-US" sz="2000" dirty="0"/>
              <a:t>Pass arguments if desired</a:t>
            </a:r>
          </a:p>
          <a:p>
            <a:pPr lvl="1"/>
            <a:endParaRPr lang="en-US" sz="2000" dirty="0" smtClean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58788" y="2980829"/>
            <a:ext cx="7983580" cy="239762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b="0" dirty="0">
                <a:solidFill>
                  <a:srgbClr val="0000CC"/>
                </a:solidFill>
              </a:rPr>
              <a:t>WITH</a:t>
            </a:r>
            <a:r>
              <a:rPr lang="en-US" b="0" dirty="0"/>
              <a:t> </a:t>
            </a:r>
            <a:r>
              <a:rPr lang="en-US" b="0" dirty="0" err="1"/>
              <a:t>CTE_year</a:t>
            </a:r>
            <a:r>
              <a:rPr lang="en-US" b="0" dirty="0"/>
              <a:t> </a:t>
            </a:r>
            <a:r>
              <a:rPr lang="en-US" b="0" dirty="0">
                <a:solidFill>
                  <a:srgbClr val="0000CC"/>
                </a:solidFill>
              </a:rPr>
              <a:t>AS</a:t>
            </a:r>
          </a:p>
          <a:p>
            <a:r>
              <a:rPr lang="en-US" b="0" dirty="0"/>
              <a:t>(</a:t>
            </a:r>
          </a:p>
          <a:p>
            <a:r>
              <a:rPr lang="ru-RU" b="0" dirty="0" smtClean="0">
                <a:solidFill>
                  <a:srgbClr val="0000CC"/>
                </a:solidFill>
              </a:rPr>
              <a:t>	</a:t>
            </a:r>
            <a:r>
              <a:rPr lang="en-US" b="0" dirty="0" smtClean="0">
                <a:solidFill>
                  <a:srgbClr val="0000CC"/>
                </a:solidFill>
              </a:rPr>
              <a:t>SELECT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FF33CC"/>
                </a:solidFill>
              </a:rPr>
              <a:t>YEAR</a:t>
            </a:r>
            <a:r>
              <a:rPr lang="en-US" b="0" dirty="0"/>
              <a:t>(</a:t>
            </a:r>
            <a:r>
              <a:rPr lang="en-US" b="0" dirty="0" err="1"/>
              <a:t>OrderDate</a:t>
            </a:r>
            <a:r>
              <a:rPr lang="en-US" b="0" dirty="0"/>
              <a:t>) </a:t>
            </a:r>
            <a:r>
              <a:rPr lang="en-US" b="0" dirty="0">
                <a:solidFill>
                  <a:srgbClr val="0000CC"/>
                </a:solidFill>
              </a:rPr>
              <a:t>AS</a:t>
            </a:r>
            <a:r>
              <a:rPr lang="en-US" b="0" dirty="0"/>
              <a:t> </a:t>
            </a:r>
            <a:r>
              <a:rPr lang="en-US" b="0" dirty="0" err="1"/>
              <a:t>OrderYear</a:t>
            </a:r>
            <a:r>
              <a:rPr lang="en-US" b="0" dirty="0"/>
              <a:t>, </a:t>
            </a:r>
            <a:r>
              <a:rPr lang="en-US" b="0" dirty="0" err="1"/>
              <a:t>customerID</a:t>
            </a:r>
            <a:endParaRPr lang="en-US" b="0" dirty="0"/>
          </a:p>
          <a:p>
            <a:r>
              <a:rPr lang="ru-RU" b="0" dirty="0" smtClean="0">
                <a:solidFill>
                  <a:srgbClr val="0000CC"/>
                </a:solidFill>
              </a:rPr>
              <a:t>	</a:t>
            </a:r>
            <a:r>
              <a:rPr lang="en-US" b="0" dirty="0" smtClean="0">
                <a:solidFill>
                  <a:srgbClr val="0000CC"/>
                </a:solidFill>
              </a:rPr>
              <a:t>FROM</a:t>
            </a:r>
            <a:r>
              <a:rPr lang="en-US" b="0" dirty="0" smtClean="0"/>
              <a:t> </a:t>
            </a:r>
            <a:r>
              <a:rPr lang="en-US" b="0" dirty="0" err="1"/>
              <a:t>Sales.SalesOrderHeader</a:t>
            </a:r>
            <a:endParaRPr lang="en-US" b="0" dirty="0"/>
          </a:p>
          <a:p>
            <a:r>
              <a:rPr lang="en-US" b="0" dirty="0"/>
              <a:t>)</a:t>
            </a:r>
          </a:p>
          <a:p>
            <a:r>
              <a:rPr lang="en-US" b="0" dirty="0">
                <a:solidFill>
                  <a:srgbClr val="0000CC"/>
                </a:solidFill>
              </a:rPr>
              <a:t>SELECT</a:t>
            </a:r>
            <a:r>
              <a:rPr lang="en-US" b="0" dirty="0"/>
              <a:t> </a:t>
            </a:r>
            <a:r>
              <a:rPr lang="en-US" b="0" dirty="0" err="1"/>
              <a:t>orderyear</a:t>
            </a:r>
            <a:r>
              <a:rPr lang="en-US" b="0" dirty="0"/>
              <a:t>, </a:t>
            </a:r>
            <a:r>
              <a:rPr lang="en-US" b="0" dirty="0">
                <a:solidFill>
                  <a:srgbClr val="FF33CC"/>
                </a:solidFill>
              </a:rPr>
              <a:t>COUNT</a:t>
            </a:r>
            <a:r>
              <a:rPr lang="en-US" b="0" dirty="0"/>
              <a:t>(DISTINCT </a:t>
            </a:r>
            <a:r>
              <a:rPr lang="en-US" b="0" dirty="0" err="1"/>
              <a:t>CustomerID</a:t>
            </a:r>
            <a:r>
              <a:rPr lang="en-US" b="0" dirty="0"/>
              <a:t>) </a:t>
            </a:r>
            <a:r>
              <a:rPr lang="en-US" b="0" dirty="0">
                <a:solidFill>
                  <a:srgbClr val="0000CC"/>
                </a:solidFill>
              </a:rPr>
              <a:t>AS</a:t>
            </a:r>
            <a:r>
              <a:rPr lang="en-US" b="0" dirty="0"/>
              <a:t> </a:t>
            </a:r>
            <a:r>
              <a:rPr lang="en-US" b="0" dirty="0" err="1"/>
              <a:t>CustCount</a:t>
            </a:r>
            <a:endParaRPr lang="en-US" b="0" dirty="0"/>
          </a:p>
          <a:p>
            <a:r>
              <a:rPr lang="ru-RU" b="0" dirty="0" smtClean="0">
                <a:solidFill>
                  <a:srgbClr val="0000CC"/>
                </a:solidFill>
              </a:rPr>
              <a:t>	</a:t>
            </a:r>
            <a:r>
              <a:rPr lang="en-US" b="0" dirty="0" smtClean="0">
                <a:solidFill>
                  <a:srgbClr val="0000CC"/>
                </a:solidFill>
              </a:rPr>
              <a:t>FROM </a:t>
            </a:r>
            <a:r>
              <a:rPr lang="en-US" b="0" dirty="0" err="1"/>
              <a:t>CTE_year</a:t>
            </a:r>
            <a:endParaRPr lang="en-US" b="0" dirty="0"/>
          </a:p>
          <a:p>
            <a:r>
              <a:rPr lang="ru-RU" b="0" dirty="0" smtClean="0">
                <a:solidFill>
                  <a:srgbClr val="0000CC"/>
                </a:solidFill>
              </a:rPr>
              <a:t>	</a:t>
            </a:r>
            <a:r>
              <a:rPr lang="en-US" b="0" dirty="0" smtClean="0">
                <a:solidFill>
                  <a:srgbClr val="0000CC"/>
                </a:solidFill>
              </a:rPr>
              <a:t>GROUP </a:t>
            </a:r>
            <a:r>
              <a:rPr lang="en-US" b="0" dirty="0">
                <a:solidFill>
                  <a:srgbClr val="0000CC"/>
                </a:solidFill>
              </a:rPr>
              <a:t>BY </a:t>
            </a:r>
            <a:r>
              <a:rPr lang="en-US" b="0" dirty="0" err="1"/>
              <a:t>OrderYear</a:t>
            </a:r>
            <a:r>
              <a:rPr lang="en-US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390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OTB </a:t>
            </a:r>
            <a:r>
              <a:rPr lang="ru-RU" b="1" dirty="0"/>
              <a:t>и рекурсивные запросы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Посредством </a:t>
            </a:r>
            <a:r>
              <a:rPr lang="ru-RU" dirty="0"/>
              <a:t>OTB можно реализовывать рекурсии, поскольку OTB могут содержать ссылки на самих себя. Основной синтаксис OTB для рекурсивного запроса выглядит таким образом:</a:t>
            </a:r>
            <a:endParaRPr lang="ru-RU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674708" y="2668522"/>
            <a:ext cx="4918116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Lucida Sans Typewriter" pitchFamily="49" charset="0"/>
              </a:rPr>
              <a:t>WITH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dirty="0" err="1">
                <a:latin typeface="Lucida Sans Typewriter" pitchFamily="49" charset="0"/>
              </a:rPr>
              <a:t>cte_name</a:t>
            </a:r>
            <a:r>
              <a:rPr lang="en-US" dirty="0">
                <a:latin typeface="Lucida Sans Typewriter" pitchFamily="49" charset="0"/>
              </a:rPr>
              <a:t> (</a:t>
            </a:r>
            <a:r>
              <a:rPr lang="en-US" dirty="0" err="1">
                <a:latin typeface="Lucida Sans Typewriter" pitchFamily="49" charset="0"/>
              </a:rPr>
              <a:t>column_list</a:t>
            </a:r>
            <a:r>
              <a:rPr lang="en-US" dirty="0">
                <a:latin typeface="Lucida Sans Typewriter" pitchFamily="49" charset="0"/>
              </a:rPr>
              <a:t>) </a:t>
            </a:r>
            <a:r>
              <a:rPr lang="en-US" dirty="0">
                <a:solidFill>
                  <a:srgbClr val="0000CC"/>
                </a:solidFill>
                <a:latin typeface="Lucida Sans Typewriter" pitchFamily="49" charset="0"/>
              </a:rPr>
              <a:t>AS</a:t>
            </a:r>
          </a:p>
          <a:p>
            <a:r>
              <a:rPr lang="en-US" dirty="0">
                <a:latin typeface="Lucida Sans Typewriter" pitchFamily="49" charset="0"/>
              </a:rPr>
              <a:t>    (</a:t>
            </a:r>
            <a:r>
              <a:rPr lang="en-US" dirty="0" err="1">
                <a:latin typeface="Lucida Sans Typewriter" pitchFamily="49" charset="0"/>
              </a:rPr>
              <a:t>inner_query</a:t>
            </a:r>
            <a:r>
              <a:rPr lang="en-US" dirty="0">
                <a:latin typeface="Lucida Sans Typewriter" pitchFamily="49" charset="0"/>
              </a:rPr>
              <a:t>)</a:t>
            </a:r>
          </a:p>
          <a:p>
            <a:r>
              <a:rPr lang="en-US" dirty="0">
                <a:latin typeface="Lucida Sans Typewriter" pitchFamily="49" charset="0"/>
              </a:rPr>
              <a:t>    </a:t>
            </a:r>
            <a:r>
              <a:rPr lang="en-US" dirty="0" err="1">
                <a:latin typeface="Lucida Sans Typewriter" pitchFamily="49" charset="0"/>
              </a:rPr>
              <a:t>outer_query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встроенные функции агрегирования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8788" y="992187"/>
            <a:ext cx="7751762" cy="504938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6100763" y="1783377"/>
            <a:ext cx="2709862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indent="109538" algn="ctr">
              <a:defRPr/>
            </a:pPr>
            <a:endParaRPr lang="en-US" b="0" dirty="0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3219450" y="1783377"/>
            <a:ext cx="2709863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0" dirty="0" smtClean="0"/>
              <a:t>STDEV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0" dirty="0" smtClean="0"/>
              <a:t>STDEVP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0" dirty="0" smtClean="0"/>
              <a:t>VAR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0" dirty="0" smtClean="0"/>
              <a:t>VARP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b="0" dirty="0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76225" y="1783377"/>
            <a:ext cx="2709863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indent="109538" algn="ctr">
              <a:defRPr/>
            </a:pPr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450850" y="1876425"/>
            <a:ext cx="2409825" cy="2722871"/>
          </a:xfrm>
          <a:prstGeom prst="rect">
            <a:avLst/>
          </a:prstGeom>
        </p:spPr>
        <p:txBody>
          <a:bodyPr lIns="0" tIns="0" rIns="0" bIns="0"/>
          <a:lstStyle/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 smtClean="0"/>
              <a:t>SUM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 smtClean="0"/>
              <a:t>MIN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 smtClean="0"/>
              <a:t>MAX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 smtClean="0"/>
              <a:t>AVG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 smtClean="0"/>
              <a:t>COUNT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 smtClean="0"/>
              <a:t>COUNT_BIG</a:t>
            </a:r>
            <a:endParaRPr lang="en-US" sz="2000" b="0" dirty="0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6113463" y="1889125"/>
            <a:ext cx="2625725" cy="271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6688" indent="-166688">
              <a:buFont typeface="Arial" charset="0"/>
              <a:buChar char="•"/>
            </a:pPr>
            <a:r>
              <a:rPr lang="en-US" b="0" dirty="0" smtClean="0"/>
              <a:t>CHECKSUM_AGG</a:t>
            </a:r>
          </a:p>
          <a:p>
            <a:pPr marL="166688" indent="-166688">
              <a:buFont typeface="Arial" charset="0"/>
              <a:buChar char="•"/>
            </a:pPr>
            <a:r>
              <a:rPr lang="en-US" b="0" dirty="0" smtClean="0"/>
              <a:t>GROUPING</a:t>
            </a:r>
          </a:p>
          <a:p>
            <a:pPr marL="166688" indent="-166688">
              <a:buFont typeface="Arial" charset="0"/>
              <a:buChar char="•"/>
            </a:pPr>
            <a:r>
              <a:rPr lang="en-US" b="0" dirty="0" smtClean="0"/>
              <a:t>GROUPING_ID</a:t>
            </a:r>
          </a:p>
          <a:p>
            <a:endParaRPr lang="en-US" b="0" dirty="0"/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274638" y="1069975"/>
            <a:ext cx="2743200" cy="688975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r>
              <a:rPr lang="ru-RU" dirty="0" smtClean="0"/>
              <a:t>Общие</a:t>
            </a:r>
            <a:endParaRPr lang="en-US" dirty="0"/>
          </a:p>
        </p:txBody>
      </p:sp>
      <p:sp>
        <p:nvSpPr>
          <p:cNvPr id="10" name="Text Box 99"/>
          <p:cNvSpPr txBox="1">
            <a:spLocks noChangeArrowheads="1"/>
          </p:cNvSpPr>
          <p:nvPr/>
        </p:nvSpPr>
        <p:spPr bwMode="auto">
          <a:xfrm>
            <a:off x="3205163" y="1069975"/>
            <a:ext cx="2741612" cy="688975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r>
              <a:rPr lang="ru-RU" dirty="0" smtClean="0"/>
              <a:t>Статистические</a:t>
            </a:r>
            <a:endParaRPr lang="en-US" dirty="0"/>
          </a:p>
        </p:txBody>
      </p:sp>
      <p:sp>
        <p:nvSpPr>
          <p:cNvPr id="11" name="Text Box 99"/>
          <p:cNvSpPr txBox="1">
            <a:spLocks noChangeArrowheads="1"/>
          </p:cNvSpPr>
          <p:nvPr/>
        </p:nvSpPr>
        <p:spPr bwMode="auto">
          <a:xfrm>
            <a:off x="6076950" y="1069976"/>
            <a:ext cx="2741613" cy="688974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eaLnBrk="0" hangingPunct="0">
              <a:lnSpc>
                <a:spcPct val="90000"/>
              </a:lnSpc>
              <a:spcBef>
                <a:spcPct val="60000"/>
              </a:spcBef>
              <a:buClr>
                <a:srgbClr val="8DACD0"/>
              </a:buClr>
              <a:buSzPct val="70000"/>
            </a:pPr>
            <a:r>
              <a:rPr lang="ru-RU" dirty="0" smtClean="0"/>
              <a:t>Другие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0850" y="5497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функциями агрегирования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7"/>
            <a:ext cx="7751762" cy="4895045"/>
          </a:xfrm>
        </p:spPr>
        <p:txBody>
          <a:bodyPr/>
          <a:lstStyle/>
          <a:p>
            <a:r>
              <a:rPr lang="ru-RU" sz="2000" dirty="0" smtClean="0"/>
              <a:t>Функции агрегирования</a:t>
            </a:r>
            <a:r>
              <a:rPr lang="en-US" sz="2000" dirty="0" smtClean="0"/>
              <a:t>:</a:t>
            </a:r>
          </a:p>
          <a:p>
            <a:pPr lvl="1"/>
            <a:r>
              <a:rPr lang="ru-RU" sz="2000" dirty="0" smtClean="0"/>
              <a:t>Возвращают скалярное значение </a:t>
            </a:r>
            <a:r>
              <a:rPr lang="en-US" sz="2000" dirty="0" smtClean="0"/>
              <a:t>(</a:t>
            </a:r>
            <a:r>
              <a:rPr lang="ru-RU" sz="2000" dirty="0" smtClean="0"/>
              <a:t>без названия колонки</a:t>
            </a:r>
            <a:r>
              <a:rPr lang="en-US" sz="2000" dirty="0" smtClean="0"/>
              <a:t>)</a:t>
            </a:r>
          </a:p>
          <a:p>
            <a:pPr lvl="1"/>
            <a:r>
              <a:rPr lang="ru-RU" sz="2000" dirty="0" smtClean="0"/>
              <a:t>Игнорируется </a:t>
            </a:r>
            <a:r>
              <a:rPr lang="en-US" sz="2000" dirty="0" smtClean="0"/>
              <a:t>NULL </a:t>
            </a:r>
            <a:r>
              <a:rPr lang="ru-RU" sz="2000" dirty="0" smtClean="0"/>
              <a:t>кроме</a:t>
            </a:r>
            <a:r>
              <a:rPr lang="en-US" sz="2000" dirty="0" smtClean="0"/>
              <a:t> COUNT(*)</a:t>
            </a:r>
          </a:p>
          <a:p>
            <a:pPr lvl="1"/>
            <a:r>
              <a:rPr lang="ru-RU" sz="2000" dirty="0" smtClean="0"/>
              <a:t>Может быть использовано в</a:t>
            </a:r>
            <a:endParaRPr lang="en-US" sz="2000" dirty="0" smtClean="0"/>
          </a:p>
          <a:p>
            <a:pPr lvl="2"/>
            <a:r>
              <a:rPr lang="en-US" sz="2000" dirty="0" smtClean="0"/>
              <a:t>SELECT, HAVING,</a:t>
            </a:r>
            <a:r>
              <a:rPr lang="ru-RU" sz="2000" dirty="0" smtClean="0"/>
              <a:t> и</a:t>
            </a:r>
            <a:r>
              <a:rPr lang="en-US" sz="2000" dirty="0" smtClean="0"/>
              <a:t> ORDER BY </a:t>
            </a:r>
            <a:r>
              <a:rPr lang="ru-RU" sz="2000" dirty="0" smtClean="0"/>
              <a:t>предложениях</a:t>
            </a:r>
            <a:endParaRPr lang="en-US" sz="2000" dirty="0" smtClean="0"/>
          </a:p>
          <a:p>
            <a:pPr lvl="1"/>
            <a:r>
              <a:rPr lang="ru-RU" sz="2000" dirty="0" smtClean="0"/>
              <a:t>Часто применяется группировка с продолжением</a:t>
            </a:r>
            <a:r>
              <a:rPr lang="en-US" sz="2000" dirty="0" smtClean="0"/>
              <a:t> GROUP BY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95421" y="5253212"/>
            <a:ext cx="6815079" cy="78642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600" b="0" dirty="0" err="1" smtClean="0">
                <a:latin typeface="Lucida Sans Typewriter" pitchFamily="49" charset="0"/>
                <a:cs typeface="+mn-cs"/>
              </a:rPr>
              <a:t>UniqueOrders</a:t>
            </a:r>
            <a:r>
              <a:rPr lang="en-US" sz="1600" b="0" dirty="0" smtClean="0">
                <a:latin typeface="Lucida Sans Typewriter" pitchFamily="49" charset="0"/>
                <a:cs typeface="+mn-cs"/>
              </a:rPr>
              <a:t> </a:t>
            </a:r>
            <a:r>
              <a:rPr lang="en-US" sz="1600" b="0" dirty="0" err="1" smtClean="0">
                <a:latin typeface="Lucida Sans Typewriter" pitchFamily="49" charset="0"/>
                <a:cs typeface="+mn-cs"/>
              </a:rPr>
              <a:t>Avg_UnitPrice</a:t>
            </a:r>
            <a:r>
              <a:rPr lang="en-US" sz="1600" b="0" dirty="0" smtClean="0">
                <a:latin typeface="Lucida Sans Typewriter" pitchFamily="49" charset="0"/>
                <a:cs typeface="+mn-cs"/>
              </a:rPr>
              <a:t> </a:t>
            </a:r>
            <a:r>
              <a:rPr lang="en-US" sz="1600" b="0" dirty="0" err="1" smtClean="0">
                <a:latin typeface="Lucida Sans Typewriter" pitchFamily="49" charset="0"/>
                <a:cs typeface="+mn-cs"/>
              </a:rPr>
              <a:t>Min_OrderQty</a:t>
            </a:r>
            <a:r>
              <a:rPr lang="en-US" sz="1600" b="0" dirty="0" smtClean="0">
                <a:latin typeface="Lucida Sans Typewriter" pitchFamily="49" charset="0"/>
                <a:cs typeface="+mn-cs"/>
              </a:rPr>
              <a:t> </a:t>
            </a:r>
            <a:r>
              <a:rPr lang="en-US" sz="1600" b="0" dirty="0" err="1" smtClean="0">
                <a:latin typeface="Lucida Sans Typewriter" pitchFamily="49" charset="0"/>
                <a:cs typeface="+mn-cs"/>
              </a:rPr>
              <a:t>Max_LineTotal</a:t>
            </a:r>
            <a:endParaRPr lang="en-US" sz="16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600" b="0" dirty="0" smtClean="0">
                <a:latin typeface="Lucida Sans Typewriter" pitchFamily="49" charset="0"/>
                <a:cs typeface="+mn-cs"/>
              </a:rPr>
              <a:t>------------- ------------ ------------ -------------</a:t>
            </a:r>
            <a:endParaRPr lang="en-US" sz="16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600" b="0" dirty="0" smtClean="0">
                <a:latin typeface="Lucida Sans Typewriter" pitchFamily="49" charset="0"/>
                <a:cs typeface="+mn-cs"/>
              </a:rPr>
              <a:t>31465         465.0934         1         27893.619000</a:t>
            </a:r>
            <a:endParaRPr lang="en-US" sz="1600" b="0" dirty="0">
              <a:latin typeface="Lucida Sans Typewriter" pitchFamily="49" charset="0"/>
              <a:cs typeface="+mn-cs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95421" y="3086810"/>
            <a:ext cx="6256338" cy="201400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SELECT COUNT 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0000CC"/>
                </a:solidFill>
              </a:rPr>
              <a:t>DISTINCT</a:t>
            </a:r>
            <a:r>
              <a:rPr lang="en-US" sz="2000" b="0" dirty="0"/>
              <a:t> </a:t>
            </a:r>
            <a:r>
              <a:rPr lang="en-US" sz="2000" b="0" dirty="0" err="1"/>
              <a:t>SalesOrderID</a:t>
            </a:r>
            <a:r>
              <a:rPr lang="en-US" sz="2000" b="0" dirty="0"/>
              <a:t>)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UniqueOrders</a:t>
            </a:r>
            <a:r>
              <a:rPr lang="en-US" sz="2000" b="0" dirty="0"/>
              <a:t>, 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AVG</a:t>
            </a:r>
            <a:r>
              <a:rPr lang="en-US" sz="2000" b="0" dirty="0"/>
              <a:t>(</a:t>
            </a:r>
            <a:r>
              <a:rPr lang="en-US" sz="2000" b="0" dirty="0" err="1"/>
              <a:t>UnitPrice</a:t>
            </a:r>
            <a:r>
              <a:rPr lang="en-US" sz="2000" b="0" dirty="0"/>
              <a:t>)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Avg_UnitPrice</a:t>
            </a:r>
            <a:r>
              <a:rPr lang="en-US" sz="2000" b="0" dirty="0"/>
              <a:t>, 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MIN</a:t>
            </a:r>
            <a:r>
              <a:rPr lang="en-US" sz="2000" b="0" dirty="0"/>
              <a:t>(</a:t>
            </a:r>
            <a:r>
              <a:rPr lang="en-US" sz="2000" b="0" dirty="0" err="1"/>
              <a:t>OrderQty</a:t>
            </a:r>
            <a:r>
              <a:rPr lang="en-US" sz="2000" b="0" dirty="0"/>
              <a:t>)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Min_OrderQty</a:t>
            </a:r>
            <a:r>
              <a:rPr lang="en-US" sz="2000" b="0" dirty="0"/>
              <a:t>, </a:t>
            </a:r>
          </a:p>
          <a:p>
            <a:r>
              <a:rPr lang="en-US" sz="2000" b="0" dirty="0">
                <a:solidFill>
                  <a:srgbClr val="0000CC"/>
                </a:solidFill>
              </a:rPr>
              <a:t>MAX</a:t>
            </a:r>
            <a:r>
              <a:rPr lang="en-US" sz="2000" b="0" dirty="0"/>
              <a:t>(</a:t>
            </a:r>
            <a:r>
              <a:rPr lang="en-US" sz="2000" b="0" dirty="0" err="1"/>
              <a:t>LineTotal</a:t>
            </a:r>
            <a:r>
              <a:rPr lang="en-US" sz="2000" b="0" dirty="0"/>
              <a:t>)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Max_LineTotal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Sales.SalesOrderDetail</a:t>
            </a:r>
            <a:r>
              <a:rPr lang="en-US" sz="2000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5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функции агрегирования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DISTINCT </a:t>
            </a:r>
            <a:r>
              <a:rPr lang="ru-RU" sz="2000" dirty="0" smtClean="0"/>
              <a:t>с</a:t>
            </a:r>
            <a:r>
              <a:rPr lang="en-US" sz="2000" dirty="0" smtClean="0"/>
              <a:t> </a:t>
            </a:r>
            <a:r>
              <a:rPr lang="ru-RU" sz="2000" dirty="0" smtClean="0"/>
              <a:t>функциями агрегирования</a:t>
            </a:r>
            <a:r>
              <a:rPr lang="en-US" sz="2000" dirty="0" smtClean="0"/>
              <a:t> </a:t>
            </a:r>
            <a:r>
              <a:rPr lang="ru-RU" sz="2000" dirty="0" smtClean="0"/>
              <a:t>позволяет обобщить только уникальные значения</a:t>
            </a:r>
            <a:endParaRPr lang="en-US" sz="2000" dirty="0" smtClean="0"/>
          </a:p>
          <a:p>
            <a:r>
              <a:rPr lang="en-US" sz="2000" dirty="0" smtClean="0"/>
              <a:t>DISTINCT </a:t>
            </a:r>
            <a:r>
              <a:rPr lang="ru-RU" sz="2000" dirty="0" smtClean="0"/>
              <a:t>агрегирование устраняет дублирование значений</a:t>
            </a:r>
            <a:r>
              <a:rPr lang="en-US" sz="2000" dirty="0" smtClean="0"/>
              <a:t>,</a:t>
            </a:r>
            <a:r>
              <a:rPr lang="ru-RU" sz="2000" dirty="0" smtClean="0"/>
              <a:t> но</a:t>
            </a:r>
            <a:r>
              <a:rPr lang="en-US" sz="2000" dirty="0" smtClean="0"/>
              <a:t> </a:t>
            </a:r>
            <a:r>
              <a:rPr lang="ru-RU" sz="2000" dirty="0" smtClean="0"/>
              <a:t>не строк </a:t>
            </a:r>
            <a:r>
              <a:rPr lang="en-US" sz="2000" dirty="0" smtClean="0"/>
              <a:t>(</a:t>
            </a:r>
            <a:r>
              <a:rPr lang="ru-RU" sz="2000" dirty="0" smtClean="0"/>
              <a:t>в отличии от</a:t>
            </a:r>
            <a:r>
              <a:rPr lang="en-US" sz="2000" dirty="0" smtClean="0"/>
              <a:t> SELECT DISTINCT)</a:t>
            </a:r>
          </a:p>
          <a:p>
            <a:r>
              <a:rPr lang="ru-RU" sz="2000" dirty="0" smtClean="0"/>
              <a:t>Пример: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754284" y="3075196"/>
            <a:ext cx="7172188" cy="163038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1600" b="0" dirty="0" smtClean="0">
                <a:solidFill>
                  <a:srgbClr val="0000CC"/>
                </a:solidFill>
              </a:rPr>
              <a:t>SELECT</a:t>
            </a:r>
            <a:r>
              <a:rPr lang="en-US" sz="1600" b="0" dirty="0" smtClean="0"/>
              <a:t> </a:t>
            </a:r>
            <a:r>
              <a:rPr lang="en-US" sz="1600" b="0" dirty="0" err="1"/>
              <a:t>SalesPersonID</a:t>
            </a:r>
            <a:r>
              <a:rPr lang="en-US" sz="1600" b="0" dirty="0"/>
              <a:t>, </a:t>
            </a:r>
            <a:r>
              <a:rPr lang="en-US" sz="1600" b="0" dirty="0">
                <a:solidFill>
                  <a:srgbClr val="FF33CC"/>
                </a:solidFill>
              </a:rPr>
              <a:t>YEAR</a:t>
            </a:r>
            <a:r>
              <a:rPr lang="en-US" sz="1600" b="0" dirty="0"/>
              <a:t>(</a:t>
            </a:r>
            <a:r>
              <a:rPr lang="en-US" sz="1600" b="0" dirty="0" err="1"/>
              <a:t>OrderDate</a:t>
            </a:r>
            <a:r>
              <a:rPr lang="en-US" sz="1600" b="0" dirty="0"/>
              <a:t>) </a:t>
            </a:r>
            <a:r>
              <a:rPr lang="en-US" sz="1600" b="0" dirty="0">
                <a:solidFill>
                  <a:srgbClr val="0000CC"/>
                </a:solidFill>
              </a:rPr>
              <a:t>AS</a:t>
            </a:r>
            <a:r>
              <a:rPr lang="en-US" sz="1600" b="0" dirty="0"/>
              <a:t> </a:t>
            </a:r>
            <a:r>
              <a:rPr lang="en-US" sz="1600" b="0" dirty="0" err="1"/>
              <a:t>OrderYear</a:t>
            </a:r>
            <a:r>
              <a:rPr lang="en-US" sz="1600" b="0" dirty="0"/>
              <a:t>,</a:t>
            </a:r>
          </a:p>
          <a:p>
            <a:r>
              <a:rPr lang="en-US" sz="1600" b="0" dirty="0">
                <a:solidFill>
                  <a:srgbClr val="FF33CC"/>
                </a:solidFill>
              </a:rPr>
              <a:t>COUNT</a:t>
            </a:r>
            <a:r>
              <a:rPr lang="en-US" sz="1600" b="0" dirty="0"/>
              <a:t>(</a:t>
            </a:r>
            <a:r>
              <a:rPr lang="en-US" sz="1600" b="0" dirty="0" err="1"/>
              <a:t>CustomerID</a:t>
            </a:r>
            <a:r>
              <a:rPr lang="en-US" sz="1600" b="0" dirty="0"/>
              <a:t>) </a:t>
            </a:r>
            <a:r>
              <a:rPr lang="en-US" sz="1600" b="0" dirty="0">
                <a:solidFill>
                  <a:srgbClr val="0000CC"/>
                </a:solidFill>
              </a:rPr>
              <a:t>AS</a:t>
            </a:r>
            <a:r>
              <a:rPr lang="en-US" sz="1600" b="0" dirty="0"/>
              <a:t> </a:t>
            </a:r>
            <a:r>
              <a:rPr lang="en-US" sz="1600" b="0" dirty="0" err="1"/>
              <a:t>All_Custs</a:t>
            </a:r>
            <a:r>
              <a:rPr lang="en-US" sz="1600" b="0" dirty="0"/>
              <a:t>,</a:t>
            </a:r>
          </a:p>
          <a:p>
            <a:r>
              <a:rPr lang="en-US" sz="1600" b="0" dirty="0">
                <a:solidFill>
                  <a:srgbClr val="FF33CC"/>
                </a:solidFill>
              </a:rPr>
              <a:t>COUNT</a:t>
            </a:r>
            <a:r>
              <a:rPr lang="en-US" sz="1600" b="0" dirty="0"/>
              <a:t>(</a:t>
            </a:r>
            <a:r>
              <a:rPr lang="en-US" sz="1600" b="0" dirty="0">
                <a:solidFill>
                  <a:srgbClr val="0000CC"/>
                </a:solidFill>
              </a:rPr>
              <a:t>DISTINCT</a:t>
            </a:r>
            <a:r>
              <a:rPr lang="en-US" sz="1600" b="0" dirty="0"/>
              <a:t> </a:t>
            </a:r>
            <a:r>
              <a:rPr lang="en-US" sz="1600" b="0" dirty="0" err="1"/>
              <a:t>CustomerID</a:t>
            </a:r>
            <a:r>
              <a:rPr lang="en-US" sz="1600" b="0" dirty="0"/>
              <a:t>) </a:t>
            </a:r>
            <a:r>
              <a:rPr lang="en-US" sz="1600" b="0" dirty="0">
                <a:solidFill>
                  <a:srgbClr val="0000CC"/>
                </a:solidFill>
              </a:rPr>
              <a:t>AS</a:t>
            </a:r>
            <a:r>
              <a:rPr lang="en-US" sz="1600" b="0" dirty="0"/>
              <a:t> </a:t>
            </a:r>
            <a:r>
              <a:rPr lang="en-US" sz="1600" b="0" dirty="0" err="1"/>
              <a:t>Unique_Custs</a:t>
            </a:r>
            <a:endParaRPr lang="en-US" sz="1600" b="0" dirty="0"/>
          </a:p>
          <a:p>
            <a:r>
              <a:rPr lang="en-US" sz="1600" b="0" dirty="0">
                <a:solidFill>
                  <a:srgbClr val="0000CC"/>
                </a:solidFill>
              </a:rPr>
              <a:t>FROM</a:t>
            </a:r>
            <a:r>
              <a:rPr lang="en-US" sz="1600" b="0" dirty="0"/>
              <a:t> </a:t>
            </a:r>
            <a:r>
              <a:rPr lang="en-US" sz="1600" b="0" dirty="0" err="1"/>
              <a:t>Sales.SalesOrderHeader</a:t>
            </a:r>
            <a:endParaRPr lang="en-US" sz="1600" b="0" dirty="0"/>
          </a:p>
          <a:p>
            <a:r>
              <a:rPr lang="en-US" sz="1600" b="0" dirty="0">
                <a:solidFill>
                  <a:srgbClr val="0000CC"/>
                </a:solidFill>
              </a:rPr>
              <a:t>GROUP BY </a:t>
            </a:r>
            <a:r>
              <a:rPr lang="en-US" sz="1600" b="0" dirty="0" err="1"/>
              <a:t>SalesPersonID</a:t>
            </a:r>
            <a:r>
              <a:rPr lang="en-US" sz="1600" b="0" dirty="0"/>
              <a:t>, </a:t>
            </a:r>
            <a:r>
              <a:rPr lang="en-US" sz="1600" b="0" dirty="0">
                <a:solidFill>
                  <a:srgbClr val="FF33CC"/>
                </a:solidFill>
              </a:rPr>
              <a:t>YEAR</a:t>
            </a:r>
            <a:r>
              <a:rPr lang="en-US" sz="1600" b="0" dirty="0"/>
              <a:t>(</a:t>
            </a:r>
            <a:r>
              <a:rPr lang="en-US" sz="1600" b="0" dirty="0" err="1"/>
              <a:t>OrderDate</a:t>
            </a:r>
            <a:r>
              <a:rPr lang="en-US" sz="1600" b="0" dirty="0"/>
              <a:t>);</a:t>
            </a:r>
          </a:p>
          <a:p>
            <a:endParaRPr lang="en-US" sz="16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06056" y="4947892"/>
            <a:ext cx="7172188" cy="130430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 dirty="0" err="1" smtClean="0">
                <a:latin typeface="Lucida Sans Typewriter" pitchFamily="49" charset="0"/>
                <a:cs typeface="+mn-cs"/>
              </a:rPr>
              <a:t>SalesPersonID</a:t>
            </a:r>
            <a:r>
              <a:rPr lang="en-US" sz="1400" b="0" dirty="0" smtClean="0">
                <a:latin typeface="Lucida Sans Typewriter" pitchFamily="49" charset="0"/>
                <a:cs typeface="+mn-cs"/>
              </a:rPr>
              <a:t>  </a:t>
            </a:r>
            <a:r>
              <a:rPr lang="en-US" sz="1400" b="0" dirty="0" err="1" smtClean="0">
                <a:latin typeface="Lucida Sans Typewriter" pitchFamily="49" charset="0"/>
                <a:cs typeface="+mn-cs"/>
              </a:rPr>
              <a:t>OrderYear</a:t>
            </a:r>
            <a:r>
              <a:rPr lang="en-US" sz="1400" b="0" dirty="0" smtClean="0">
                <a:latin typeface="Lucida Sans Typewriter" pitchFamily="49" charset="0"/>
                <a:cs typeface="+mn-cs"/>
              </a:rPr>
              <a:t>  </a:t>
            </a:r>
            <a:r>
              <a:rPr lang="en-US" sz="1400" b="0" dirty="0" err="1" smtClean="0">
                <a:latin typeface="Lucida Sans Typewriter" pitchFamily="49" charset="0"/>
                <a:cs typeface="+mn-cs"/>
              </a:rPr>
              <a:t>All_Custs</a:t>
            </a:r>
            <a:r>
              <a:rPr lang="en-US" sz="1400" b="0" dirty="0" smtClean="0">
                <a:latin typeface="Lucida Sans Typewriter" pitchFamily="49" charset="0"/>
                <a:cs typeface="+mn-cs"/>
              </a:rPr>
              <a:t>  </a:t>
            </a:r>
            <a:r>
              <a:rPr lang="en-US" sz="1400" b="0" dirty="0" err="1" smtClean="0">
                <a:latin typeface="Lucida Sans Typewriter" pitchFamily="49" charset="0"/>
                <a:cs typeface="+mn-cs"/>
              </a:rPr>
              <a:t>Unique_custs</a:t>
            </a:r>
            <a:endParaRPr lang="en-US" sz="14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 dirty="0">
                <a:latin typeface="Lucida Sans Typewriter" pitchFamily="49" charset="0"/>
                <a:cs typeface="+mn-cs"/>
              </a:rPr>
              <a:t>----------- </a:t>
            </a:r>
            <a:r>
              <a:rPr lang="en-US" sz="1400" b="0" dirty="0" smtClean="0">
                <a:latin typeface="Lucida Sans Typewriter" pitchFamily="49" charset="0"/>
                <a:cs typeface="+mn-cs"/>
              </a:rPr>
              <a:t>  ----------- </a:t>
            </a:r>
            <a:r>
              <a:rPr lang="en-US" sz="1400" b="0" dirty="0">
                <a:latin typeface="Lucida Sans Typewriter" pitchFamily="49" charset="0"/>
                <a:cs typeface="+mn-cs"/>
              </a:rPr>
              <a:t>----------- ------------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 dirty="0" smtClean="0">
                <a:latin typeface="Lucida Sans Typewriter" pitchFamily="49" charset="0"/>
                <a:cs typeface="+mn-cs"/>
              </a:rPr>
              <a:t>289            2006        84          48</a:t>
            </a:r>
            <a:endParaRPr lang="en-US" sz="14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 dirty="0" smtClean="0">
                <a:latin typeface="Lucida Sans Typewriter" pitchFamily="49" charset="0"/>
                <a:cs typeface="+mn-cs"/>
              </a:rPr>
              <a:t>281            2008        52          27</a:t>
            </a:r>
            <a:endParaRPr lang="en-US" sz="14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 dirty="0" smtClean="0">
                <a:latin typeface="Lucida Sans Typewriter" pitchFamily="49" charset="0"/>
                <a:cs typeface="+mn-cs"/>
              </a:rPr>
              <a:t>285            2007         9           8</a:t>
            </a:r>
            <a:endParaRPr lang="en-US" sz="1400" b="0" dirty="0">
              <a:latin typeface="Lucida Sans Typewriter" pitchFamily="49" charset="0"/>
              <a:cs typeface="+mn-cs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 dirty="0" smtClean="0">
                <a:latin typeface="Lucida Sans Typewriter" pitchFamily="49" charset="0"/>
                <a:cs typeface="+mn-cs"/>
              </a:rPr>
              <a:t>277            2006       140          57</a:t>
            </a:r>
            <a:endParaRPr lang="en-US" sz="1400" b="0" dirty="0">
              <a:latin typeface="Lucida Sans Typewriter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группировки с </a:t>
            </a:r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7"/>
            <a:ext cx="7683130" cy="4857467"/>
          </a:xfrm>
        </p:spPr>
        <p:txBody>
          <a:bodyPr/>
          <a:lstStyle/>
          <a:p>
            <a:r>
              <a:rPr lang="en-US" dirty="0" smtClean="0"/>
              <a:t>GROUP BY </a:t>
            </a:r>
            <a:r>
              <a:rPr lang="ru-RU" dirty="0" smtClean="0"/>
              <a:t>создает группу строк в соответствии с</a:t>
            </a:r>
            <a:r>
              <a:rPr lang="en-US" dirty="0" smtClean="0"/>
              <a:t> </a:t>
            </a:r>
            <a:r>
              <a:rPr lang="ru-RU" dirty="0" smtClean="0"/>
              <a:t>уникальной комбинацией значений указанных в предложении</a:t>
            </a:r>
            <a:r>
              <a:rPr lang="en-US" dirty="0" smtClean="0"/>
              <a:t> GROUP BY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GROUP BY </a:t>
            </a:r>
            <a:r>
              <a:rPr lang="ru-RU" dirty="0" smtClean="0"/>
              <a:t>вычисляет суммарное значение для функции агрегирования</a:t>
            </a:r>
            <a:r>
              <a:rPr lang="en-US" dirty="0" smtClean="0"/>
              <a:t> </a:t>
            </a:r>
            <a:r>
              <a:rPr lang="ru-RU" dirty="0" smtClean="0"/>
              <a:t>на последующих этапах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05482" y="1766343"/>
            <a:ext cx="6256338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 smtClean="0">
                <a:latin typeface="Lucida Sans Typewriter" pitchFamily="49" charset="0"/>
                <a:cs typeface="+mn-cs"/>
              </a:rPr>
              <a:t>SELECT &lt;select_list&gt;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 smtClean="0">
                <a:latin typeface="Lucida Sans Typewriter" pitchFamily="49" charset="0"/>
                <a:cs typeface="+mn-cs"/>
              </a:rPr>
              <a:t>FROM &lt;table_source&gt;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 smtClean="0">
                <a:latin typeface="Lucida Sans Typewriter" pitchFamily="49" charset="0"/>
                <a:cs typeface="+mn-cs"/>
              </a:rPr>
              <a:t>WHERE &lt;search_condition&gt;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 smtClean="0">
                <a:latin typeface="Lucida Sans Typewriter" pitchFamily="49" charset="0"/>
                <a:cs typeface="+mn-cs"/>
              </a:rPr>
              <a:t>GROUP BY &lt;group_by_list&gt;;</a:t>
            </a:r>
            <a:endParaRPr lang="en-US" sz="2000" b="0" dirty="0">
              <a:latin typeface="Lucida Sans Typewriter" pitchFamily="49" charset="0"/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05482" y="4147333"/>
            <a:ext cx="6256338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sz="2000" b="0" dirty="0">
                <a:solidFill>
                  <a:srgbClr val="0000CC"/>
                </a:solidFill>
              </a:rPr>
              <a:t>SELECT</a:t>
            </a:r>
            <a:r>
              <a:rPr lang="en-US" sz="2000" b="0" dirty="0"/>
              <a:t> </a:t>
            </a:r>
            <a:r>
              <a:rPr lang="en-US" sz="2000" b="0" dirty="0" err="1"/>
              <a:t>SalesPersonID</a:t>
            </a:r>
            <a:r>
              <a:rPr lang="en-US" sz="2000" b="0" dirty="0"/>
              <a:t>, </a:t>
            </a:r>
            <a:r>
              <a:rPr lang="en-US" sz="2000" b="0" dirty="0">
                <a:solidFill>
                  <a:srgbClr val="FF33CC"/>
                </a:solidFill>
              </a:rPr>
              <a:t>COUNT</a:t>
            </a:r>
            <a:r>
              <a:rPr lang="en-US" sz="2000" b="0" dirty="0"/>
              <a:t>(*) </a:t>
            </a:r>
            <a:r>
              <a:rPr lang="en-US" sz="2000" b="0" dirty="0">
                <a:solidFill>
                  <a:srgbClr val="0000CC"/>
                </a:solidFill>
              </a:rPr>
              <a:t>AS</a:t>
            </a:r>
            <a:r>
              <a:rPr lang="en-US" sz="2000" b="0" dirty="0"/>
              <a:t> </a:t>
            </a:r>
            <a:r>
              <a:rPr lang="en-US" sz="2000" b="0" dirty="0" err="1"/>
              <a:t>Cnt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FROM</a:t>
            </a:r>
            <a:r>
              <a:rPr lang="en-US" sz="2000" b="0" dirty="0"/>
              <a:t> </a:t>
            </a:r>
            <a:r>
              <a:rPr lang="en-US" sz="2000" b="0" dirty="0" err="1"/>
              <a:t>Sales.SalesOrderHeader</a:t>
            </a:r>
            <a:endParaRPr lang="en-US" sz="2000" b="0" dirty="0"/>
          </a:p>
          <a:p>
            <a:r>
              <a:rPr lang="en-US" sz="2000" b="0" dirty="0">
                <a:solidFill>
                  <a:srgbClr val="0000CC"/>
                </a:solidFill>
              </a:rPr>
              <a:t>GROUP BY </a:t>
            </a:r>
            <a:r>
              <a:rPr lang="en-US" sz="2000" b="0" dirty="0" err="1"/>
              <a:t>SalesPersonID</a:t>
            </a:r>
            <a:r>
              <a:rPr lang="en-US" sz="2000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592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01929" y="2960472"/>
            <a:ext cx="8740142" cy="1796217"/>
          </a:xfrm>
          <a:prstGeom prst="rect">
            <a:avLst/>
          </a:prstGeom>
        </p:spPr>
        <p:txBody>
          <a:bodyPr/>
          <a:lstStyle>
            <a:lvl1pPr algn="l" defTabSz="685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1" b="0" kern="1200" cap="none" spc="-150" baseline="0" dirty="0" smtClean="0">
                <a:ln w="3175">
                  <a:noFill/>
                </a:ln>
                <a:solidFill>
                  <a:schemeClr val="accent6">
                    <a:alpha val="98824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6000" dirty="0" smtClean="0">
                <a:solidFill>
                  <a:schemeClr val="bg1">
                    <a:alpha val="98824"/>
                  </a:schemeClr>
                </a:solidFill>
              </a:rPr>
              <a:t>GROUP BY </a:t>
            </a:r>
            <a:r>
              <a:rPr lang="ru-RU" sz="6000" dirty="0" smtClean="0">
                <a:solidFill>
                  <a:schemeClr val="bg1">
                    <a:alpha val="98824"/>
                  </a:schemeClr>
                </a:solidFill>
              </a:rPr>
              <a:t>и </a:t>
            </a:r>
            <a:r>
              <a:rPr lang="en-GB" sz="6000" dirty="0" smtClean="0">
                <a:solidFill>
                  <a:schemeClr val="bg1">
                    <a:alpha val="98824"/>
                  </a:schemeClr>
                </a:solidFill>
              </a:rPr>
              <a:t>HAVING</a:t>
            </a:r>
            <a:endParaRPr lang="en-GB" sz="6000" dirty="0">
              <a:solidFill>
                <a:schemeClr val="bg1">
                  <a:alpha val="98824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7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16" y="0"/>
            <a:ext cx="8799968" cy="741363"/>
          </a:xfrm>
        </p:spPr>
        <p:txBody>
          <a:bodyPr/>
          <a:lstStyle/>
          <a:p>
            <a:r>
              <a:rPr lang="en-US" dirty="0"/>
              <a:t>GROUP BY </a:t>
            </a:r>
            <a:r>
              <a:rPr lang="ru-RU" dirty="0" smtClean="0"/>
              <a:t>и логическая последовательность операций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HAVING, </a:t>
            </a:r>
            <a:r>
              <a:rPr lang="en-US" sz="2000" dirty="0" smtClean="0"/>
              <a:t>SELECT</a:t>
            </a:r>
            <a:r>
              <a:rPr lang="ru-RU" sz="2000" dirty="0" smtClean="0"/>
              <a:t>и </a:t>
            </a:r>
            <a:r>
              <a:rPr lang="en-US" sz="2000" dirty="0" smtClean="0"/>
              <a:t>ORDER </a:t>
            </a:r>
            <a:r>
              <a:rPr lang="en-US" sz="2000" dirty="0"/>
              <a:t>BY </a:t>
            </a:r>
            <a:r>
              <a:rPr lang="ru-RU" sz="2000" dirty="0" smtClean="0"/>
              <a:t>должны возвращать единственное значение для группы</a:t>
            </a:r>
            <a:endParaRPr lang="en-US" sz="2000" dirty="0"/>
          </a:p>
          <a:p>
            <a:r>
              <a:rPr lang="ru-RU" sz="2000" dirty="0" smtClean="0"/>
              <a:t>Все колонки в</a:t>
            </a:r>
            <a:r>
              <a:rPr lang="en-US" sz="2000" dirty="0" smtClean="0"/>
              <a:t> </a:t>
            </a:r>
            <a:r>
              <a:rPr lang="en-US" sz="2000" dirty="0"/>
              <a:t>SELECT, </a:t>
            </a:r>
            <a:r>
              <a:rPr lang="en-US" sz="2000" dirty="0" smtClean="0"/>
              <a:t>HAVING</a:t>
            </a:r>
            <a:r>
              <a:rPr lang="ru-RU" sz="2000" dirty="0" smtClean="0"/>
              <a:t> и</a:t>
            </a:r>
            <a:r>
              <a:rPr lang="en-US" sz="2000" dirty="0" smtClean="0"/>
              <a:t> </a:t>
            </a:r>
            <a:r>
              <a:rPr lang="en-US" sz="2000" dirty="0"/>
              <a:t>ORDER BY </a:t>
            </a:r>
            <a:r>
              <a:rPr lang="ru-RU" sz="2000" dirty="0" smtClean="0"/>
              <a:t>должны быть сгруппированы через </a:t>
            </a:r>
            <a:r>
              <a:rPr lang="en-US" sz="2000" dirty="0" smtClean="0"/>
              <a:t> </a:t>
            </a:r>
            <a:r>
              <a:rPr lang="en-US" sz="2000" dirty="0"/>
              <a:t>GROUP BY </a:t>
            </a:r>
            <a:r>
              <a:rPr lang="ru-RU" sz="2000" dirty="0" smtClean="0"/>
              <a:t>или</a:t>
            </a:r>
            <a:r>
              <a:rPr lang="en-US" sz="2000" dirty="0" smtClean="0"/>
              <a:t> </a:t>
            </a:r>
            <a:r>
              <a:rPr lang="ru-RU" sz="2000" dirty="0" smtClean="0"/>
              <a:t>иметь вход для агрегатных выражений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a query uses GROUP BY, all subsequent phases operate on the groups, not source rows</a:t>
            </a:r>
          </a:p>
          <a:p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067736"/>
              </p:ext>
            </p:extLst>
          </p:nvPr>
        </p:nvGraphicFramePr>
        <p:xfrm>
          <a:off x="458787" y="2650490"/>
          <a:ext cx="7751763" cy="2727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95163"/>
                <a:gridCol w="1651518"/>
                <a:gridCol w="410508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Логическая последовательность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Фаза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Комментарий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Создает группу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Оперирует группой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_MOC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G_MOC_Core_Modul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etro Presentation">
  <a:themeElements>
    <a:clrScheme name="New Windows Template 2">
      <a:dk1>
        <a:srgbClr val="292929"/>
      </a:dk1>
      <a:lt1>
        <a:srgbClr val="FFFFFF"/>
      </a:lt1>
      <a:dk2>
        <a:srgbClr val="072B60"/>
      </a:dk2>
      <a:lt2>
        <a:srgbClr val="EEECE1"/>
      </a:lt2>
      <a:accent1>
        <a:srgbClr val="557EB9"/>
      </a:accent1>
      <a:accent2>
        <a:srgbClr val="FFC211"/>
      </a:accent2>
      <a:accent3>
        <a:srgbClr val="6BBD46"/>
      </a:accent3>
      <a:accent4>
        <a:srgbClr val="FE5815"/>
      </a:accent4>
      <a:accent5>
        <a:srgbClr val="EB7C00"/>
      </a:accent5>
      <a:accent6>
        <a:srgbClr val="00DCFF"/>
      </a:accent6>
      <a:hlink>
        <a:srgbClr val="00B9F2"/>
      </a:hlink>
      <a:folHlink>
        <a:srgbClr val="008AB5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spAutoFit/>
      </a:bodyPr>
      <a:lstStyle>
        <a:defPPr algn="ctr">
          <a:defRPr sz="6000" dirty="0" smtClean="0">
            <a:solidFill>
              <a:schemeClr val="bg1">
                <a:alpha val="99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-30055_SharePoint Template 2012 - 16x9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5-30055_SharePoint Template 2012 - 16x9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5-30055_SharePoint Template 2012 - 16x9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5-30055_SharePoint Template 2012 - 16x9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956FE3CD0384DA7E7A5916524330B" ma:contentTypeVersion="0" ma:contentTypeDescription="Create a new document." ma:contentTypeScope="" ma:versionID="d60e39efb90b64ac65a3196b1702c6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1a5510ac1a642cc309ccb7be38155f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CA10A4-9E58-4EE7-92DC-EFCE2380D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930B52-E2FA-4636-820B-5BAA5F2C2D9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ED9006-1FB6-41AD-82C5-380656F61A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1930</Words>
  <Application>Microsoft Office PowerPoint</Application>
  <PresentationFormat>Экран (4:3)</PresentationFormat>
  <Paragraphs>466</Paragraphs>
  <Slides>34</Slides>
  <Notes>25</Notes>
  <HiddenSlides>1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NG_MOC_Template</vt:lpstr>
      <vt:lpstr>NG_MOC_Core_Module</vt:lpstr>
      <vt:lpstr>1_Metro Presentation</vt:lpstr>
      <vt:lpstr>5-30055_SharePoint Template 2012 - 16x9 - White Background</vt:lpstr>
      <vt:lpstr>1_5-30055_SharePoint Template 2012 - 16x9 - White Background</vt:lpstr>
      <vt:lpstr>2_5-30055_SharePoint Template 2012 - 16x9 - White Background</vt:lpstr>
      <vt:lpstr>3_5-30055_SharePoint Template 2012 - 16x9 - White Background</vt:lpstr>
      <vt:lpstr>Презентация PowerPoint</vt:lpstr>
      <vt:lpstr>Обзор</vt:lpstr>
      <vt:lpstr>Презентация PowerPoint</vt:lpstr>
      <vt:lpstr>Общие встроенные функции агрегирования</vt:lpstr>
      <vt:lpstr>Работа с функциями агрегирования</vt:lpstr>
      <vt:lpstr>DISTINCT и функции агрегирования</vt:lpstr>
      <vt:lpstr>Применение группировки с GROUP BY</vt:lpstr>
      <vt:lpstr>Презентация PowerPoint</vt:lpstr>
      <vt:lpstr>GROUP BY и логическая последовательность операций</vt:lpstr>
      <vt:lpstr>Использование GROUP BY с функциями агрегирования</vt:lpstr>
      <vt:lpstr>Фильтрование сгруппированных данных с помощью HAVING</vt:lpstr>
      <vt:lpstr>Сравнение HAVING с WHERE </vt:lpstr>
      <vt:lpstr>Сравнение HAVING с WHERE </vt:lpstr>
      <vt:lpstr>Презентация PowerPoint</vt:lpstr>
      <vt:lpstr>Работа с подзапросами</vt:lpstr>
      <vt:lpstr>Составление подзапросов</vt:lpstr>
      <vt:lpstr>Составление подзапросов с множественными значениями</vt:lpstr>
      <vt:lpstr>Составление подзапроса с условием EXISTS</vt:lpstr>
      <vt:lpstr>Презентация PowerPoint</vt:lpstr>
      <vt:lpstr>Создание простого представления</vt:lpstr>
      <vt:lpstr>Создание простой функции возвращающей таблицу</vt:lpstr>
      <vt:lpstr>Табличные выражения</vt:lpstr>
      <vt:lpstr>Производная таблица</vt:lpstr>
      <vt:lpstr>Производная таблица</vt:lpstr>
      <vt:lpstr>Производная таблица</vt:lpstr>
      <vt:lpstr>Область применения производных таблиц</vt:lpstr>
      <vt:lpstr>Руководство по работе с производными таблицами</vt:lpstr>
      <vt:lpstr>Передача аргументов во вложенные таблицы</vt:lpstr>
      <vt:lpstr>Обобщенные табличные выражения (ОТВ)</vt:lpstr>
      <vt:lpstr>OTB и нерекурсивные запросы </vt:lpstr>
      <vt:lpstr>OTB и нерекурсивные запросы </vt:lpstr>
      <vt:lpstr>OTB и нерекурсивные запросы</vt:lpstr>
      <vt:lpstr>Запросы с обобщенными табличными запросами</vt:lpstr>
      <vt:lpstr>OTB и рекурсивные запросы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2009-10-07T16:00:10Z</dcterms:created>
  <dcterms:modified xsi:type="dcterms:W3CDTF">2016-02-21T15:52:18Z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0x010100144956FE3CD0384DA7E7A5916524330B</vt:lpwstr>
  </property>
</Properties>
</file>