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3"/>
  </p:notesMasterIdLst>
  <p:sldIdLst>
    <p:sldId id="293" r:id="rId11"/>
    <p:sldId id="325" r:id="rId12"/>
    <p:sldId id="447" r:id="rId13"/>
    <p:sldId id="429" r:id="rId14"/>
    <p:sldId id="430" r:id="rId15"/>
    <p:sldId id="431" r:id="rId16"/>
    <p:sldId id="432" r:id="rId17"/>
    <p:sldId id="433" r:id="rId18"/>
    <p:sldId id="434" r:id="rId19"/>
    <p:sldId id="450" r:id="rId20"/>
    <p:sldId id="451" r:id="rId21"/>
    <p:sldId id="448" r:id="rId22"/>
    <p:sldId id="452" r:id="rId23"/>
    <p:sldId id="453" r:id="rId24"/>
    <p:sldId id="454" r:id="rId25"/>
    <p:sldId id="455" r:id="rId26"/>
    <p:sldId id="456" r:id="rId27"/>
    <p:sldId id="457" r:id="rId28"/>
    <p:sldId id="458" r:id="rId29"/>
    <p:sldId id="459" r:id="rId30"/>
    <p:sldId id="460" r:id="rId31"/>
    <p:sldId id="462" r:id="rId32"/>
    <p:sldId id="463" r:id="rId33"/>
    <p:sldId id="464" r:id="rId34"/>
    <p:sldId id="465" r:id="rId35"/>
    <p:sldId id="466" r:id="rId36"/>
    <p:sldId id="467" r:id="rId37"/>
    <p:sldId id="468" r:id="rId38"/>
    <p:sldId id="469" r:id="rId39"/>
    <p:sldId id="470" r:id="rId40"/>
    <p:sldId id="471" r:id="rId41"/>
    <p:sldId id="472" r:id="rId42"/>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3E8CC6"/>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86353" autoAdjust="0"/>
  </p:normalViewPr>
  <p:slideViewPr>
    <p:cSldViewPr snapToGrid="0">
      <p:cViewPr>
        <p:scale>
          <a:sx n="100" d="100"/>
          <a:sy n="100" d="100"/>
        </p:scale>
        <p:origin x="-198" y="1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000" dirty="0"/>
        </a:p>
      </dgm:t>
    </dgm:pt>
    <dgm:pt modelId="{876C481B-0AF2-44C4-BF9B-56BD85B581E3}" type="sibTrans" cxnId="{D3EAAD68-573E-45DB-80D6-D64EBB0B01BF}">
      <dgm:prSet/>
      <dgm:spPr/>
      <dgm:t>
        <a:bodyPr/>
        <a:lstStyle/>
        <a:p>
          <a:endParaRPr lang="en-US"/>
        </a:p>
      </dgm:t>
    </dgm:pt>
    <dgm:pt modelId="{D98AD97B-2328-420F-8100-0E35F68BEEC4}" type="parTrans" cxnId="{D3EAAD68-573E-45DB-80D6-D64EBB0B01BF}">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C89EA542-9731-46AF-B119-FF875637DCB7}" type="presOf" srcId="{2D3818B7-58CC-47A4-B5B6-9D615DA47BA8}" destId="{10DBD5E5-1366-490F-B85F-643ED46699A5}" srcOrd="0" destOrd="0" presId="urn:microsoft.com/office/officeart/2005/8/layout/venn3"/>
    <dgm:cxn modelId="{18B3CA42-52EA-4993-B6FE-67A784BB8B3C}" type="presOf" srcId="{C642118E-E5BA-4842-91B7-49A7B5D3EF43}" destId="{CE5391BE-999A-4D82-887F-9F278D5FEB58}" srcOrd="0" destOrd="0" presId="urn:microsoft.com/office/officeart/2005/8/layout/venn3"/>
    <dgm:cxn modelId="{2FAEF803-7D91-4319-BA3B-4A4EFA3779A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871598CB-9EE5-4537-903D-BE64C7B6A916}" type="presParOf" srcId="{CE5391BE-999A-4D82-887F-9F278D5FEB58}" destId="{10DBD5E5-1366-490F-B85F-643ED46699A5}" srcOrd="0" destOrd="0" presId="urn:microsoft.com/office/officeart/2005/8/layout/venn3"/>
    <dgm:cxn modelId="{247416B2-AD8D-4627-A609-27E53DF78750}" type="presParOf" srcId="{CE5391BE-999A-4D82-887F-9F278D5FEB58}" destId="{57756140-B4A4-4E48-8F9E-C5B1C0612404}" srcOrd="1" destOrd="0" presId="urn:microsoft.com/office/officeart/2005/8/layout/venn3"/>
    <dgm:cxn modelId="{1B14E550-BE00-4AE2-9CA9-C9D3984683D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X="-371" custLinFactNeighborX="-100000" custLinFactNeighborY="3075">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8C8B99D2-A9F4-46FD-88FE-86F33A433B4D}" type="presOf" srcId="{2D3818B7-58CC-47A4-B5B6-9D615DA47BA8}" destId="{10DBD5E5-1366-490F-B85F-643ED46699A5}"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982D68FB-955C-4FB1-920A-AA8E1A3D30E4}" type="presOf" srcId="{B75D3A82-7CBA-434E-A527-BF9ED3155D7C}" destId="{C0E9DB4D-ED0C-4C5C-BAF4-6E935488481F}" srcOrd="0" destOrd="0" presId="urn:microsoft.com/office/officeart/2005/8/layout/venn3"/>
    <dgm:cxn modelId="{8B8774E8-ACDB-4BBB-B787-621CD41899F6}" type="presOf" srcId="{C642118E-E5BA-4842-91B7-49A7B5D3EF43}" destId="{CE5391BE-999A-4D82-887F-9F278D5FEB58}" srcOrd="0" destOrd="0" presId="urn:microsoft.com/office/officeart/2005/8/layout/venn3"/>
    <dgm:cxn modelId="{F15B96A2-B5CB-4BAC-B1B7-FDF4ED783C44}" type="presParOf" srcId="{CE5391BE-999A-4D82-887F-9F278D5FEB58}" destId="{10DBD5E5-1366-490F-B85F-643ED46699A5}" srcOrd="0" destOrd="0" presId="urn:microsoft.com/office/officeart/2005/8/layout/venn3"/>
    <dgm:cxn modelId="{F56D1671-03D1-4465-9D1A-E7C78C5E363E}" type="presParOf" srcId="{CE5391BE-999A-4D82-887F-9F278D5FEB58}" destId="{57756140-B4A4-4E48-8F9E-C5B1C0612404}" srcOrd="1" destOrd="0" presId="urn:microsoft.com/office/officeart/2005/8/layout/venn3"/>
    <dgm:cxn modelId="{BCA703FB-65C0-4369-BEAA-6A0893908FAD}"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7B48DDFA-822C-4FF2-A2DA-75ED31AEC601}" type="presOf" srcId="{2D3818B7-58CC-47A4-B5B6-9D615DA47BA8}" destId="{10DBD5E5-1366-490F-B85F-643ED46699A5}" srcOrd="0" destOrd="0" presId="urn:microsoft.com/office/officeart/2005/8/layout/venn3"/>
    <dgm:cxn modelId="{A2B88097-5FC3-4EA9-AB78-7509AE39C4EC}" type="presOf" srcId="{C642118E-E5BA-4842-91B7-49A7B5D3EF43}" destId="{CE5391BE-999A-4D82-887F-9F278D5FEB58}"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42ABED4E-EA09-4926-939F-06520AF3F991}" type="presOf" srcId="{B75D3A82-7CBA-434E-A527-BF9ED3155D7C}" destId="{C0E9DB4D-ED0C-4C5C-BAF4-6E935488481F}" srcOrd="0" destOrd="0" presId="urn:microsoft.com/office/officeart/2005/8/layout/venn3"/>
    <dgm:cxn modelId="{BB6D28F6-BE54-4850-8BAE-891DD5FA01C5}" type="presParOf" srcId="{CE5391BE-999A-4D82-887F-9F278D5FEB58}" destId="{10DBD5E5-1366-490F-B85F-643ED46699A5}" srcOrd="0" destOrd="0" presId="urn:microsoft.com/office/officeart/2005/8/layout/venn3"/>
    <dgm:cxn modelId="{087E9814-5AA0-4C97-A310-AF9E36708649}" type="presParOf" srcId="{CE5391BE-999A-4D82-887F-9F278D5FEB58}" destId="{57756140-B4A4-4E48-8F9E-C5B1C0612404}" srcOrd="1" destOrd="0" presId="urn:microsoft.com/office/officeart/2005/8/layout/venn3"/>
    <dgm:cxn modelId="{7ADBAC37-31AA-4F4E-B5E5-4FB883974000}"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bg1"/>
        </a:solidFill>
        <a:ln>
          <a:solidFill>
            <a:schemeClr val="tx1"/>
          </a:solidFill>
        </a:ln>
      </dgm:spPr>
      <dgm:t>
        <a:bodyPr/>
        <a:lstStyle/>
        <a:p>
          <a:r>
            <a:rPr lang="en-US" sz="2000" dirty="0" smtClean="0"/>
            <a:t>Purchasing</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21B63068-3A4F-4680-B665-0E08883003C1}" type="presOf" srcId="{2D3818B7-58CC-47A4-B5B6-9D615DA47BA8}" destId="{10DBD5E5-1366-490F-B85F-643ED46699A5}" srcOrd="0" destOrd="0" presId="urn:microsoft.com/office/officeart/2005/8/layout/venn3"/>
    <dgm:cxn modelId="{0E71CDEB-241C-4D4E-B72C-78C6F1D75D9B}" type="presOf" srcId="{C642118E-E5BA-4842-91B7-49A7B5D3EF43}" destId="{CE5391BE-999A-4D82-887F-9F278D5FEB58}" srcOrd="0" destOrd="0" presId="urn:microsoft.com/office/officeart/2005/8/layout/venn3"/>
    <dgm:cxn modelId="{97E830DA-D4BD-4E2B-8F9E-8521DA3C664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B3D29D46-7C67-4AD3-A313-28CD7203108D}" type="presParOf" srcId="{CE5391BE-999A-4D82-887F-9F278D5FEB58}" destId="{10DBD5E5-1366-490F-B85F-643ED46699A5}" srcOrd="0" destOrd="0" presId="urn:microsoft.com/office/officeart/2005/8/layout/venn3"/>
    <dgm:cxn modelId="{3525CDD9-92BA-4AB0-BD3F-F4AE43238AAA}" type="presParOf" srcId="{CE5391BE-999A-4D82-887F-9F278D5FEB58}" destId="{57756140-B4A4-4E48-8F9E-C5B1C0612404}" srcOrd="1" destOrd="0" presId="urn:microsoft.com/office/officeart/2005/8/layout/venn3"/>
    <dgm:cxn modelId="{6FBB11ED-27CE-4968-8F93-5C33E86FBDC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0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0" y="928"/>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400" kern="1200" dirty="0"/>
        </a:p>
      </dsp:txBody>
      <dsp:txXfrm>
        <a:off x="355517" y="356445"/>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4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4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000" kern="1200" dirty="0"/>
        </a:p>
      </dsp:txBody>
      <dsp:txXfrm>
        <a:off x="2915047" y="355517"/>
        <a:ext cx="1716590" cy="171659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84233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000" b="0" i="0" kern="1200" dirty="0" smtClean="0">
                <a:solidFill>
                  <a:schemeClr val="tx1"/>
                </a:solidFill>
                <a:effectLst/>
                <a:latin typeface="Arial" charset="0"/>
                <a:ea typeface="+mn-ea"/>
                <a:cs typeface="+mn-cs"/>
              </a:rPr>
              <a:t> CREATE TABLE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a:t>
            </a:r>
          </a:p>
          <a:p>
            <a:r>
              <a:rPr lang="en-US" sz="1000" b="0" i="0" kern="1200" dirty="0" smtClean="0">
                <a:solidFill>
                  <a:schemeClr val="tx1"/>
                </a:solidFill>
                <a:effectLst/>
                <a:latin typeface="Arial" charset="0"/>
                <a:ea typeface="+mn-ea"/>
                <a:cs typeface="+mn-cs"/>
              </a:rPr>
              <a:t>       </a:t>
            </a:r>
            <a:r>
              <a:rPr lang="en-US" sz="1000" b="0" i="0" kern="1200" dirty="0" err="1" smtClean="0">
                <a:solidFill>
                  <a:schemeClr val="tx1"/>
                </a:solidFill>
                <a:effectLst/>
                <a:latin typeface="Arial" charset="0"/>
                <a:ea typeface="+mn-ea"/>
                <a:cs typeface="+mn-cs"/>
              </a:rPr>
              <a:t>OrderId</a:t>
            </a:r>
            <a:r>
              <a:rPr lang="en-US" sz="1000" b="0" i="0" kern="1200" dirty="0" smtClean="0">
                <a:solidFill>
                  <a:schemeClr val="tx1"/>
                </a:solidFill>
                <a:effectLst/>
                <a:latin typeface="Arial" charset="0"/>
                <a:ea typeface="+mn-ea"/>
                <a:cs typeface="+mn-cs"/>
              </a:rPr>
              <a:t> </a:t>
            </a:r>
            <a:r>
              <a:rPr lang="en-US" sz="1000" b="0" i="0" kern="1200" dirty="0" err="1" smtClean="0">
                <a:solidFill>
                  <a:schemeClr val="tx1"/>
                </a:solidFill>
                <a:effectLst/>
                <a:latin typeface="Arial" charset="0"/>
                <a:ea typeface="+mn-ea"/>
                <a:cs typeface="+mn-cs"/>
              </a:rPr>
              <a:t>int</a:t>
            </a:r>
            <a:r>
              <a:rPr lang="en-US" sz="1000" b="0" i="0" kern="1200" dirty="0" smtClean="0">
                <a:solidFill>
                  <a:schemeClr val="tx1"/>
                </a:solidFill>
                <a:effectLst/>
                <a:latin typeface="Arial" charset="0"/>
                <a:ea typeface="+mn-ea"/>
                <a:cs typeface="+mn-cs"/>
              </a:rPr>
              <a:t>,</a:t>
            </a:r>
          </a:p>
          <a:p>
            <a:r>
              <a:rPr lang="en-US" sz="1000" b="0" i="0" kern="1200" dirty="0" smtClean="0">
                <a:solidFill>
                  <a:schemeClr val="tx1"/>
                </a:solidFill>
                <a:effectLst/>
                <a:latin typeface="Arial" charset="0"/>
                <a:ea typeface="+mn-ea"/>
                <a:cs typeface="+mn-cs"/>
              </a:rPr>
              <a:t>       </a:t>
            </a:r>
            <a:r>
              <a:rPr lang="en-US" sz="1000" b="0" i="0" kern="1200" dirty="0" err="1" smtClean="0">
                <a:solidFill>
                  <a:schemeClr val="tx1"/>
                </a:solidFill>
                <a:effectLst/>
                <a:latin typeface="Arial" charset="0"/>
                <a:ea typeface="+mn-ea"/>
                <a:cs typeface="+mn-cs"/>
              </a:rPr>
              <a:t>ProductName</a:t>
            </a:r>
            <a:r>
              <a:rPr lang="en-US" sz="1000" b="0" i="0" kern="1200" dirty="0" smtClean="0">
                <a:solidFill>
                  <a:schemeClr val="tx1"/>
                </a:solidFill>
                <a:effectLst/>
                <a:latin typeface="Arial" charset="0"/>
                <a:ea typeface="+mn-ea"/>
                <a:cs typeface="+mn-cs"/>
              </a:rPr>
              <a:t> </a:t>
            </a:r>
            <a:r>
              <a:rPr lang="en-US" sz="1000" b="0" i="0" kern="1200" dirty="0" err="1" smtClean="0">
                <a:solidFill>
                  <a:schemeClr val="tx1"/>
                </a:solidFill>
                <a:effectLst/>
                <a:latin typeface="Arial" charset="0"/>
                <a:ea typeface="+mn-ea"/>
                <a:cs typeface="+mn-cs"/>
              </a:rPr>
              <a:t>nvarchar</a:t>
            </a:r>
            <a:r>
              <a:rPr lang="en-US" sz="1000" b="0" i="0" kern="1200" dirty="0" smtClean="0">
                <a:solidFill>
                  <a:schemeClr val="tx1"/>
                </a:solidFill>
                <a:effectLst/>
                <a:latin typeface="Arial" charset="0"/>
                <a:ea typeface="+mn-ea"/>
                <a:cs typeface="+mn-cs"/>
              </a:rPr>
              <a:t>(50),</a:t>
            </a:r>
          </a:p>
          <a:p>
            <a:r>
              <a:rPr lang="en-US" sz="1000" b="0" i="0" kern="1200" dirty="0" smtClean="0">
                <a:solidFill>
                  <a:schemeClr val="tx1"/>
                </a:solidFill>
                <a:effectLst/>
                <a:latin typeface="Arial" charset="0"/>
                <a:ea typeface="+mn-ea"/>
                <a:cs typeface="+mn-cs"/>
              </a:rPr>
              <a:t>       Quantity </a:t>
            </a:r>
            <a:r>
              <a:rPr lang="en-US" sz="1000" b="0" i="0" kern="1200" dirty="0" err="1" smtClean="0">
                <a:solidFill>
                  <a:schemeClr val="tx1"/>
                </a:solidFill>
                <a:effectLst/>
                <a:latin typeface="Arial" charset="0"/>
                <a:ea typeface="+mn-ea"/>
                <a:cs typeface="+mn-cs"/>
              </a:rPr>
              <a:t>int</a:t>
            </a:r>
            <a:r>
              <a:rPr lang="en-US" sz="1000" b="0" i="0" kern="1200" dirty="0" smtClean="0">
                <a:solidFill>
                  <a:schemeClr val="tx1"/>
                </a:solidFill>
                <a:effectLst/>
                <a:latin typeface="Arial" charset="0"/>
                <a:ea typeface="+mn-ea"/>
                <a:cs typeface="+mn-cs"/>
              </a:rPr>
              <a:t>,</a:t>
            </a:r>
          </a:p>
          <a:p>
            <a:r>
              <a:rPr lang="en-US" sz="1000" b="0" i="0" kern="1200" dirty="0" smtClean="0">
                <a:solidFill>
                  <a:schemeClr val="tx1"/>
                </a:solidFill>
                <a:effectLst/>
                <a:latin typeface="Arial" charset="0"/>
                <a:ea typeface="+mn-ea"/>
                <a:cs typeface="+mn-cs"/>
              </a:rPr>
              <a:t>       Price </a:t>
            </a:r>
            <a:r>
              <a:rPr lang="en-US" sz="1000" b="0" i="0" kern="1200" dirty="0" err="1" smtClean="0">
                <a:solidFill>
                  <a:schemeClr val="tx1"/>
                </a:solidFill>
                <a:effectLst/>
                <a:latin typeface="Arial" charset="0"/>
                <a:ea typeface="+mn-ea"/>
                <a:cs typeface="+mn-cs"/>
              </a:rPr>
              <a:t>int</a:t>
            </a:r>
            <a:r>
              <a:rPr lang="en-US" sz="1000" b="0" i="0" kern="1200" dirty="0" smtClean="0">
                <a:solidFill>
                  <a:schemeClr val="tx1"/>
                </a:solidFill>
                <a:effectLst/>
                <a:latin typeface="Arial" charset="0"/>
                <a:ea typeface="+mn-ea"/>
                <a:cs typeface="+mn-cs"/>
              </a:rPr>
              <a:t>);</a:t>
            </a:r>
          </a:p>
          <a:p>
            <a:r>
              <a:rPr lang="en-US" sz="1000" b="0" i="0" kern="1200" dirty="0" smtClean="0">
                <a:solidFill>
                  <a:schemeClr val="tx1"/>
                </a:solidFill>
                <a:effectLst/>
                <a:latin typeface="Arial" charset="0"/>
                <a:ea typeface="+mn-ea"/>
                <a:cs typeface="+mn-cs"/>
              </a:rPr>
              <a:t>GO</a:t>
            </a: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(1,'Sugar',10,10);</a:t>
            </a: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(1,'Tea',1,25);</a:t>
            </a: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(1,'Coffee',3,40);</a:t>
            </a:r>
          </a:p>
          <a:p>
            <a:r>
              <a:rPr lang="en-US" sz="1000" b="0" i="0" kern="1200" dirty="0" smtClean="0">
                <a:solidFill>
                  <a:schemeClr val="tx1"/>
                </a:solidFill>
                <a:effectLst/>
                <a:latin typeface="Arial" charset="0"/>
                <a:ea typeface="+mn-ea"/>
                <a:cs typeface="+mn-cs"/>
              </a:rPr>
              <a:t/>
            </a:r>
            <a:br>
              <a:rPr lang="en-US" sz="1000" b="0" i="0" kern="1200" dirty="0" smtClean="0">
                <a:solidFill>
                  <a:schemeClr val="tx1"/>
                </a:solidFill>
                <a:effectLst/>
                <a:latin typeface="Arial" charset="0"/>
                <a:ea typeface="+mn-ea"/>
                <a:cs typeface="+mn-cs"/>
              </a:rPr>
            </a:br>
            <a:endParaRPr lang="en-US" sz="1000" b="0" i="0" kern="1200" dirty="0" smtClean="0">
              <a:solidFill>
                <a:schemeClr val="tx1"/>
              </a:solidFill>
              <a:effectLst/>
              <a:latin typeface="Arial" charset="0"/>
              <a:ea typeface="+mn-ea"/>
              <a:cs typeface="+mn-cs"/>
            </a:endParaRP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(2,'Coffee',1,50);</a:t>
            </a:r>
          </a:p>
          <a:p>
            <a:r>
              <a:rPr lang="en-US" sz="1000" b="0" i="0" kern="1200" dirty="0" smtClean="0">
                <a:solidFill>
                  <a:schemeClr val="tx1"/>
                </a:solidFill>
                <a:effectLst/>
                <a:latin typeface="Arial" charset="0"/>
                <a:ea typeface="+mn-ea"/>
                <a:cs typeface="+mn-cs"/>
              </a:rPr>
              <a:t/>
            </a:r>
            <a:br>
              <a:rPr lang="en-US" sz="1000" b="0" i="0" kern="1200" dirty="0" smtClean="0">
                <a:solidFill>
                  <a:schemeClr val="tx1"/>
                </a:solidFill>
                <a:effectLst/>
                <a:latin typeface="Arial" charset="0"/>
                <a:ea typeface="+mn-ea"/>
                <a:cs typeface="+mn-cs"/>
              </a:rPr>
            </a:br>
            <a:endParaRPr lang="en-US" sz="1000" b="0" i="0" kern="1200" dirty="0" smtClean="0">
              <a:solidFill>
                <a:schemeClr val="tx1"/>
              </a:solidFill>
              <a:effectLst/>
              <a:latin typeface="Arial" charset="0"/>
              <a:ea typeface="+mn-ea"/>
              <a:cs typeface="+mn-cs"/>
            </a:endParaRP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(3,'Tea',100,19);</a:t>
            </a:r>
          </a:p>
          <a:p>
            <a:r>
              <a:rPr lang="en-US" sz="1000" b="0" i="0" kern="1200" dirty="0" smtClean="0">
                <a:solidFill>
                  <a:schemeClr val="tx1"/>
                </a:solidFill>
                <a:effectLst/>
                <a:latin typeface="Arial" charset="0"/>
                <a:ea typeface="+mn-ea"/>
                <a:cs typeface="+mn-cs"/>
              </a:rPr>
              <a:t>INSERT INTO </a:t>
            </a:r>
            <a:r>
              <a:rPr lang="en-US" sz="1000" b="0" i="0" kern="1200" dirty="0" err="1" smtClean="0">
                <a:solidFill>
                  <a:schemeClr val="tx1"/>
                </a:solidFill>
                <a:effectLst/>
                <a:latin typeface="Arial" charset="0"/>
                <a:ea typeface="+mn-ea"/>
                <a:cs typeface="+mn-cs"/>
              </a:rPr>
              <a:t>OrderDetails</a:t>
            </a:r>
            <a:r>
              <a:rPr lang="en-US" sz="1000" b="0" i="0" kern="1200" dirty="0" smtClean="0">
                <a:solidFill>
                  <a:schemeClr val="tx1"/>
                </a:solidFill>
                <a:effectLst/>
                <a:latin typeface="Arial" charset="0"/>
                <a:ea typeface="+mn-ea"/>
                <a:cs typeface="+mn-cs"/>
              </a:rPr>
              <a:t> VALUES (3,'Coffee',100,29);</a:t>
            </a:r>
            <a:endParaRPr lang="en-US" sz="1000" b="0" i="0" kern="1200" dirty="0">
              <a:solidFill>
                <a:schemeClr val="tx1"/>
              </a:solidFill>
              <a:effectLst/>
              <a:latin typeface="Arial" charset="0"/>
              <a:ea typeface="+mn-ea"/>
              <a:cs typeface="+mn-cs"/>
            </a:endParaRPr>
          </a:p>
        </p:txBody>
      </p:sp>
      <p:sp>
        <p:nvSpPr>
          <p:cNvPr id="4" name="Верхний колонтитул 3"/>
          <p:cNvSpPr>
            <a:spLocks noGrp="1"/>
          </p:cNvSpPr>
          <p:nvPr>
            <p:ph type="hdr" sz="quarter" idx="10"/>
          </p:nvPr>
        </p:nvSpPr>
        <p:spPr/>
        <p:txBody>
          <a:bodyPr/>
          <a:lstStyle/>
          <a:p>
            <a:pPr>
              <a:defRPr/>
            </a:pPr>
            <a:r>
              <a:rPr lang="en-US" smtClean="0"/>
              <a:t>Module 4: Managing Security</a:t>
            </a:r>
            <a:endParaRPr lang="en-US" dirty="0"/>
          </a:p>
        </p:txBody>
      </p:sp>
      <p:sp>
        <p:nvSpPr>
          <p:cNvPr id="5" name="Дата 4"/>
          <p:cNvSpPr>
            <a:spLocks noGrp="1"/>
          </p:cNvSpPr>
          <p:nvPr>
            <p:ph type="dt" idx="11"/>
          </p:nvPr>
        </p:nvSpPr>
        <p:spPr/>
        <p:txBody>
          <a:bodyPr/>
          <a:lstStyle/>
          <a:p>
            <a:pPr>
              <a:defRPr/>
            </a:pPr>
            <a:r>
              <a:rPr lang="en-US" smtClean="0"/>
              <a:t>Course 2786B</a:t>
            </a:r>
            <a:endParaRPr lang="en-US" dirty="0"/>
          </a:p>
        </p:txBody>
      </p:sp>
      <p:sp>
        <p:nvSpPr>
          <p:cNvPr id="6" name="Номер слайда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44327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195524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15662"/>
            <a:ext cx="6286500" cy="6812451"/>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69266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5</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hlinkClick r:id="rId3"/>
            </a:endParaRPr>
          </a:p>
        </p:txBody>
      </p:sp>
    </p:spTree>
    <p:extLst>
      <p:ext uri="{BB962C8B-B14F-4D97-AF65-F5344CB8AC3E}">
        <p14:creationId xmlns:p14="http://schemas.microsoft.com/office/powerpoint/2010/main" val="104989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6</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62285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60993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107873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158280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ru-RU" b="1" dirty="0"/>
              <a:t>05 | </a:t>
            </a:r>
            <a:r>
              <a:rPr lang="ru-RU" b="1" dirty="0" smtClean="0"/>
              <a:t>Операторы </a:t>
            </a:r>
            <a:r>
              <a:rPr lang="ru-RU" b="1" dirty="0" smtClean="0"/>
              <a:t>последовательностей </a:t>
            </a:r>
            <a:r>
              <a:rPr lang="ru-RU" b="1" dirty="0"/>
              <a:t>и </a:t>
            </a:r>
            <a:r>
              <a:rPr lang="ru-RU" b="1" dirty="0" smtClean="0"/>
              <a:t>оконные функции</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Применение инструкции </a:t>
            </a:r>
            <a:r>
              <a:rPr lang="ru-RU" dirty="0" smtClean="0"/>
              <a:t>APPLY</a:t>
            </a:r>
            <a:endParaRPr lang="ru-RU" dirty="0"/>
          </a:p>
        </p:txBody>
      </p:sp>
      <p:sp>
        <p:nvSpPr>
          <p:cNvPr id="4" name="AutoShape 3"/>
          <p:cNvSpPr>
            <a:spLocks noGrp="1" noChangeArrowheads="1"/>
          </p:cNvSpPr>
          <p:nvPr>
            <p:ph idx="1"/>
          </p:nvPr>
        </p:nvSpPr>
        <p:spPr bwMode="auto">
          <a:xfrm>
            <a:off x="458788" y="1267222"/>
            <a:ext cx="7751762" cy="383619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USE </a:t>
            </a:r>
            <a:r>
              <a:rPr lang="en-US" dirty="0" err="1">
                <a:solidFill>
                  <a:schemeClr val="tx1"/>
                </a:solidFill>
                <a:latin typeface="Lucida Sans Typewriter" pitchFamily="49" charset="0"/>
              </a:rPr>
              <a:t>SampleDb</a:t>
            </a:r>
            <a:r>
              <a:rPr lang="en-US" dirty="0">
                <a:solidFill>
                  <a:schemeClr val="tx1"/>
                </a:solidFill>
                <a:latin typeface="Lucida Sans Typewriter" pitchFamily="49" charset="0"/>
              </a:rPr>
              <a:t>;</a:t>
            </a:r>
          </a:p>
          <a:p>
            <a:endParaRPr lang="en-US" dirty="0">
              <a:solidFill>
                <a:srgbClr val="0000FF"/>
              </a:solidFill>
              <a:latin typeface="Lucida Sans Typewriter" pitchFamily="49" charset="0"/>
            </a:endParaRPr>
          </a:p>
          <a:p>
            <a:r>
              <a:rPr lang="en-US" dirty="0">
                <a:solidFill>
                  <a:srgbClr val="0000FF"/>
                </a:solidFill>
                <a:latin typeface="Lucida Sans Typewriter" pitchFamily="49" charset="0"/>
              </a:rPr>
              <a:t>GO</a:t>
            </a:r>
          </a:p>
          <a:p>
            <a:r>
              <a:rPr lang="en-US" dirty="0" smtClean="0">
                <a:solidFill>
                  <a:schemeClr val="tx1"/>
                </a:solidFill>
                <a:latin typeface="Lucida Sans Typewriter" pitchFamily="49" charset="0"/>
              </a:rPr>
              <a:t>-- </a:t>
            </a:r>
            <a:r>
              <a:rPr lang="ru-RU" dirty="0"/>
              <a:t>Функция </a:t>
            </a:r>
            <a:r>
              <a:rPr lang="ru-RU" dirty="0" err="1"/>
              <a:t>GetJob</a:t>
            </a:r>
            <a:r>
              <a:rPr lang="ru-RU" dirty="0"/>
              <a:t>() возвращает набор </a:t>
            </a:r>
            <a:r>
              <a:rPr lang="ru-RU" dirty="0" smtClean="0"/>
              <a:t>строк </a:t>
            </a:r>
            <a:r>
              <a:rPr lang="ru-RU" dirty="0"/>
              <a:t>таблицы </a:t>
            </a:r>
            <a:r>
              <a:rPr lang="ru-RU" dirty="0" err="1"/>
              <a:t>Works_on</a:t>
            </a:r>
            <a:r>
              <a:rPr lang="ru-RU" dirty="0"/>
              <a:t>. </a:t>
            </a:r>
            <a:endParaRPr lang="en-US" dirty="0">
              <a:solidFill>
                <a:schemeClr val="tx1"/>
              </a:solidFill>
              <a:latin typeface="Lucida Sans Typewriter" pitchFamily="49" charset="0"/>
            </a:endParaRPr>
          </a:p>
          <a:p>
            <a:r>
              <a:rPr lang="en-US" dirty="0">
                <a:solidFill>
                  <a:srgbClr val="0000FF"/>
                </a:solidFill>
                <a:latin typeface="Lucida Sans Typewriter" pitchFamily="49" charset="0"/>
              </a:rPr>
              <a:t>CREATE FUNCTION </a:t>
            </a:r>
            <a:r>
              <a:rPr lang="en-US" dirty="0" err="1">
                <a:solidFill>
                  <a:schemeClr val="tx1"/>
                </a:solidFill>
                <a:latin typeface="Lucida Sans Typewriter" pitchFamily="49" charset="0"/>
              </a:rPr>
              <a:t>GetJob</a:t>
            </a:r>
            <a:r>
              <a:rPr lang="en-US" dirty="0">
                <a:solidFill>
                  <a:schemeClr val="tx1"/>
                </a:solidFill>
                <a:latin typeface="Lucida Sans Typewriter" pitchFamily="49" charset="0"/>
              </a:rPr>
              <a:t>(@</a:t>
            </a:r>
            <a:r>
              <a:rPr lang="en-US" dirty="0" err="1">
                <a:solidFill>
                  <a:schemeClr val="tx1"/>
                </a:solidFill>
                <a:latin typeface="Lucida Sans Typewriter" pitchFamily="49" charset="0"/>
              </a:rPr>
              <a:t>empid</a:t>
            </a:r>
            <a:r>
              <a:rPr lang="en-US" dirty="0">
                <a:solidFill>
                  <a:srgbClr val="0000FF"/>
                </a:solidFill>
                <a:latin typeface="Lucida Sans Typewriter" pitchFamily="49" charset="0"/>
              </a:rPr>
              <a:t> AS INT</a:t>
            </a:r>
            <a:r>
              <a:rPr lang="en-US" dirty="0">
                <a:solidFill>
                  <a:schemeClr val="tx1"/>
                </a:solidFill>
                <a:latin typeface="Lucida Sans Typewriter" pitchFamily="49" charset="0"/>
              </a:rPr>
              <a:t>)</a:t>
            </a:r>
          </a:p>
          <a:p>
            <a:r>
              <a:rPr lang="en-US" dirty="0">
                <a:solidFill>
                  <a:srgbClr val="0000FF"/>
                </a:solidFill>
                <a:latin typeface="Lucida Sans Typewriter" pitchFamily="49" charset="0"/>
              </a:rPr>
              <a:t>    RETURNS TABLE AS</a:t>
            </a:r>
          </a:p>
          <a:p>
            <a:r>
              <a:rPr lang="en-US" dirty="0">
                <a:solidFill>
                  <a:srgbClr val="0000FF"/>
                </a:solidFill>
                <a:latin typeface="Lucida Sans Typewriter" pitchFamily="49" charset="0"/>
              </a:rPr>
              <a:t>    RETURN</a:t>
            </a:r>
          </a:p>
          <a:p>
            <a:r>
              <a:rPr lang="en-US" dirty="0">
                <a:solidFill>
                  <a:srgbClr val="0000FF"/>
                </a:solidFill>
                <a:latin typeface="Lucida Sans Typewriter" pitchFamily="49" charset="0"/>
              </a:rPr>
              <a:t>        SELECT </a:t>
            </a:r>
            <a:r>
              <a:rPr lang="en-US" dirty="0">
                <a:solidFill>
                  <a:schemeClr val="tx1"/>
                </a:solidFill>
                <a:latin typeface="Lucida Sans Typewriter" pitchFamily="49" charset="0"/>
              </a:rPr>
              <a:t>Job</a:t>
            </a:r>
          </a:p>
          <a:p>
            <a:r>
              <a:rPr lang="en-US" dirty="0">
                <a:solidFill>
                  <a:srgbClr val="0000FF"/>
                </a:solidFill>
                <a:latin typeface="Lucida Sans Typewriter" pitchFamily="49" charset="0"/>
              </a:rPr>
              <a:t>        FROM </a:t>
            </a:r>
            <a:r>
              <a:rPr lang="en-US" dirty="0" err="1">
                <a:solidFill>
                  <a:schemeClr val="tx1"/>
                </a:solidFill>
                <a:latin typeface="Lucida Sans Typewriter" pitchFamily="49" charset="0"/>
              </a:rPr>
              <a:t>Works_on</a:t>
            </a:r>
            <a:endParaRPr lang="en-US" dirty="0">
              <a:solidFill>
                <a:schemeClr val="tx1"/>
              </a:solidFill>
              <a:latin typeface="Lucida Sans Typewriter" pitchFamily="49" charset="0"/>
            </a:endParaRPr>
          </a:p>
          <a:p>
            <a:r>
              <a:rPr lang="en-US" dirty="0">
                <a:solidFill>
                  <a:srgbClr val="0000FF"/>
                </a:solidFill>
                <a:latin typeface="Lucida Sans Typewriter" pitchFamily="49" charset="0"/>
              </a:rPr>
              <a:t>        WHERE </a:t>
            </a:r>
            <a:r>
              <a:rPr lang="en-US" dirty="0" err="1">
                <a:solidFill>
                  <a:schemeClr val="tx1"/>
                </a:solidFill>
                <a:latin typeface="Lucida Sans Typewriter" pitchFamily="49" charset="0"/>
              </a:rPr>
              <a:t>EmpId</a:t>
            </a:r>
            <a:r>
              <a:rPr lang="en-US" dirty="0">
                <a:solidFill>
                  <a:schemeClr val="tx1"/>
                </a:solidFill>
                <a:latin typeface="Lucida Sans Typewriter" pitchFamily="49" charset="0"/>
              </a:rPr>
              <a:t> = @</a:t>
            </a:r>
            <a:r>
              <a:rPr lang="en-US" dirty="0" err="1">
                <a:solidFill>
                  <a:schemeClr val="tx1"/>
                </a:solidFill>
                <a:latin typeface="Lucida Sans Typewriter" pitchFamily="49" charset="0"/>
              </a:rPr>
              <a:t>empid</a:t>
            </a:r>
            <a:endParaRPr lang="en-US" dirty="0">
              <a:solidFill>
                <a:schemeClr val="tx1"/>
              </a:solidFill>
              <a:latin typeface="Lucida Sans Typewriter" pitchFamily="49" charset="0"/>
            </a:endParaRPr>
          </a:p>
          <a:p>
            <a:r>
              <a:rPr lang="en-US" dirty="0">
                <a:solidFill>
                  <a:srgbClr val="0000FF"/>
                </a:solidFill>
                <a:latin typeface="Lucida Sans Typewriter" pitchFamily="49" charset="0"/>
              </a:rPr>
              <a:t>            AND </a:t>
            </a:r>
            <a:r>
              <a:rPr lang="en-US" dirty="0">
                <a:solidFill>
                  <a:schemeClr val="tx1"/>
                </a:solidFill>
                <a:latin typeface="Lucida Sans Typewriter" pitchFamily="49" charset="0"/>
              </a:rPr>
              <a:t>Job</a:t>
            </a:r>
            <a:r>
              <a:rPr lang="en-US" dirty="0">
                <a:solidFill>
                  <a:srgbClr val="0000FF"/>
                </a:solidFill>
                <a:latin typeface="Lucida Sans Typewriter" pitchFamily="49" charset="0"/>
              </a:rPr>
              <a:t> IS NOT NULL </a:t>
            </a:r>
          </a:p>
          <a:p>
            <a:r>
              <a:rPr lang="en-US" dirty="0">
                <a:solidFill>
                  <a:srgbClr val="0000FF"/>
                </a:solidFill>
                <a:latin typeface="Lucida Sans Typewriter" pitchFamily="49" charset="0"/>
              </a:rPr>
              <a:t>            AND </a:t>
            </a:r>
            <a:r>
              <a:rPr lang="en-US" dirty="0" err="1">
                <a:solidFill>
                  <a:schemeClr val="tx1"/>
                </a:solidFill>
                <a:latin typeface="Lucida Sans Typewriter" pitchFamily="49" charset="0"/>
              </a:rPr>
              <a:t>ProjectNumber</a:t>
            </a:r>
            <a:r>
              <a:rPr lang="en-US" dirty="0">
                <a:solidFill>
                  <a:schemeClr val="tx1"/>
                </a:solidFill>
                <a:latin typeface="Lucida Sans Typewriter" pitchFamily="49" charset="0"/>
              </a:rPr>
              <a:t> = 'p1';</a:t>
            </a:r>
            <a:endParaRPr lang="en-US" b="0" dirty="0">
              <a:solidFill>
                <a:schemeClr val="tx1"/>
              </a:solidFill>
              <a:latin typeface="Lucida Sans Typewriter" pitchFamily="49" charset="0"/>
            </a:endParaRPr>
          </a:p>
        </p:txBody>
      </p:sp>
    </p:spTree>
    <p:extLst>
      <p:ext uri="{BB962C8B-B14F-4D97-AF65-F5344CB8AC3E}">
        <p14:creationId xmlns:p14="http://schemas.microsoft.com/office/powerpoint/2010/main" val="116305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Применение инструкции APPLY</a:t>
            </a:r>
          </a:p>
        </p:txBody>
      </p:sp>
      <p:sp>
        <p:nvSpPr>
          <p:cNvPr id="3" name="Объект 2"/>
          <p:cNvSpPr>
            <a:spLocks noGrp="1"/>
          </p:cNvSpPr>
          <p:nvPr>
            <p:ph idx="1"/>
          </p:nvPr>
        </p:nvSpPr>
        <p:spPr/>
        <p:txBody>
          <a:bodyPr/>
          <a:lstStyle/>
          <a:p>
            <a:endParaRPr lang="ru-RU" dirty="0"/>
          </a:p>
        </p:txBody>
      </p:sp>
      <p:sp>
        <p:nvSpPr>
          <p:cNvPr id="4" name="AutoShape 3"/>
          <p:cNvSpPr txBox="1">
            <a:spLocks noChangeArrowheads="1"/>
          </p:cNvSpPr>
          <p:nvPr/>
        </p:nvSpPr>
        <p:spPr bwMode="auto">
          <a:xfrm>
            <a:off x="458788" y="664983"/>
            <a:ext cx="7751762" cy="351970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b="0" dirty="0">
                <a:solidFill>
                  <a:srgbClr val="0000FF"/>
                </a:solidFill>
                <a:latin typeface="Lucida Sans Typewriter" pitchFamily="49" charset="0"/>
              </a:rPr>
              <a:t>USE </a:t>
            </a:r>
            <a:r>
              <a:rPr lang="en-US" b="0" dirty="0" err="1">
                <a:solidFill>
                  <a:schemeClr val="tx1"/>
                </a:solidFill>
                <a:latin typeface="Lucida Sans Typewriter" pitchFamily="49" charset="0"/>
              </a:rPr>
              <a:t>SampleDb</a:t>
            </a:r>
            <a:r>
              <a:rPr lang="en-US" b="0" dirty="0">
                <a:solidFill>
                  <a:schemeClr val="tx1"/>
                </a:solidFill>
                <a:latin typeface="Lucida Sans Typewriter" pitchFamily="49" charset="0"/>
              </a:rPr>
              <a:t>;</a:t>
            </a:r>
          </a:p>
          <a:p>
            <a:pPr fontAlgn="auto">
              <a:spcAft>
                <a:spcPts val="0"/>
              </a:spcAft>
            </a:pPr>
            <a:endParaRPr lang="en-US" b="0" dirty="0">
              <a:solidFill>
                <a:srgbClr val="0000FF"/>
              </a:solidFill>
              <a:latin typeface="Lucida Sans Typewriter" pitchFamily="49" charset="0"/>
            </a:endParaRPr>
          </a:p>
          <a:p>
            <a:pPr fontAlgn="auto">
              <a:spcAft>
                <a:spcPts val="0"/>
              </a:spcAft>
            </a:pPr>
            <a:r>
              <a:rPr lang="en-US" b="0" dirty="0">
                <a:solidFill>
                  <a:schemeClr val="tx1"/>
                </a:solidFill>
                <a:latin typeface="Lucida Sans Typewriter" pitchFamily="49" charset="0"/>
              </a:rPr>
              <a:t>-- </a:t>
            </a:r>
            <a:r>
              <a:rPr lang="ru-RU" b="0" dirty="0">
                <a:solidFill>
                  <a:schemeClr val="tx1"/>
                </a:solidFill>
                <a:latin typeface="Lucida Sans Typewriter" pitchFamily="49" charset="0"/>
              </a:rPr>
              <a:t>Используется </a:t>
            </a:r>
            <a:r>
              <a:rPr lang="en-US" b="0" dirty="0">
                <a:solidFill>
                  <a:schemeClr val="tx1"/>
                </a:solidFill>
                <a:latin typeface="Lucida Sans Typewriter" pitchFamily="49" charset="0"/>
              </a:rPr>
              <a:t>CROSS APPLY</a:t>
            </a:r>
          </a:p>
          <a:p>
            <a:pPr fontAlgn="auto">
              <a:spcAft>
                <a:spcPts val="0"/>
              </a:spcAft>
            </a:pPr>
            <a:r>
              <a:rPr lang="en-US" b="0" dirty="0">
                <a:solidFill>
                  <a:srgbClr val="0000FF"/>
                </a:solidFill>
                <a:latin typeface="Lucida Sans Typewriter" pitchFamily="49" charset="0"/>
              </a:rPr>
              <a:t>SELECT </a:t>
            </a:r>
            <a:r>
              <a:rPr lang="en-US" b="0" dirty="0" err="1">
                <a:solidFill>
                  <a:schemeClr val="tx1"/>
                </a:solidFill>
                <a:latin typeface="Lucida Sans Typewriter" pitchFamily="49" charset="0"/>
              </a:rPr>
              <a:t>E.Id</a:t>
            </a:r>
            <a:r>
              <a:rPr lang="en-US" b="0" dirty="0">
                <a:solidFill>
                  <a:schemeClr val="tx1"/>
                </a:solidFill>
                <a:latin typeface="Lucida Sans Typewriter" pitchFamily="49" charset="0"/>
              </a:rPr>
              <a:t>, </a:t>
            </a:r>
            <a:r>
              <a:rPr lang="en-US" b="0" dirty="0" err="1">
                <a:solidFill>
                  <a:schemeClr val="tx1"/>
                </a:solidFill>
                <a:latin typeface="Lucida Sans Typewriter" pitchFamily="49" charset="0"/>
              </a:rPr>
              <a:t>FirstName</a:t>
            </a:r>
            <a:r>
              <a:rPr lang="en-US" b="0" dirty="0">
                <a:solidFill>
                  <a:schemeClr val="tx1"/>
                </a:solidFill>
                <a:latin typeface="Lucida Sans Typewriter" pitchFamily="49" charset="0"/>
              </a:rPr>
              <a:t>, </a:t>
            </a:r>
            <a:r>
              <a:rPr lang="en-US" b="0" dirty="0" err="1">
                <a:solidFill>
                  <a:schemeClr val="tx1"/>
                </a:solidFill>
                <a:latin typeface="Lucida Sans Typewriter" pitchFamily="49" charset="0"/>
              </a:rPr>
              <a:t>LastName</a:t>
            </a:r>
            <a:r>
              <a:rPr lang="en-US" b="0" dirty="0">
                <a:solidFill>
                  <a:schemeClr val="tx1"/>
                </a:solidFill>
                <a:latin typeface="Lucida Sans Typewriter" pitchFamily="49" charset="0"/>
              </a:rPr>
              <a:t>, Job</a:t>
            </a:r>
          </a:p>
          <a:p>
            <a:pPr fontAlgn="auto">
              <a:spcAft>
                <a:spcPts val="0"/>
              </a:spcAft>
            </a:pPr>
            <a:r>
              <a:rPr lang="en-US" b="0" dirty="0">
                <a:solidFill>
                  <a:srgbClr val="0000FF"/>
                </a:solidFill>
                <a:latin typeface="Lucida Sans Typewriter" pitchFamily="49" charset="0"/>
              </a:rPr>
              <a:t>    FROM </a:t>
            </a:r>
            <a:r>
              <a:rPr lang="en-US" b="0" dirty="0">
                <a:solidFill>
                  <a:schemeClr val="tx1"/>
                </a:solidFill>
                <a:latin typeface="Lucida Sans Typewriter" pitchFamily="49" charset="0"/>
              </a:rPr>
              <a:t>Employee</a:t>
            </a:r>
            <a:r>
              <a:rPr lang="en-US" b="0" dirty="0">
                <a:solidFill>
                  <a:srgbClr val="0000FF"/>
                </a:solidFill>
                <a:latin typeface="Lucida Sans Typewriter" pitchFamily="49" charset="0"/>
              </a:rPr>
              <a:t> as </a:t>
            </a:r>
            <a:r>
              <a:rPr lang="en-US" b="0" dirty="0">
                <a:solidFill>
                  <a:schemeClr val="tx1"/>
                </a:solidFill>
                <a:latin typeface="Lucida Sans Typewriter" pitchFamily="49" charset="0"/>
              </a:rPr>
              <a:t>E</a:t>
            </a:r>
          </a:p>
          <a:p>
            <a:pPr fontAlgn="auto">
              <a:spcAft>
                <a:spcPts val="0"/>
              </a:spcAft>
            </a:pPr>
            <a:r>
              <a:rPr lang="en-US" b="0" dirty="0">
                <a:solidFill>
                  <a:srgbClr val="0000FF"/>
                </a:solidFill>
                <a:latin typeface="Lucida Sans Typewriter" pitchFamily="49" charset="0"/>
              </a:rPr>
              <a:t>    CROSS APPLY </a:t>
            </a:r>
            <a:r>
              <a:rPr lang="en-US" b="0" dirty="0" err="1">
                <a:solidFill>
                  <a:schemeClr val="tx1"/>
                </a:solidFill>
                <a:latin typeface="Lucida Sans Typewriter" pitchFamily="49" charset="0"/>
              </a:rPr>
              <a:t>GetJob</a:t>
            </a:r>
            <a:r>
              <a:rPr lang="en-US" b="0" dirty="0">
                <a:solidFill>
                  <a:schemeClr val="tx1"/>
                </a:solidFill>
                <a:latin typeface="Lucida Sans Typewriter" pitchFamily="49" charset="0"/>
              </a:rPr>
              <a:t>(</a:t>
            </a:r>
            <a:r>
              <a:rPr lang="en-US" b="0" dirty="0" err="1">
                <a:solidFill>
                  <a:schemeClr val="tx1"/>
                </a:solidFill>
                <a:latin typeface="Lucida Sans Typewriter" pitchFamily="49" charset="0"/>
              </a:rPr>
              <a:t>E.Id</a:t>
            </a:r>
            <a:r>
              <a:rPr lang="en-US" b="0" dirty="0">
                <a:solidFill>
                  <a:schemeClr val="tx1"/>
                </a:solidFill>
                <a:latin typeface="Lucida Sans Typewriter" pitchFamily="49" charset="0"/>
              </a:rPr>
              <a:t>) </a:t>
            </a:r>
            <a:r>
              <a:rPr lang="en-US" b="0" dirty="0">
                <a:solidFill>
                  <a:srgbClr val="0000FF"/>
                </a:solidFill>
                <a:latin typeface="Lucida Sans Typewriter" pitchFamily="49" charset="0"/>
              </a:rPr>
              <a:t>AS </a:t>
            </a:r>
            <a:r>
              <a:rPr lang="en-US" b="0" dirty="0">
                <a:solidFill>
                  <a:schemeClr val="tx1"/>
                </a:solidFill>
                <a:latin typeface="Lucida Sans Typewriter" pitchFamily="49" charset="0"/>
              </a:rPr>
              <a:t>A</a:t>
            </a:r>
          </a:p>
          <a:p>
            <a:pPr fontAlgn="auto">
              <a:spcAft>
                <a:spcPts val="0"/>
              </a:spcAft>
            </a:pPr>
            <a:endParaRPr lang="en-US" b="0" dirty="0">
              <a:solidFill>
                <a:srgbClr val="0000FF"/>
              </a:solidFill>
              <a:latin typeface="Lucida Sans Typewriter" pitchFamily="49" charset="0"/>
            </a:endParaRPr>
          </a:p>
          <a:p>
            <a:pPr fontAlgn="auto">
              <a:spcAft>
                <a:spcPts val="0"/>
              </a:spcAft>
            </a:pPr>
            <a:r>
              <a:rPr lang="en-US" b="0" dirty="0">
                <a:solidFill>
                  <a:schemeClr val="tx1"/>
                </a:solidFill>
                <a:latin typeface="Lucida Sans Typewriter" pitchFamily="49" charset="0"/>
              </a:rPr>
              <a:t>-- </a:t>
            </a:r>
            <a:r>
              <a:rPr lang="ru-RU" b="0" dirty="0">
                <a:solidFill>
                  <a:schemeClr val="tx1"/>
                </a:solidFill>
                <a:latin typeface="Lucida Sans Typewriter" pitchFamily="49" charset="0"/>
              </a:rPr>
              <a:t>Используется </a:t>
            </a:r>
            <a:r>
              <a:rPr lang="en-US" b="0" dirty="0">
                <a:solidFill>
                  <a:schemeClr val="tx1"/>
                </a:solidFill>
                <a:latin typeface="Lucida Sans Typewriter" pitchFamily="49" charset="0"/>
              </a:rPr>
              <a:t>OUTER APPLY</a:t>
            </a:r>
          </a:p>
          <a:p>
            <a:pPr fontAlgn="auto">
              <a:spcAft>
                <a:spcPts val="0"/>
              </a:spcAft>
            </a:pPr>
            <a:r>
              <a:rPr lang="en-US" b="0" dirty="0">
                <a:solidFill>
                  <a:srgbClr val="0000FF"/>
                </a:solidFill>
                <a:latin typeface="Lucida Sans Typewriter" pitchFamily="49" charset="0"/>
              </a:rPr>
              <a:t>SELECT </a:t>
            </a:r>
            <a:r>
              <a:rPr lang="en-US" b="0" dirty="0" err="1">
                <a:solidFill>
                  <a:schemeClr val="tx1"/>
                </a:solidFill>
                <a:latin typeface="Lucida Sans Typewriter" pitchFamily="49" charset="0"/>
              </a:rPr>
              <a:t>E.Id</a:t>
            </a:r>
            <a:r>
              <a:rPr lang="en-US" b="0" dirty="0">
                <a:solidFill>
                  <a:schemeClr val="tx1"/>
                </a:solidFill>
                <a:latin typeface="Lucida Sans Typewriter" pitchFamily="49" charset="0"/>
              </a:rPr>
              <a:t>, </a:t>
            </a:r>
            <a:r>
              <a:rPr lang="en-US" b="0" dirty="0" err="1">
                <a:solidFill>
                  <a:schemeClr val="tx1"/>
                </a:solidFill>
                <a:latin typeface="Lucida Sans Typewriter" pitchFamily="49" charset="0"/>
              </a:rPr>
              <a:t>FirstName</a:t>
            </a:r>
            <a:r>
              <a:rPr lang="en-US" b="0" dirty="0">
                <a:solidFill>
                  <a:schemeClr val="tx1"/>
                </a:solidFill>
                <a:latin typeface="Lucida Sans Typewriter" pitchFamily="49" charset="0"/>
              </a:rPr>
              <a:t>, </a:t>
            </a:r>
            <a:r>
              <a:rPr lang="en-US" b="0" dirty="0" err="1">
                <a:solidFill>
                  <a:schemeClr val="tx1"/>
                </a:solidFill>
                <a:latin typeface="Lucida Sans Typewriter" pitchFamily="49" charset="0"/>
              </a:rPr>
              <a:t>LastName</a:t>
            </a:r>
            <a:r>
              <a:rPr lang="en-US" b="0" dirty="0">
                <a:solidFill>
                  <a:schemeClr val="tx1"/>
                </a:solidFill>
                <a:latin typeface="Lucida Sans Typewriter" pitchFamily="49" charset="0"/>
              </a:rPr>
              <a:t>, Job</a:t>
            </a:r>
          </a:p>
          <a:p>
            <a:pPr fontAlgn="auto">
              <a:spcAft>
                <a:spcPts val="0"/>
              </a:spcAft>
            </a:pPr>
            <a:r>
              <a:rPr lang="en-US" b="0" dirty="0">
                <a:solidFill>
                  <a:srgbClr val="0000FF"/>
                </a:solidFill>
                <a:latin typeface="Lucida Sans Typewriter" pitchFamily="49" charset="0"/>
              </a:rPr>
              <a:t>    FROM </a:t>
            </a:r>
            <a:r>
              <a:rPr lang="en-US" b="0" dirty="0">
                <a:solidFill>
                  <a:schemeClr val="tx1"/>
                </a:solidFill>
                <a:latin typeface="Lucida Sans Typewriter" pitchFamily="49" charset="0"/>
              </a:rPr>
              <a:t>Employee</a:t>
            </a:r>
            <a:r>
              <a:rPr lang="en-US" b="0" dirty="0">
                <a:solidFill>
                  <a:srgbClr val="0000FF"/>
                </a:solidFill>
                <a:latin typeface="Lucida Sans Typewriter" pitchFamily="49" charset="0"/>
              </a:rPr>
              <a:t> as </a:t>
            </a:r>
            <a:r>
              <a:rPr lang="en-US" b="0" dirty="0">
                <a:solidFill>
                  <a:schemeClr val="tx1"/>
                </a:solidFill>
                <a:latin typeface="Lucida Sans Typewriter" pitchFamily="49" charset="0"/>
              </a:rPr>
              <a:t>E</a:t>
            </a:r>
          </a:p>
          <a:p>
            <a:pPr fontAlgn="auto">
              <a:spcAft>
                <a:spcPts val="0"/>
              </a:spcAft>
            </a:pPr>
            <a:r>
              <a:rPr lang="en-US" b="0" dirty="0">
                <a:solidFill>
                  <a:srgbClr val="0000FF"/>
                </a:solidFill>
                <a:latin typeface="Lucida Sans Typewriter" pitchFamily="49" charset="0"/>
              </a:rPr>
              <a:t>    OUTER APPLY </a:t>
            </a:r>
            <a:r>
              <a:rPr lang="en-US" b="0" dirty="0" err="1">
                <a:solidFill>
                  <a:schemeClr val="tx1"/>
                </a:solidFill>
                <a:latin typeface="Lucida Sans Typewriter" pitchFamily="49" charset="0"/>
              </a:rPr>
              <a:t>GetJob</a:t>
            </a:r>
            <a:r>
              <a:rPr lang="en-US" b="0" dirty="0">
                <a:solidFill>
                  <a:schemeClr val="tx1"/>
                </a:solidFill>
                <a:latin typeface="Lucida Sans Typewriter" pitchFamily="49" charset="0"/>
              </a:rPr>
              <a:t>(</a:t>
            </a:r>
            <a:r>
              <a:rPr lang="en-US" b="0" dirty="0" err="1">
                <a:solidFill>
                  <a:schemeClr val="tx1"/>
                </a:solidFill>
                <a:latin typeface="Lucida Sans Typewriter" pitchFamily="49" charset="0"/>
              </a:rPr>
              <a:t>E.Id</a:t>
            </a:r>
            <a:r>
              <a:rPr lang="en-US" b="0" dirty="0">
                <a:solidFill>
                  <a:schemeClr val="tx1"/>
                </a:solidFill>
                <a:latin typeface="Lucida Sans Typewriter" pitchFamily="49" charset="0"/>
              </a:rPr>
              <a:t>) </a:t>
            </a:r>
            <a:r>
              <a:rPr lang="en-US" b="0" dirty="0">
                <a:solidFill>
                  <a:srgbClr val="0000FF"/>
                </a:solidFill>
                <a:latin typeface="Lucida Sans Typewriter" pitchFamily="49" charset="0"/>
              </a:rPr>
              <a:t>AS </a:t>
            </a:r>
            <a:r>
              <a:rPr lang="en-US" b="0" dirty="0">
                <a:solidFill>
                  <a:schemeClr val="tx1"/>
                </a:solidFill>
                <a:latin typeface="Lucida Sans Typewriter" pitchFamily="49" charset="0"/>
              </a:rPr>
              <a:t>A</a:t>
            </a:r>
          </a:p>
        </p:txBody>
      </p:sp>
      <p:pic>
        <p:nvPicPr>
          <p:cNvPr id="1026" name="Picture 2" descr="Выполнение запросов APPLY в табличной функц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206" y="4104487"/>
            <a:ext cx="323850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8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smtClean="0">
                <a:solidFill>
                  <a:schemeClr val="bg1">
                    <a:alpha val="98824"/>
                  </a:schemeClr>
                </a:solidFill>
              </a:rPr>
              <a:t>Оконные </a:t>
            </a:r>
            <a:r>
              <a:rPr lang="ru-RU" sz="6000" smtClean="0">
                <a:solidFill>
                  <a:schemeClr val="bg1">
                    <a:alpha val="98824"/>
                  </a:schemeClr>
                </a:solidFill>
              </a:rPr>
              <a:t>функции</a:t>
            </a:r>
            <a:endParaRPr lang="en-GB" sz="6000" dirty="0">
              <a:solidFill>
                <a:schemeClr val="bg1">
                  <a:alpha val="98824"/>
                </a:schemeClr>
              </a:solidFill>
            </a:endParaRPr>
          </a:p>
        </p:txBody>
      </p:sp>
    </p:spTree>
    <p:extLst>
      <p:ext uri="{BB962C8B-B14F-4D97-AF65-F5344CB8AC3E}">
        <p14:creationId xmlns:p14="http://schemas.microsoft.com/office/powerpoint/2010/main" val="5999948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smtClean="0"/>
              <a:t>Over</a:t>
            </a:r>
            <a:r>
              <a:rPr lang="ru-RU" b="1" dirty="0" smtClean="0"/>
              <a:t> и ранжирующие функции</a:t>
            </a:r>
            <a:r>
              <a:rPr lang="ru-RU" b="1" dirty="0"/>
              <a:t/>
            </a:r>
            <a:br>
              <a:rPr lang="ru-RU" b="1" dirty="0"/>
            </a:br>
            <a:endParaRPr lang="ru-RU" dirty="0"/>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a:blip r:embed="rId3"/>
          <a:stretch>
            <a:fillRect/>
          </a:stretch>
        </p:blipFill>
        <p:spPr>
          <a:xfrm>
            <a:off x="1949132" y="2895282"/>
            <a:ext cx="3720148" cy="2215369"/>
          </a:xfrm>
          <a:prstGeom prst="rect">
            <a:avLst/>
          </a:prstGeom>
        </p:spPr>
      </p:pic>
      <p:sp>
        <p:nvSpPr>
          <p:cNvPr id="6" name="AutoShape 3"/>
          <p:cNvSpPr txBox="1">
            <a:spLocks noChangeArrowheads="1"/>
          </p:cNvSpPr>
          <p:nvPr/>
        </p:nvSpPr>
        <p:spPr bwMode="auto">
          <a:xfrm>
            <a:off x="458788" y="1608068"/>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ru-RU" b="0" dirty="0" smtClean="0"/>
              <a:t>-- тестовая база</a:t>
            </a:r>
          </a:p>
          <a:p>
            <a:r>
              <a:rPr lang="en-US" b="0" dirty="0" smtClean="0">
                <a:solidFill>
                  <a:srgbClr val="0000CC">
                    <a:alpha val="99000"/>
                  </a:srgbClr>
                </a:solidFill>
              </a:rPr>
              <a:t>SELECT</a:t>
            </a:r>
            <a:r>
              <a:rPr lang="en-US" b="0" dirty="0">
                <a:solidFill>
                  <a:srgbClr val="0000CC">
                    <a:alpha val="99000"/>
                  </a:srgbClr>
                </a:solidFill>
              </a:rPr>
              <a:t> * FROM</a:t>
            </a:r>
            <a:r>
              <a:rPr lang="en-US" b="0" dirty="0"/>
              <a:t> </a:t>
            </a:r>
            <a:r>
              <a:rPr lang="en-US" b="0" dirty="0" err="1"/>
              <a:t>OrderDetails</a:t>
            </a:r>
            <a:endParaRPr lang="ru-RU" b="0" dirty="0"/>
          </a:p>
        </p:txBody>
      </p:sp>
    </p:spTree>
    <p:extLst>
      <p:ext uri="{BB962C8B-B14F-4D97-AF65-F5344CB8AC3E}">
        <p14:creationId xmlns:p14="http://schemas.microsoft.com/office/powerpoint/2010/main" val="6788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Предположим, требуется узнать общее количество товаров в каждом заказе и итоговую стоимость каждого заказа</a:t>
            </a:r>
            <a:r>
              <a:rPr lang="ru-RU" dirty="0" smtClean="0"/>
              <a:t>:</a:t>
            </a:r>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Далее</a:t>
            </a:r>
            <a:r>
              <a:rPr lang="ru-RU" dirty="0"/>
              <a:t>, нужно совместить эти запросы, что бы одновременно посмотреть все записи в </a:t>
            </a:r>
            <a:r>
              <a:rPr lang="ru-RU" dirty="0" err="1"/>
              <a:t>OrderDetails</a:t>
            </a:r>
            <a:r>
              <a:rPr lang="ru-RU" dirty="0"/>
              <a:t>, знать общее количество товаров в каждом заказе и итоговую стоимость каждого заказа.</a:t>
            </a:r>
          </a:p>
          <a:p>
            <a:r>
              <a:rPr lang="ru-RU" dirty="0"/>
              <a:t/>
            </a:r>
            <a:br>
              <a:rPr lang="ru-RU" dirty="0"/>
            </a:br>
            <a:endParaRPr lang="ru-RU" dirty="0"/>
          </a:p>
        </p:txBody>
      </p:sp>
      <p:sp>
        <p:nvSpPr>
          <p:cNvPr id="4" name="AutoShape 3"/>
          <p:cNvSpPr txBox="1">
            <a:spLocks noChangeArrowheads="1"/>
          </p:cNvSpPr>
          <p:nvPr/>
        </p:nvSpPr>
        <p:spPr bwMode="auto">
          <a:xfrm>
            <a:off x="458788" y="1635496"/>
            <a:ext cx="7751762"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p>
          <a:p>
            <a:r>
              <a:rPr lang="en-US" b="0" dirty="0"/>
              <a:t>       </a:t>
            </a:r>
            <a:r>
              <a:rPr lang="en-US" b="0" dirty="0" err="1"/>
              <a:t>OrderId</a:t>
            </a:r>
            <a:r>
              <a:rPr lang="en-US" b="0" dirty="0"/>
              <a:t>,</a:t>
            </a:r>
          </a:p>
          <a:p>
            <a:r>
              <a:rPr lang="en-US" b="0" dirty="0"/>
              <a:t>       </a:t>
            </a:r>
            <a:r>
              <a:rPr lang="en-US" b="0" dirty="0">
                <a:solidFill>
                  <a:srgbClr val="0000CC">
                    <a:alpha val="99000"/>
                  </a:srgbClr>
                </a:solidFill>
              </a:rPr>
              <a:t>SUM</a:t>
            </a:r>
            <a:r>
              <a:rPr lang="en-US" b="0" dirty="0"/>
              <a:t>(Quantity) </a:t>
            </a:r>
            <a:r>
              <a:rPr lang="en-US" b="0" dirty="0">
                <a:solidFill>
                  <a:srgbClr val="0000CC">
                    <a:alpha val="99000"/>
                  </a:srgbClr>
                </a:solidFill>
              </a:rPr>
              <a:t>AS</a:t>
            </a:r>
            <a:r>
              <a:rPr lang="en-US" b="0" dirty="0"/>
              <a:t> </a:t>
            </a:r>
            <a:r>
              <a:rPr lang="en-US" b="0" dirty="0" err="1"/>
              <a:t>OrderQuantity</a:t>
            </a:r>
            <a:r>
              <a:rPr lang="en-US" b="0" dirty="0"/>
              <a:t>,</a:t>
            </a:r>
          </a:p>
          <a:p>
            <a:r>
              <a:rPr lang="en-US" b="0" dirty="0"/>
              <a:t>       </a:t>
            </a:r>
            <a:r>
              <a:rPr lang="en-US" b="0" dirty="0">
                <a:solidFill>
                  <a:srgbClr val="0000CC">
                    <a:alpha val="99000"/>
                  </a:srgbClr>
                </a:solidFill>
              </a:rPr>
              <a:t>SUM</a:t>
            </a:r>
            <a:r>
              <a:rPr lang="en-US" b="0" dirty="0"/>
              <a:t>(Quantity * Price) </a:t>
            </a:r>
            <a:r>
              <a:rPr lang="en-US" b="0" dirty="0">
                <a:solidFill>
                  <a:srgbClr val="0000CC">
                    <a:alpha val="99000"/>
                  </a:srgbClr>
                </a:solidFill>
              </a:rPr>
              <a:t>AS</a:t>
            </a:r>
            <a:r>
              <a:rPr lang="en-US" b="0" dirty="0"/>
              <a:t> </a:t>
            </a:r>
            <a:r>
              <a:rPr lang="en-US" b="0" dirty="0" err="1"/>
              <a:t>OrderPice</a:t>
            </a:r>
            <a:endParaRPr lang="en-US" b="0" dirty="0"/>
          </a:p>
          <a:p>
            <a:r>
              <a:rPr lang="en-US" b="0" dirty="0">
                <a:solidFill>
                  <a:srgbClr val="0000CC">
                    <a:alpha val="99000"/>
                  </a:srgbClr>
                </a:solidFill>
              </a:rPr>
              <a:t>FROM</a:t>
            </a:r>
            <a:r>
              <a:rPr lang="en-US" b="0" dirty="0"/>
              <a:t> </a:t>
            </a:r>
            <a:r>
              <a:rPr lang="en-US" b="0" dirty="0" err="1"/>
              <a:t>OrderDetails</a:t>
            </a:r>
            <a:endParaRPr lang="en-US" b="0" dirty="0"/>
          </a:p>
          <a:p>
            <a:r>
              <a:rPr lang="en-US" b="0" dirty="0">
                <a:solidFill>
                  <a:srgbClr val="0000CC">
                    <a:alpha val="99000"/>
                  </a:srgbClr>
                </a:solidFill>
              </a:rPr>
              <a:t>GROUP BY </a:t>
            </a:r>
            <a:r>
              <a:rPr lang="en-US" b="0" dirty="0" err="1"/>
              <a:t>OrderId</a:t>
            </a:r>
            <a:r>
              <a:rPr lang="en-US" b="0" dirty="0"/>
              <a:t>;</a:t>
            </a:r>
            <a:endParaRPr lang="ru-RU" b="0" dirty="0"/>
          </a:p>
        </p:txBody>
      </p:sp>
      <p:pic>
        <p:nvPicPr>
          <p:cNvPr id="5" name="Рисунок 4"/>
          <p:cNvPicPr>
            <a:picLocks noChangeAspect="1"/>
          </p:cNvPicPr>
          <p:nvPr/>
        </p:nvPicPr>
        <p:blipFill>
          <a:blip r:embed="rId2"/>
          <a:stretch>
            <a:fillRect/>
          </a:stretch>
        </p:blipFill>
        <p:spPr>
          <a:xfrm>
            <a:off x="2672397" y="3613096"/>
            <a:ext cx="2792403" cy="1216607"/>
          </a:xfrm>
          <a:prstGeom prst="rect">
            <a:avLst/>
          </a:prstGeom>
        </p:spPr>
      </p:pic>
    </p:spTree>
    <p:extLst>
      <p:ext uri="{BB962C8B-B14F-4D97-AF65-F5344CB8AC3E}">
        <p14:creationId xmlns:p14="http://schemas.microsoft.com/office/powerpoint/2010/main" val="11714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smtClean="0"/>
              <a:t>Эта задача может быть решена, например, таким образом:</a:t>
            </a:r>
            <a:endParaRPr lang="ru-RU" dirty="0"/>
          </a:p>
        </p:txBody>
      </p:sp>
      <p:sp>
        <p:nvSpPr>
          <p:cNvPr id="4" name="AutoShape 3"/>
          <p:cNvSpPr txBox="1">
            <a:spLocks noChangeArrowheads="1"/>
          </p:cNvSpPr>
          <p:nvPr/>
        </p:nvSpPr>
        <p:spPr bwMode="auto">
          <a:xfrm>
            <a:off x="458788" y="1319010"/>
            <a:ext cx="7751762" cy="25702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a:solidFill>
                  <a:schemeClr val="tx1">
                    <a:alpha val="99000"/>
                  </a:schemeClr>
                </a:solidFill>
              </a:rPr>
              <a:t>*,</a:t>
            </a:r>
          </a:p>
          <a:p>
            <a:r>
              <a:rPr lang="en-US" b="0" dirty="0">
                <a:solidFill>
                  <a:srgbClr val="0000CC">
                    <a:alpha val="99000"/>
                  </a:srgbClr>
                </a:solidFill>
              </a:rPr>
              <a:t>       (SELECT SUM(</a:t>
            </a:r>
            <a:r>
              <a:rPr lang="en-US" b="0" dirty="0">
                <a:solidFill>
                  <a:schemeClr val="tx1">
                    <a:alpha val="99000"/>
                  </a:schemeClr>
                </a:solidFill>
              </a:rPr>
              <a:t>Quantity</a:t>
            </a:r>
            <a:r>
              <a:rPr lang="en-US" b="0" dirty="0">
                <a:solidFill>
                  <a:srgbClr val="0000CC">
                    <a:alpha val="99000"/>
                  </a:srgbClr>
                </a:solidFill>
              </a:rPr>
              <a:t>)</a:t>
            </a:r>
          </a:p>
          <a:p>
            <a:r>
              <a:rPr lang="en-US" b="0" dirty="0">
                <a:solidFill>
                  <a:srgbClr val="0000CC">
                    <a:alpha val="99000"/>
                  </a:srgbClr>
                </a:solidFill>
              </a:rPr>
              <a:t>             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             Where </a:t>
            </a:r>
            <a:r>
              <a:rPr lang="en-US" b="0" dirty="0" err="1">
                <a:solidFill>
                  <a:schemeClr val="tx1">
                    <a:alpha val="99000"/>
                  </a:schemeClr>
                </a:solidFill>
              </a:rPr>
              <a:t>OrderId</a:t>
            </a:r>
            <a:r>
              <a:rPr lang="en-US" b="0" dirty="0">
                <a:solidFill>
                  <a:schemeClr val="tx1">
                    <a:alpha val="99000"/>
                  </a:schemeClr>
                </a:solidFill>
              </a:rPr>
              <a:t> = </a:t>
            </a:r>
            <a:r>
              <a:rPr lang="en-US" b="0" dirty="0" err="1">
                <a:solidFill>
                  <a:schemeClr val="tx1">
                    <a:alpha val="99000"/>
                  </a:schemeClr>
                </a:solidFill>
              </a:rPr>
              <a:t>ord.OrderId</a:t>
            </a:r>
            <a:r>
              <a:rPr lang="en-US" b="0" dirty="0">
                <a:solidFill>
                  <a:srgbClr val="0000CC">
                    <a:alpha val="99000"/>
                  </a:srgbClr>
                </a:solidFill>
              </a:rPr>
              <a:t>) as </a:t>
            </a:r>
            <a:r>
              <a:rPr lang="en-US" b="0" dirty="0" err="1">
                <a:solidFill>
                  <a:schemeClr val="tx1">
                    <a:alpha val="99000"/>
                  </a:schemeClr>
                </a:solidFill>
              </a:rPr>
              <a:t>OrderQuantity</a:t>
            </a:r>
            <a:r>
              <a:rPr lang="en-US" b="0" dirty="0">
                <a:solidFill>
                  <a:srgbClr val="0000CC">
                    <a:alpha val="99000"/>
                  </a:srgbClr>
                </a:solidFill>
              </a:rPr>
              <a:t>,</a:t>
            </a:r>
          </a:p>
          <a:p>
            <a:r>
              <a:rPr lang="en-US" b="0" dirty="0">
                <a:solidFill>
                  <a:srgbClr val="0000CC">
                    <a:alpha val="99000"/>
                  </a:srgbClr>
                </a:solidFill>
              </a:rPr>
              <a:t>       (SELECT SUM(</a:t>
            </a:r>
            <a:r>
              <a:rPr lang="en-US" b="0" dirty="0">
                <a:solidFill>
                  <a:schemeClr val="tx1">
                    <a:alpha val="99000"/>
                  </a:schemeClr>
                </a:solidFill>
              </a:rPr>
              <a:t>Quantity</a:t>
            </a:r>
            <a:r>
              <a:rPr lang="en-US" b="0" dirty="0">
                <a:solidFill>
                  <a:srgbClr val="0000CC">
                    <a:alpha val="99000"/>
                  </a:srgbClr>
                </a:solidFill>
              </a:rPr>
              <a:t> </a:t>
            </a:r>
            <a:r>
              <a:rPr lang="en-US" b="0" dirty="0">
                <a:solidFill>
                  <a:schemeClr val="tx1">
                    <a:alpha val="99000"/>
                  </a:schemeClr>
                </a:solidFill>
              </a:rPr>
              <a:t>* Price</a:t>
            </a:r>
            <a:r>
              <a:rPr lang="en-US" b="0" dirty="0">
                <a:solidFill>
                  <a:srgbClr val="0000CC">
                    <a:alpha val="99000"/>
                  </a:srgbClr>
                </a:solidFill>
              </a:rPr>
              <a:t>)</a:t>
            </a:r>
          </a:p>
          <a:p>
            <a:r>
              <a:rPr lang="en-US" b="0" dirty="0">
                <a:solidFill>
                  <a:srgbClr val="0000CC">
                    <a:alpha val="99000"/>
                  </a:srgbClr>
                </a:solidFill>
              </a:rPr>
              <a:t>             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             Where </a:t>
            </a:r>
            <a:r>
              <a:rPr lang="en-US" b="0" dirty="0" err="1">
                <a:solidFill>
                  <a:schemeClr val="tx1">
                    <a:alpha val="99000"/>
                  </a:schemeClr>
                </a:solidFill>
              </a:rPr>
              <a:t>OrderId</a:t>
            </a:r>
            <a:r>
              <a:rPr lang="en-US" b="0" dirty="0">
                <a:solidFill>
                  <a:schemeClr val="tx1">
                    <a:alpha val="99000"/>
                  </a:schemeClr>
                </a:solidFill>
              </a:rPr>
              <a:t> = </a:t>
            </a:r>
            <a:r>
              <a:rPr lang="en-US" b="0" dirty="0" err="1">
                <a:solidFill>
                  <a:schemeClr val="tx1">
                    <a:alpha val="99000"/>
                  </a:schemeClr>
                </a:solidFill>
              </a:rPr>
              <a:t>ord.OrderId</a:t>
            </a:r>
            <a:r>
              <a:rPr lang="en-US" b="0" dirty="0">
                <a:solidFill>
                  <a:srgbClr val="0000CC">
                    <a:alpha val="99000"/>
                  </a:srgbClr>
                </a:solidFill>
              </a:rPr>
              <a:t>) as </a:t>
            </a:r>
            <a:r>
              <a:rPr lang="en-US" b="0" dirty="0" err="1">
                <a:solidFill>
                  <a:schemeClr val="tx1">
                    <a:alpha val="99000"/>
                  </a:schemeClr>
                </a:solidFill>
              </a:rPr>
              <a:t>OrderPrice</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r>
              <a:rPr lang="en-US" b="0" dirty="0">
                <a:solidFill>
                  <a:schemeClr val="tx1">
                    <a:alpha val="99000"/>
                  </a:schemeClr>
                </a:solidFill>
              </a:rPr>
              <a:t> </a:t>
            </a:r>
            <a:r>
              <a:rPr lang="en-US" b="0" dirty="0">
                <a:solidFill>
                  <a:srgbClr val="0000CC">
                    <a:alpha val="99000"/>
                  </a:srgbClr>
                </a:solidFill>
              </a:rPr>
              <a:t>as </a:t>
            </a:r>
            <a:r>
              <a:rPr lang="en-US" b="0" dirty="0" err="1">
                <a:solidFill>
                  <a:schemeClr val="tx1">
                    <a:alpha val="99000"/>
                  </a:schemeClr>
                </a:solidFill>
              </a:rPr>
              <a:t>ord</a:t>
            </a:r>
            <a:endParaRPr lang="ru-RU" b="0" dirty="0">
              <a:solidFill>
                <a:schemeClr val="tx1">
                  <a:alpha val="99000"/>
                </a:schemeClr>
              </a:solidFill>
            </a:endParaRPr>
          </a:p>
        </p:txBody>
      </p:sp>
      <p:pic>
        <p:nvPicPr>
          <p:cNvPr id="5" name="Рисунок 4"/>
          <p:cNvPicPr>
            <a:picLocks noChangeAspect="1"/>
          </p:cNvPicPr>
          <p:nvPr/>
        </p:nvPicPr>
        <p:blipFill>
          <a:blip r:embed="rId2"/>
          <a:stretch>
            <a:fillRect/>
          </a:stretch>
        </p:blipFill>
        <p:spPr>
          <a:xfrm>
            <a:off x="1682431" y="4053522"/>
            <a:ext cx="5666751" cy="2177439"/>
          </a:xfrm>
          <a:prstGeom prst="rect">
            <a:avLst/>
          </a:prstGeom>
        </p:spPr>
      </p:pic>
    </p:spTree>
    <p:extLst>
      <p:ext uri="{BB962C8B-B14F-4D97-AF65-F5344CB8AC3E}">
        <p14:creationId xmlns:p14="http://schemas.microsoft.com/office/powerpoint/2010/main" val="38236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smtClean="0"/>
              <a:t>Тот же результат, но </a:t>
            </a:r>
            <a:r>
              <a:rPr lang="ru-RU" dirty="0"/>
              <a:t>используя предложение </a:t>
            </a:r>
            <a:r>
              <a:rPr lang="ru-RU" dirty="0" err="1"/>
              <a:t>Over</a:t>
            </a:r>
            <a:r>
              <a:rPr lang="ru-RU" dirty="0" smtClean="0"/>
              <a:t>:</a:t>
            </a:r>
          </a:p>
          <a:p>
            <a:endParaRPr lang="ru-RU" dirty="0" smtClean="0"/>
          </a:p>
          <a:p>
            <a:endParaRPr lang="ru-RU" dirty="0"/>
          </a:p>
          <a:p>
            <a:endParaRPr lang="ru-RU" dirty="0" smtClean="0"/>
          </a:p>
          <a:p>
            <a:endParaRPr lang="ru-RU" dirty="0"/>
          </a:p>
          <a:p>
            <a:endParaRPr lang="ru-RU" dirty="0" smtClean="0"/>
          </a:p>
          <a:p>
            <a:r>
              <a:rPr lang="ru-RU" dirty="0"/>
              <a:t>Можно группировать и без условий, используйте </a:t>
            </a:r>
            <a:r>
              <a:rPr lang="ru-RU" dirty="0" err="1"/>
              <a:t>Over</a:t>
            </a:r>
            <a:r>
              <a:rPr lang="ru-RU" dirty="0"/>
              <a:t>() и в группу войдут все строки.</a:t>
            </a:r>
          </a:p>
          <a:p>
            <a:r>
              <a:rPr lang="ru-RU" dirty="0"/>
              <a:t/>
            </a:r>
            <a:br>
              <a:rPr lang="ru-RU" dirty="0"/>
            </a:br>
            <a:endParaRPr lang="ru-RU" dirty="0"/>
          </a:p>
          <a:p>
            <a:r>
              <a:rPr lang="ru-RU" dirty="0"/>
              <a:t/>
            </a:r>
            <a:br>
              <a:rPr lang="ru-RU" dirty="0"/>
            </a:br>
            <a:endParaRPr lang="ru-RU" dirty="0"/>
          </a:p>
        </p:txBody>
      </p:sp>
      <p:sp>
        <p:nvSpPr>
          <p:cNvPr id="4" name="AutoShape 3"/>
          <p:cNvSpPr txBox="1">
            <a:spLocks noChangeArrowheads="1"/>
          </p:cNvSpPr>
          <p:nvPr/>
        </p:nvSpPr>
        <p:spPr bwMode="auto">
          <a:xfrm>
            <a:off x="482601" y="1393182"/>
            <a:ext cx="775176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SUM</a:t>
            </a:r>
            <a:r>
              <a:rPr lang="en-US" b="0" dirty="0"/>
              <a:t>(Quantity) </a:t>
            </a:r>
            <a:r>
              <a:rPr lang="en-US" b="0" dirty="0">
                <a:solidFill>
                  <a:srgbClr val="0000CC">
                    <a:alpha val="99000"/>
                  </a:srgbClr>
                </a:solidFill>
              </a:rPr>
              <a:t>OVER</a:t>
            </a:r>
            <a:r>
              <a:rPr lang="en-US" b="0" dirty="0"/>
              <a:t> (</a:t>
            </a:r>
            <a:r>
              <a:rPr lang="en-US" b="0" dirty="0">
                <a:solidFill>
                  <a:srgbClr val="0000CC">
                    <a:alpha val="99000"/>
                  </a:srgbClr>
                </a:solidFill>
              </a:rPr>
              <a:t>PARTITION BY</a:t>
            </a:r>
            <a:r>
              <a:rPr lang="en-US" b="0" dirty="0"/>
              <a:t> </a:t>
            </a:r>
            <a:r>
              <a:rPr lang="en-US" b="0" dirty="0" err="1"/>
              <a:t>OrderId</a:t>
            </a:r>
            <a:r>
              <a:rPr lang="en-US" b="0" dirty="0"/>
              <a:t>) </a:t>
            </a:r>
            <a:r>
              <a:rPr lang="en-US" b="0" dirty="0">
                <a:solidFill>
                  <a:srgbClr val="0000CC">
                    <a:alpha val="99000"/>
                  </a:srgbClr>
                </a:solidFill>
              </a:rPr>
              <a:t>AS</a:t>
            </a:r>
            <a:r>
              <a:rPr lang="en-US" b="0" dirty="0"/>
              <a:t> </a:t>
            </a:r>
            <a:r>
              <a:rPr lang="en-US" b="0" dirty="0" err="1"/>
              <a:t>TotalQuantity</a:t>
            </a:r>
            <a:r>
              <a:rPr lang="en-US" b="0" dirty="0"/>
              <a:t>,</a:t>
            </a:r>
          </a:p>
          <a:p>
            <a:r>
              <a:rPr lang="en-US" b="0" dirty="0"/>
              <a:t>       </a:t>
            </a:r>
            <a:r>
              <a:rPr lang="en-US" b="0" dirty="0">
                <a:solidFill>
                  <a:srgbClr val="0000CC">
                    <a:alpha val="99000"/>
                  </a:srgbClr>
                </a:solidFill>
              </a:rPr>
              <a:t>SUM</a:t>
            </a:r>
            <a:r>
              <a:rPr lang="en-US" b="0" dirty="0"/>
              <a:t>(Quantity * Price) </a:t>
            </a:r>
            <a:r>
              <a:rPr lang="en-US" b="0" dirty="0">
                <a:solidFill>
                  <a:srgbClr val="0000CC">
                    <a:alpha val="99000"/>
                  </a:srgbClr>
                </a:solidFill>
              </a:rPr>
              <a:t>OVER</a:t>
            </a:r>
            <a:r>
              <a:rPr lang="en-US" b="0" dirty="0"/>
              <a:t> (</a:t>
            </a:r>
            <a:r>
              <a:rPr lang="en-US" b="0" dirty="0">
                <a:solidFill>
                  <a:srgbClr val="0000CC">
                    <a:alpha val="99000"/>
                  </a:srgbClr>
                </a:solidFill>
              </a:rPr>
              <a:t>PARTITION BY</a:t>
            </a:r>
            <a:r>
              <a:rPr lang="en-US" b="0" dirty="0"/>
              <a:t> </a:t>
            </a:r>
            <a:r>
              <a:rPr lang="en-US" b="0" dirty="0" err="1"/>
              <a:t>OrderId</a:t>
            </a:r>
            <a:r>
              <a:rPr lang="en-US" b="0" dirty="0"/>
              <a:t>) </a:t>
            </a:r>
            <a:r>
              <a:rPr lang="en-US" b="0" dirty="0">
                <a:solidFill>
                  <a:srgbClr val="0000CC">
                    <a:alpha val="99000"/>
                  </a:srgbClr>
                </a:solidFill>
              </a:rPr>
              <a:t>AS</a:t>
            </a:r>
            <a:r>
              <a:rPr lang="en-US" b="0" dirty="0"/>
              <a:t> </a:t>
            </a:r>
            <a:r>
              <a:rPr lang="en-US" b="0" dirty="0" err="1"/>
              <a:t>TotalPrice</a:t>
            </a:r>
            <a:endParaRPr lang="en-US" b="0" dirty="0"/>
          </a:p>
          <a:p>
            <a:r>
              <a:rPr lang="en-US" b="0" dirty="0">
                <a:solidFill>
                  <a:srgbClr val="0000CC">
                    <a:alpha val="99000"/>
                  </a:srgbClr>
                </a:solidFill>
              </a:rPr>
              <a:t>FROM</a:t>
            </a:r>
            <a:r>
              <a:rPr lang="en-US" b="0" dirty="0"/>
              <a:t> </a:t>
            </a:r>
            <a:r>
              <a:rPr lang="en-US" b="0" dirty="0" err="1"/>
              <a:t>OrderDetails</a:t>
            </a:r>
            <a:endParaRPr lang="en-US" b="0" dirty="0"/>
          </a:p>
        </p:txBody>
      </p:sp>
      <p:sp>
        <p:nvSpPr>
          <p:cNvPr id="5" name="AutoShape 3"/>
          <p:cNvSpPr txBox="1">
            <a:spLocks noChangeArrowheads="1"/>
          </p:cNvSpPr>
          <p:nvPr/>
        </p:nvSpPr>
        <p:spPr bwMode="auto">
          <a:xfrm>
            <a:off x="434975" y="3349307"/>
            <a:ext cx="7751762" cy="16207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SUM</a:t>
            </a:r>
            <a:r>
              <a:rPr lang="en-US" b="0" dirty="0"/>
              <a:t>(Quantity) </a:t>
            </a:r>
            <a:r>
              <a:rPr lang="en-US" b="0" dirty="0">
                <a:solidFill>
                  <a:srgbClr val="0000CC">
                    <a:alpha val="99000"/>
                  </a:srgbClr>
                </a:solidFill>
              </a:rPr>
              <a:t>OVER</a:t>
            </a:r>
            <a:r>
              <a:rPr lang="en-US" b="0" dirty="0"/>
              <a:t> (</a:t>
            </a:r>
            <a:r>
              <a:rPr lang="en-US" b="0" dirty="0">
                <a:solidFill>
                  <a:srgbClr val="0000CC">
                    <a:alpha val="99000"/>
                  </a:srgbClr>
                </a:solidFill>
              </a:rPr>
              <a:t>PARTITION BY</a:t>
            </a:r>
            <a:r>
              <a:rPr lang="en-US" b="0" dirty="0"/>
              <a:t> </a:t>
            </a:r>
            <a:r>
              <a:rPr lang="en-US" b="0" dirty="0" err="1"/>
              <a:t>OrderId</a:t>
            </a:r>
            <a:r>
              <a:rPr lang="en-US" b="0" dirty="0"/>
              <a:t>) </a:t>
            </a:r>
            <a:r>
              <a:rPr lang="en-US" b="0" dirty="0">
                <a:solidFill>
                  <a:srgbClr val="0000CC">
                    <a:alpha val="99000"/>
                  </a:srgbClr>
                </a:solidFill>
              </a:rPr>
              <a:t>AS</a:t>
            </a:r>
            <a:r>
              <a:rPr lang="en-US" b="0" dirty="0"/>
              <a:t> </a:t>
            </a:r>
            <a:r>
              <a:rPr lang="en-US" b="0" dirty="0" err="1"/>
              <a:t>TotalQuantity</a:t>
            </a:r>
            <a:r>
              <a:rPr lang="en-US" b="0" dirty="0"/>
              <a:t>,</a:t>
            </a:r>
          </a:p>
          <a:p>
            <a:r>
              <a:rPr lang="en-US" b="0" dirty="0"/>
              <a:t>       </a:t>
            </a:r>
            <a:r>
              <a:rPr lang="en-US" b="0" dirty="0">
                <a:solidFill>
                  <a:srgbClr val="0000CC">
                    <a:alpha val="99000"/>
                  </a:srgbClr>
                </a:solidFill>
              </a:rPr>
              <a:t>SUM</a:t>
            </a:r>
            <a:r>
              <a:rPr lang="en-US" b="0" dirty="0"/>
              <a:t>(Quantity * Price) </a:t>
            </a:r>
            <a:r>
              <a:rPr lang="en-US" b="0" dirty="0">
                <a:solidFill>
                  <a:srgbClr val="0000CC">
                    <a:alpha val="99000"/>
                  </a:srgbClr>
                </a:solidFill>
              </a:rPr>
              <a:t>OVER</a:t>
            </a:r>
            <a:r>
              <a:rPr lang="en-US" b="0" dirty="0"/>
              <a:t> (</a:t>
            </a:r>
            <a:r>
              <a:rPr lang="en-US" b="0" dirty="0">
                <a:solidFill>
                  <a:srgbClr val="0000CC">
                    <a:alpha val="99000"/>
                  </a:srgbClr>
                </a:solidFill>
              </a:rPr>
              <a:t>PARTITION BY</a:t>
            </a:r>
            <a:r>
              <a:rPr lang="en-US" b="0" dirty="0"/>
              <a:t> </a:t>
            </a:r>
            <a:r>
              <a:rPr lang="en-US" b="0" dirty="0" err="1"/>
              <a:t>OrderId</a:t>
            </a:r>
            <a:r>
              <a:rPr lang="en-US" b="0" dirty="0"/>
              <a:t>) </a:t>
            </a:r>
            <a:r>
              <a:rPr lang="en-US" b="0" dirty="0">
                <a:solidFill>
                  <a:srgbClr val="0000CC">
                    <a:alpha val="99000"/>
                  </a:srgbClr>
                </a:solidFill>
              </a:rPr>
              <a:t>AS</a:t>
            </a:r>
            <a:r>
              <a:rPr lang="en-US" b="0" dirty="0"/>
              <a:t> </a:t>
            </a:r>
            <a:r>
              <a:rPr lang="en-US" b="0" dirty="0" err="1" smtClean="0"/>
              <a:t>TotalPrice</a:t>
            </a:r>
            <a:endParaRPr lang="ru-RU" b="0" dirty="0" smtClean="0"/>
          </a:p>
          <a:p>
            <a:r>
              <a:rPr lang="ru-RU" b="0" dirty="0" smtClean="0"/>
              <a:t>       </a:t>
            </a:r>
            <a:r>
              <a:rPr lang="en-US" b="0" dirty="0">
                <a:solidFill>
                  <a:srgbClr val="0000CC">
                    <a:alpha val="99000"/>
                  </a:srgbClr>
                </a:solidFill>
              </a:rPr>
              <a:t>SUM</a:t>
            </a:r>
            <a:r>
              <a:rPr lang="en-US" b="0" dirty="0"/>
              <a:t>(Quantity * Price) </a:t>
            </a:r>
            <a:r>
              <a:rPr lang="en-US" b="0" dirty="0">
                <a:solidFill>
                  <a:srgbClr val="0000CC">
                    <a:alpha val="99000"/>
                  </a:srgbClr>
                </a:solidFill>
              </a:rPr>
              <a:t>OVER</a:t>
            </a:r>
            <a:r>
              <a:rPr lang="en-US" b="0" dirty="0"/>
              <a:t> () </a:t>
            </a:r>
            <a:r>
              <a:rPr lang="en-US" b="0" dirty="0" err="1"/>
              <a:t>AllOrdersPrice</a:t>
            </a:r>
            <a:endParaRPr lang="en-US" b="0" dirty="0"/>
          </a:p>
          <a:p>
            <a:r>
              <a:rPr lang="en-US" b="0" dirty="0">
                <a:solidFill>
                  <a:srgbClr val="0000CC">
                    <a:alpha val="99000"/>
                  </a:srgbClr>
                </a:solidFill>
              </a:rPr>
              <a:t>FROM</a:t>
            </a:r>
            <a:r>
              <a:rPr lang="en-US" b="0" dirty="0"/>
              <a:t> </a:t>
            </a:r>
            <a:r>
              <a:rPr lang="en-US" b="0" dirty="0" err="1"/>
              <a:t>OrderDetails</a:t>
            </a:r>
            <a:endParaRPr lang="en-US" b="0" dirty="0"/>
          </a:p>
        </p:txBody>
      </p:sp>
      <p:pic>
        <p:nvPicPr>
          <p:cNvPr id="6" name="Рисунок 5"/>
          <p:cNvPicPr>
            <a:picLocks noChangeAspect="1"/>
          </p:cNvPicPr>
          <p:nvPr/>
        </p:nvPicPr>
        <p:blipFill>
          <a:blip r:embed="rId2"/>
          <a:stretch>
            <a:fillRect/>
          </a:stretch>
        </p:blipFill>
        <p:spPr>
          <a:xfrm>
            <a:off x="1537006" y="4970099"/>
            <a:ext cx="5896778" cy="1887901"/>
          </a:xfrm>
          <a:prstGeom prst="rect">
            <a:avLst/>
          </a:prstGeom>
        </p:spPr>
      </p:pic>
    </p:spTree>
    <p:extLst>
      <p:ext uri="{BB962C8B-B14F-4D97-AF65-F5344CB8AC3E}">
        <p14:creationId xmlns:p14="http://schemas.microsoft.com/office/powerpoint/2010/main" val="47925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Окна</a:t>
            </a:r>
            <a:endParaRPr lang="ru-RU" dirty="0"/>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rotWithShape="1">
          <a:blip r:embed="rId2"/>
          <a:srcRect b="55397"/>
          <a:stretch/>
        </p:blipFill>
        <p:spPr>
          <a:xfrm>
            <a:off x="1225232" y="992188"/>
            <a:ext cx="6516688" cy="5672745"/>
          </a:xfrm>
          <a:prstGeom prst="rect">
            <a:avLst/>
          </a:prstGeom>
        </p:spPr>
      </p:pic>
    </p:spTree>
    <p:extLst>
      <p:ext uri="{BB962C8B-B14F-4D97-AF65-F5344CB8AC3E}">
        <p14:creationId xmlns:p14="http://schemas.microsoft.com/office/powerpoint/2010/main" val="57154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Окна</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rotWithShape="1">
          <a:blip r:embed="rId2"/>
          <a:srcRect t="44195"/>
          <a:stretch/>
        </p:blipFill>
        <p:spPr>
          <a:xfrm>
            <a:off x="1589881" y="851535"/>
            <a:ext cx="5514975" cy="6006465"/>
          </a:xfrm>
          <a:prstGeom prst="rect">
            <a:avLst/>
          </a:prstGeom>
        </p:spPr>
      </p:pic>
    </p:spTree>
    <p:extLst>
      <p:ext uri="{BB962C8B-B14F-4D97-AF65-F5344CB8AC3E}">
        <p14:creationId xmlns:p14="http://schemas.microsoft.com/office/powerpoint/2010/main" val="183480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dirty="0" smtClean="0"/>
              <a:t>Выполним запрос</a:t>
            </a:r>
            <a:endParaRPr lang="ru-RU" dirty="0"/>
          </a:p>
        </p:txBody>
      </p:sp>
      <p:sp>
        <p:nvSpPr>
          <p:cNvPr id="4" name="AutoShape 3"/>
          <p:cNvSpPr txBox="1">
            <a:spLocks noChangeArrowheads="1"/>
          </p:cNvSpPr>
          <p:nvPr/>
        </p:nvSpPr>
        <p:spPr bwMode="auto">
          <a:xfrm>
            <a:off x="482601" y="1339153"/>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8" name="Рисунок 7"/>
          <p:cNvPicPr>
            <a:picLocks noChangeAspect="1"/>
          </p:cNvPicPr>
          <p:nvPr/>
        </p:nvPicPr>
        <p:blipFill>
          <a:blip r:embed="rId2"/>
          <a:stretch>
            <a:fillRect/>
          </a:stretch>
        </p:blipFill>
        <p:spPr>
          <a:xfrm>
            <a:off x="1916907" y="2924763"/>
            <a:ext cx="4633436" cy="2148840"/>
          </a:xfrm>
          <a:prstGeom prst="rect">
            <a:avLst/>
          </a:prstGeom>
        </p:spPr>
      </p:pic>
    </p:spTree>
    <p:extLst>
      <p:ext uri="{BB962C8B-B14F-4D97-AF65-F5344CB8AC3E}">
        <p14:creationId xmlns:p14="http://schemas.microsoft.com/office/powerpoint/2010/main" val="198094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pPr marL="457200" indent="-457200">
              <a:buFont typeface="Arial" panose="020B0604020202020204" pitchFamily="34" charset="0"/>
              <a:buChar char="•"/>
            </a:pPr>
            <a:r>
              <a:rPr lang="ru-RU" sz="2800" dirty="0"/>
              <a:t>Операторы работы с </a:t>
            </a:r>
            <a:r>
              <a:rPr lang="ru-RU" sz="2800" dirty="0" smtClean="0"/>
              <a:t>наборами </a:t>
            </a:r>
            <a:r>
              <a:rPr lang="en-GB" sz="2800" dirty="0" smtClean="0"/>
              <a:t>(UNION, INTERSECT, EXCEPT, APPLY)</a:t>
            </a:r>
          </a:p>
          <a:p>
            <a:pPr marL="457200" indent="-457200">
              <a:buFont typeface="Arial" panose="020B0604020202020204" pitchFamily="34" charset="0"/>
              <a:buChar char="•"/>
            </a:pPr>
            <a:r>
              <a:rPr lang="ru-RU" sz="2800" dirty="0" smtClean="0"/>
              <a:t>Оконные функции</a:t>
            </a:r>
            <a:endParaRPr lang="en-GB" sz="2800" dirty="0" smtClean="0"/>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ROWS </a:t>
            </a:r>
            <a:r>
              <a:rPr lang="ru-RU" b="1" dirty="0"/>
              <a:t>и </a:t>
            </a:r>
            <a:r>
              <a:rPr lang="en-US" b="1" dirty="0"/>
              <a:t>RANGE </a:t>
            </a:r>
            <a:r>
              <a:rPr lang="ru-RU" b="1" dirty="0"/>
              <a:t>предложения</a:t>
            </a:r>
            <a:endParaRPr lang="ru-RU" dirty="0"/>
          </a:p>
        </p:txBody>
      </p:sp>
      <p:sp>
        <p:nvSpPr>
          <p:cNvPr id="3" name="Объект 2"/>
          <p:cNvSpPr>
            <a:spLocks noGrp="1"/>
          </p:cNvSpPr>
          <p:nvPr>
            <p:ph idx="1"/>
          </p:nvPr>
        </p:nvSpPr>
        <p:spPr/>
        <p:txBody>
          <a:bodyPr/>
          <a:lstStyle/>
          <a:p>
            <a:r>
              <a:rPr lang="ru-RU" dirty="0" smtClean="0"/>
              <a:t>Слегка </a:t>
            </a:r>
            <a:r>
              <a:rPr lang="ru-RU" dirty="0"/>
              <a:t>изменить запрос и в конструкцию OVER добавить предложение ORDER BY</a:t>
            </a:r>
          </a:p>
        </p:txBody>
      </p:sp>
      <p:sp>
        <p:nvSpPr>
          <p:cNvPr id="4" name="AutoShape 3"/>
          <p:cNvSpPr txBox="1">
            <a:spLocks noChangeArrowheads="1"/>
          </p:cNvSpPr>
          <p:nvPr/>
        </p:nvSpPr>
        <p:spPr bwMode="auto">
          <a:xfrm>
            <a:off x="584201" y="1725233"/>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a:t>OrderId</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5" name="Рисунок 4"/>
          <p:cNvPicPr>
            <a:picLocks noChangeAspect="1"/>
          </p:cNvPicPr>
          <p:nvPr/>
        </p:nvPicPr>
        <p:blipFill>
          <a:blip r:embed="rId2"/>
          <a:stretch>
            <a:fillRect/>
          </a:stretch>
        </p:blipFill>
        <p:spPr>
          <a:xfrm>
            <a:off x="1901096" y="2963878"/>
            <a:ext cx="4892546" cy="2310765"/>
          </a:xfrm>
          <a:prstGeom prst="rect">
            <a:avLst/>
          </a:prstGeom>
        </p:spPr>
      </p:pic>
    </p:spTree>
    <p:extLst>
      <p:ext uri="{BB962C8B-B14F-4D97-AF65-F5344CB8AC3E}">
        <p14:creationId xmlns:p14="http://schemas.microsoft.com/office/powerpoint/2010/main" val="110816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ROWS </a:t>
            </a:r>
            <a:r>
              <a:rPr lang="ru-RU" b="1" dirty="0"/>
              <a:t>и </a:t>
            </a:r>
            <a:r>
              <a:rPr lang="en-US" b="1" dirty="0"/>
              <a:t>RANGE </a:t>
            </a:r>
            <a:r>
              <a:rPr lang="ru-RU" b="1" dirty="0" smtClean="0"/>
              <a:t>предложения</a:t>
            </a:r>
            <a:r>
              <a:rPr lang="ru-RU" b="1" dirty="0"/>
              <a:t/>
            </a:r>
            <a:br>
              <a:rPr lang="ru-RU" b="1" dirty="0"/>
            </a:br>
            <a:endParaRPr lang="ru-RU" dirty="0"/>
          </a:p>
        </p:txBody>
      </p:sp>
      <p:sp>
        <p:nvSpPr>
          <p:cNvPr id="3" name="Объект 2"/>
          <p:cNvSpPr>
            <a:spLocks noGrp="1"/>
          </p:cNvSpPr>
          <p:nvPr>
            <p:ph idx="1"/>
          </p:nvPr>
        </p:nvSpPr>
        <p:spPr/>
        <p:txBody>
          <a:bodyPr/>
          <a:lstStyle/>
          <a:p>
            <a:r>
              <a:rPr lang="ru-RU" dirty="0" smtClean="0"/>
              <a:t>Слегка </a:t>
            </a:r>
            <a:r>
              <a:rPr lang="ru-RU" dirty="0"/>
              <a:t>изменить запрос и в конструкцию OVER добавить предложение ORDER </a:t>
            </a:r>
            <a:r>
              <a:rPr lang="ru-RU" dirty="0" smtClean="0"/>
              <a:t>BY</a:t>
            </a:r>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r>
              <a:rPr lang="ru-RU" dirty="0"/>
              <a:t>Так как мы использовали OVER(), то здесь всего одно окно, но в окне используется сортировка по </a:t>
            </a:r>
            <a:r>
              <a:rPr lang="ru-RU" dirty="0" smtClean="0"/>
              <a:t>столбцу </a:t>
            </a:r>
            <a:r>
              <a:rPr lang="ru-RU" dirty="0" err="1" smtClean="0"/>
              <a:t>OrderId</a:t>
            </a:r>
            <a:r>
              <a:rPr lang="ru-RU" dirty="0"/>
              <a:t>. Если рассматривать это окно с позиции ROWS то в нем 6 строк, а с позиции RANGE – 3 диапазона, основанных на уникальных значениях </a:t>
            </a:r>
            <a:r>
              <a:rPr lang="ru-RU" dirty="0" err="1"/>
              <a:t>OrderId</a:t>
            </a:r>
            <a:r>
              <a:rPr lang="ru-RU" dirty="0"/>
              <a:t>.</a:t>
            </a:r>
            <a:endParaRPr lang="ru-RU" dirty="0" smtClean="0"/>
          </a:p>
          <a:p>
            <a:endParaRPr lang="ru-RU" dirty="0"/>
          </a:p>
          <a:p>
            <a:endParaRPr lang="ru-RU" dirty="0" smtClean="0"/>
          </a:p>
          <a:p>
            <a:endParaRPr lang="ru-RU" dirty="0"/>
          </a:p>
        </p:txBody>
      </p:sp>
      <p:sp>
        <p:nvSpPr>
          <p:cNvPr id="4" name="AutoShape 3"/>
          <p:cNvSpPr txBox="1">
            <a:spLocks noChangeArrowheads="1"/>
          </p:cNvSpPr>
          <p:nvPr/>
        </p:nvSpPr>
        <p:spPr bwMode="auto">
          <a:xfrm>
            <a:off x="584201" y="1725233"/>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a:t>OrderId</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5" name="Рисунок 4"/>
          <p:cNvPicPr>
            <a:picLocks noChangeAspect="1"/>
          </p:cNvPicPr>
          <p:nvPr/>
        </p:nvPicPr>
        <p:blipFill>
          <a:blip r:embed="rId2"/>
          <a:stretch>
            <a:fillRect/>
          </a:stretch>
        </p:blipFill>
        <p:spPr>
          <a:xfrm>
            <a:off x="1901096" y="2963878"/>
            <a:ext cx="4892546" cy="2310765"/>
          </a:xfrm>
          <a:prstGeom prst="rect">
            <a:avLst/>
          </a:prstGeom>
        </p:spPr>
      </p:pic>
      <p:pic>
        <p:nvPicPr>
          <p:cNvPr id="6" name="Рисунок 5"/>
          <p:cNvPicPr>
            <a:picLocks noChangeAspect="1"/>
          </p:cNvPicPr>
          <p:nvPr/>
        </p:nvPicPr>
        <p:blipFill>
          <a:blip r:embed="rId3"/>
          <a:stretch>
            <a:fillRect/>
          </a:stretch>
        </p:blipFill>
        <p:spPr>
          <a:xfrm>
            <a:off x="1901096" y="2954822"/>
            <a:ext cx="5153860" cy="2423628"/>
          </a:xfrm>
          <a:prstGeom prst="rect">
            <a:avLst/>
          </a:prstGeom>
        </p:spPr>
      </p:pic>
    </p:spTree>
    <p:extLst>
      <p:ext uri="{BB962C8B-B14F-4D97-AF65-F5344CB8AC3E}">
        <p14:creationId xmlns:p14="http://schemas.microsoft.com/office/powerpoint/2010/main" val="28704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CURRENT ROW</a:t>
            </a:r>
            <a:endParaRPr lang="ru-RU" dirty="0"/>
          </a:p>
        </p:txBody>
      </p:sp>
      <p:sp>
        <p:nvSpPr>
          <p:cNvPr id="3" name="Объект 2"/>
          <p:cNvSpPr>
            <a:spLocks noGrp="1"/>
          </p:cNvSpPr>
          <p:nvPr>
            <p:ph idx="1"/>
          </p:nvPr>
        </p:nvSpPr>
        <p:spPr>
          <a:xfrm>
            <a:off x="460375" y="741363"/>
            <a:ext cx="7751762" cy="4386262"/>
          </a:xfrm>
        </p:spPr>
        <p:txBody>
          <a:bodyPr/>
          <a:lstStyle/>
          <a:p>
            <a:r>
              <a:rPr lang="ru-RU" dirty="0"/>
              <a:t>Указывает на текущую строку или диапазон</a:t>
            </a:r>
          </a:p>
        </p:txBody>
      </p:sp>
      <p:sp>
        <p:nvSpPr>
          <p:cNvPr id="4" name="AutoShape 3"/>
          <p:cNvSpPr txBox="1">
            <a:spLocks noChangeArrowheads="1"/>
          </p:cNvSpPr>
          <p:nvPr/>
        </p:nvSpPr>
        <p:spPr bwMode="auto">
          <a:xfrm>
            <a:off x="284455" y="1197173"/>
            <a:ext cx="8768079"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smtClean="0"/>
              <a:t>OrderId</a:t>
            </a:r>
            <a:r>
              <a:rPr lang="ru-RU" b="0" dirty="0" smtClean="0"/>
              <a:t> </a:t>
            </a:r>
            <a:r>
              <a:rPr lang="en-US" b="0" dirty="0">
                <a:solidFill>
                  <a:srgbClr val="0000CC">
                    <a:alpha val="99000"/>
                  </a:srgbClr>
                </a:solidFill>
              </a:rPr>
              <a:t>ROWS CURRENT ROW</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6" name="Рисунок 5"/>
          <p:cNvPicPr>
            <a:picLocks noChangeAspect="1"/>
          </p:cNvPicPr>
          <p:nvPr/>
        </p:nvPicPr>
        <p:blipFill>
          <a:blip r:embed="rId2"/>
          <a:stretch>
            <a:fillRect/>
          </a:stretch>
        </p:blipFill>
        <p:spPr>
          <a:xfrm>
            <a:off x="2674143" y="2206311"/>
            <a:ext cx="3324225" cy="1538641"/>
          </a:xfrm>
          <a:prstGeom prst="rect">
            <a:avLst/>
          </a:prstGeom>
        </p:spPr>
      </p:pic>
      <p:sp>
        <p:nvSpPr>
          <p:cNvPr id="7" name="AutoShape 3"/>
          <p:cNvSpPr txBox="1">
            <a:spLocks noChangeArrowheads="1"/>
          </p:cNvSpPr>
          <p:nvPr/>
        </p:nvSpPr>
        <p:spPr bwMode="auto">
          <a:xfrm>
            <a:off x="460375" y="4005104"/>
            <a:ext cx="8768079"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smtClean="0"/>
              <a:t>OrderId</a:t>
            </a:r>
            <a:r>
              <a:rPr lang="ru-RU" b="0" dirty="0" smtClean="0"/>
              <a:t> </a:t>
            </a:r>
            <a:r>
              <a:rPr lang="en-US" b="0" dirty="0">
                <a:solidFill>
                  <a:srgbClr val="0000CC">
                    <a:alpha val="99000"/>
                  </a:srgbClr>
                </a:solidFill>
              </a:rPr>
              <a:t>RANGE CURRENT ROW</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8" name="Рисунок 7"/>
          <p:cNvPicPr>
            <a:picLocks noChangeAspect="1"/>
          </p:cNvPicPr>
          <p:nvPr/>
        </p:nvPicPr>
        <p:blipFill>
          <a:blip r:embed="rId3"/>
          <a:stretch>
            <a:fillRect/>
          </a:stretch>
        </p:blipFill>
        <p:spPr>
          <a:xfrm>
            <a:off x="2674143" y="5102225"/>
            <a:ext cx="3324225" cy="1533525"/>
          </a:xfrm>
          <a:prstGeom prst="rect">
            <a:avLst/>
          </a:prstGeom>
        </p:spPr>
      </p:pic>
    </p:spTree>
    <p:extLst>
      <p:ext uri="{BB962C8B-B14F-4D97-AF65-F5344CB8AC3E}">
        <p14:creationId xmlns:p14="http://schemas.microsoft.com/office/powerpoint/2010/main" val="329192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UNBOUNDED PRECEDING</a:t>
            </a:r>
            <a:endParaRPr lang="ru-RU" dirty="0"/>
          </a:p>
        </p:txBody>
      </p:sp>
      <p:sp>
        <p:nvSpPr>
          <p:cNvPr id="3" name="Объект 2"/>
          <p:cNvSpPr>
            <a:spLocks noGrp="1"/>
          </p:cNvSpPr>
          <p:nvPr>
            <p:ph idx="1"/>
          </p:nvPr>
        </p:nvSpPr>
        <p:spPr>
          <a:xfrm>
            <a:off x="460374" y="741363"/>
            <a:ext cx="8592159" cy="4386262"/>
          </a:xfrm>
        </p:spPr>
        <p:txBody>
          <a:bodyPr/>
          <a:lstStyle/>
          <a:p>
            <a:r>
              <a:rPr lang="ru-RU" dirty="0"/>
              <a:t>Указывает, что надо учитывать все строки/диапазоны с первого и по текущий (хорошо подходит для составления промежуточных результатов).</a:t>
            </a:r>
          </a:p>
        </p:txBody>
      </p:sp>
      <p:sp>
        <p:nvSpPr>
          <p:cNvPr id="4" name="AutoShape 3"/>
          <p:cNvSpPr txBox="1">
            <a:spLocks noChangeArrowheads="1"/>
          </p:cNvSpPr>
          <p:nvPr/>
        </p:nvSpPr>
        <p:spPr bwMode="auto">
          <a:xfrm>
            <a:off x="284455" y="1362342"/>
            <a:ext cx="8768079"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smtClean="0"/>
              <a:t>OrderId</a:t>
            </a:r>
            <a:r>
              <a:rPr lang="ru-RU" b="0" dirty="0" smtClean="0"/>
              <a:t> </a:t>
            </a:r>
            <a:r>
              <a:rPr lang="en-US" b="0" dirty="0">
                <a:solidFill>
                  <a:srgbClr val="0000CC">
                    <a:alpha val="99000"/>
                  </a:srgbClr>
                </a:solidFill>
              </a:rPr>
              <a:t>ROWS UNBOUNDED PRECEDING</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10" name="Рисунок 9"/>
          <p:cNvPicPr>
            <a:picLocks noChangeAspect="1"/>
          </p:cNvPicPr>
          <p:nvPr/>
        </p:nvPicPr>
        <p:blipFill>
          <a:blip r:embed="rId2"/>
          <a:stretch>
            <a:fillRect/>
          </a:stretch>
        </p:blipFill>
        <p:spPr>
          <a:xfrm>
            <a:off x="2670969" y="5180201"/>
            <a:ext cx="3305175" cy="1495425"/>
          </a:xfrm>
          <a:prstGeom prst="rect">
            <a:avLst/>
          </a:prstGeom>
        </p:spPr>
      </p:pic>
      <p:sp>
        <p:nvSpPr>
          <p:cNvPr id="11" name="AutoShape 3"/>
          <p:cNvSpPr txBox="1">
            <a:spLocks noChangeArrowheads="1"/>
          </p:cNvSpPr>
          <p:nvPr/>
        </p:nvSpPr>
        <p:spPr bwMode="auto">
          <a:xfrm>
            <a:off x="375921" y="4111347"/>
            <a:ext cx="8768079"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r>
              <a:rPr lang="en-US" b="0" dirty="0" smtClean="0">
                <a:solidFill>
                  <a:schemeClr val="tx1">
                    <a:alpha val="99000"/>
                  </a:schemeClr>
                </a:solidFill>
              </a:rPr>
              <a:t>*,</a:t>
            </a:r>
            <a:r>
              <a:rPr lang="ru-RU" b="0" dirty="0" smtClean="0">
                <a:solidFill>
                  <a:schemeClr val="tx1">
                    <a:alpha val="99000"/>
                  </a:schemeClr>
                </a:solidFill>
              </a:rPr>
              <a:t> </a:t>
            </a:r>
            <a:endParaRPr lang="en-US" b="0" dirty="0">
              <a:solidFill>
                <a:schemeClr val="tx1">
                  <a:alpha val="99000"/>
                </a:schemeClr>
              </a:solidFill>
            </a:endParaRP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a:t>
            </a:r>
            <a:r>
              <a:rPr lang="en-US" b="0" dirty="0" smtClean="0">
                <a:solidFill>
                  <a:srgbClr val="0000CC">
                    <a:alpha val="99000"/>
                  </a:srgbClr>
                </a:solidFill>
              </a:rPr>
              <a:t>(</a:t>
            </a:r>
            <a:r>
              <a:rPr lang="en-US" b="0" dirty="0">
                <a:solidFill>
                  <a:srgbClr val="0000CC">
                    <a:alpha val="99000"/>
                  </a:srgbClr>
                </a:solidFill>
              </a:rPr>
              <a:t>ORDER BY</a:t>
            </a:r>
            <a:r>
              <a:rPr lang="en-US" b="0" dirty="0"/>
              <a:t> </a:t>
            </a:r>
            <a:r>
              <a:rPr lang="en-US" b="0" dirty="0" err="1" smtClean="0"/>
              <a:t>OrderId</a:t>
            </a:r>
            <a:r>
              <a:rPr lang="ru-RU" b="0" dirty="0" smtClean="0"/>
              <a:t> </a:t>
            </a:r>
            <a:r>
              <a:rPr lang="en-US" b="0" dirty="0">
                <a:solidFill>
                  <a:srgbClr val="0000CC">
                    <a:alpha val="99000"/>
                  </a:srgbClr>
                </a:solidFill>
              </a:rPr>
              <a:t>RANGE  UNBOUNDED PRECEDING</a:t>
            </a:r>
            <a:r>
              <a:rPr lang="en-US" b="0" dirty="0" smtClean="0">
                <a:solidFill>
                  <a:srgbClr val="0000CC">
                    <a:alpha val="99000"/>
                  </a:srgbClr>
                </a:solidFill>
              </a:rPr>
              <a:t>) </a:t>
            </a:r>
            <a:r>
              <a:rPr lang="en-US" b="0" dirty="0" err="1">
                <a:solidFill>
                  <a:schemeClr val="tx1">
                    <a:alpha val="99000"/>
                  </a:schemeClr>
                </a:solidFill>
              </a:rPr>
              <a:t>TotalQuantity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12" name="Рисунок 11"/>
          <p:cNvPicPr>
            <a:picLocks noChangeAspect="1"/>
          </p:cNvPicPr>
          <p:nvPr/>
        </p:nvPicPr>
        <p:blipFill>
          <a:blip r:embed="rId3"/>
          <a:stretch>
            <a:fillRect/>
          </a:stretch>
        </p:blipFill>
        <p:spPr>
          <a:xfrm>
            <a:off x="2586515" y="2529542"/>
            <a:ext cx="3352800" cy="1524000"/>
          </a:xfrm>
          <a:prstGeom prst="rect">
            <a:avLst/>
          </a:prstGeom>
        </p:spPr>
      </p:pic>
      <p:pic>
        <p:nvPicPr>
          <p:cNvPr id="13" name="Рисунок 12"/>
          <p:cNvPicPr>
            <a:picLocks noChangeAspect="1"/>
          </p:cNvPicPr>
          <p:nvPr/>
        </p:nvPicPr>
        <p:blipFill>
          <a:blip r:embed="rId2"/>
          <a:stretch>
            <a:fillRect/>
          </a:stretch>
        </p:blipFill>
        <p:spPr>
          <a:xfrm>
            <a:off x="2586515" y="5283835"/>
            <a:ext cx="3305175" cy="1495425"/>
          </a:xfrm>
          <a:prstGeom prst="rect">
            <a:avLst/>
          </a:prstGeom>
        </p:spPr>
      </p:pic>
    </p:spTree>
    <p:extLst>
      <p:ext uri="{BB962C8B-B14F-4D97-AF65-F5344CB8AC3E}">
        <p14:creationId xmlns:p14="http://schemas.microsoft.com/office/powerpoint/2010/main" val="3539019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UNBOUNDED FOLLOWING</a:t>
            </a:r>
            <a:br>
              <a:rPr lang="en-US" dirty="0"/>
            </a:br>
            <a:r>
              <a:rPr lang="en-US" dirty="0"/>
              <a:t/>
            </a:r>
            <a:br>
              <a:rPr lang="en-US" dirty="0"/>
            </a:br>
            <a:endParaRPr lang="ru-RU" dirty="0"/>
          </a:p>
        </p:txBody>
      </p:sp>
      <p:sp>
        <p:nvSpPr>
          <p:cNvPr id="3" name="Объект 2"/>
          <p:cNvSpPr>
            <a:spLocks noGrp="1"/>
          </p:cNvSpPr>
          <p:nvPr>
            <p:ph idx="1"/>
          </p:nvPr>
        </p:nvSpPr>
        <p:spPr>
          <a:xfrm>
            <a:off x="372414" y="600700"/>
            <a:ext cx="8592159" cy="4386262"/>
          </a:xfrm>
        </p:spPr>
        <p:txBody>
          <a:bodyPr/>
          <a:lstStyle/>
          <a:p>
            <a:r>
              <a:rPr lang="ru-RU" dirty="0"/>
              <a:t> Указывает, что надо учитывать все строки/диапазоны с текущего и по последний. Может быть указанным только в предложении BETWEEN как конечная точка.</a:t>
            </a:r>
          </a:p>
        </p:txBody>
      </p:sp>
      <p:sp>
        <p:nvSpPr>
          <p:cNvPr id="4" name="AutoShape 3"/>
          <p:cNvSpPr txBox="1">
            <a:spLocks noChangeArrowheads="1"/>
          </p:cNvSpPr>
          <p:nvPr/>
        </p:nvSpPr>
        <p:spPr bwMode="auto">
          <a:xfrm>
            <a:off x="372414" y="1417290"/>
            <a:ext cx="8768079" cy="156324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smtClean="0">
                <a:solidFill>
                  <a:srgbClr val="0000CC">
                    <a:alpha val="99000"/>
                  </a:srgbClr>
                </a:solidFill>
              </a:rPr>
              <a:t>SELECT </a:t>
            </a:r>
            <a:r>
              <a:rPr lang="en-US" b="0" dirty="0">
                <a:solidFill>
                  <a:srgbClr val="0000CC">
                    <a:alpha val="99000"/>
                  </a:srgbClr>
                </a:solidFill>
              </a:rPr>
              <a:t>*,</a:t>
            </a: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(ORDER BY </a:t>
            </a:r>
            <a:r>
              <a:rPr lang="en-US" b="0" dirty="0" err="1">
                <a:solidFill>
                  <a:schemeClr val="tx1">
                    <a:alpha val="99000"/>
                  </a:schemeClr>
                </a:solidFill>
              </a:rPr>
              <a:t>OrderId</a:t>
            </a:r>
            <a:r>
              <a:rPr lang="en-US" b="0" dirty="0">
                <a:solidFill>
                  <a:schemeClr val="tx1">
                    <a:alpha val="99000"/>
                  </a:schemeClr>
                </a:solidFill>
              </a:rPr>
              <a:t>, </a:t>
            </a:r>
            <a:r>
              <a:rPr lang="en-US" b="0" dirty="0" err="1">
                <a:solidFill>
                  <a:schemeClr val="tx1">
                    <a:alpha val="99000"/>
                  </a:schemeClr>
                </a:solidFill>
              </a:rPr>
              <a:t>ProductName</a:t>
            </a:r>
            <a:r>
              <a:rPr lang="en-US" b="0" dirty="0">
                <a:solidFill>
                  <a:schemeClr val="tx1">
                    <a:alpha val="99000"/>
                  </a:schemeClr>
                </a:solidFill>
              </a:rPr>
              <a:t> </a:t>
            </a:r>
            <a:r>
              <a:rPr lang="en-US" b="0" dirty="0">
                <a:solidFill>
                  <a:srgbClr val="0000CC">
                    <a:alpha val="99000"/>
                  </a:srgbClr>
                </a:solidFill>
              </a:rPr>
              <a:t>ROWS BETWEEN CURRENT ROW AND UNBOUNDED FOLLOWING) </a:t>
            </a:r>
            <a:r>
              <a:rPr lang="en-US" b="0" dirty="0" err="1">
                <a:solidFill>
                  <a:schemeClr val="tx1">
                    <a:alpha val="99000"/>
                  </a:schemeClr>
                </a:solidFill>
              </a:rPr>
              <a:t>OverQuantity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ORDER BY </a:t>
            </a:r>
            <a:r>
              <a:rPr lang="en-US" b="0" dirty="0" err="1">
                <a:solidFill>
                  <a:schemeClr val="tx1">
                    <a:alpha val="99000"/>
                  </a:schemeClr>
                </a:solidFill>
              </a:rPr>
              <a:t>OrderId</a:t>
            </a:r>
            <a:r>
              <a:rPr lang="en-US" b="0" dirty="0">
                <a:solidFill>
                  <a:schemeClr val="tx1">
                    <a:alpha val="99000"/>
                  </a:schemeClr>
                </a:solidFill>
              </a:rPr>
              <a:t>, </a:t>
            </a:r>
            <a:r>
              <a:rPr lang="en-US" b="0" dirty="0" err="1">
                <a:solidFill>
                  <a:schemeClr val="tx1">
                    <a:alpha val="99000"/>
                  </a:schemeClr>
                </a:solidFill>
              </a:rPr>
              <a:t>ProductName</a:t>
            </a:r>
            <a:endParaRPr lang="en-US" b="0" dirty="0">
              <a:solidFill>
                <a:schemeClr val="tx1">
                  <a:alpha val="99000"/>
                </a:schemeClr>
              </a:solidFill>
            </a:endParaRPr>
          </a:p>
        </p:txBody>
      </p:sp>
      <p:pic>
        <p:nvPicPr>
          <p:cNvPr id="6" name="Рисунок 5"/>
          <p:cNvPicPr>
            <a:picLocks noChangeAspect="1"/>
          </p:cNvPicPr>
          <p:nvPr/>
        </p:nvPicPr>
        <p:blipFill>
          <a:blip r:embed="rId2"/>
          <a:stretch>
            <a:fillRect/>
          </a:stretch>
        </p:blipFill>
        <p:spPr>
          <a:xfrm>
            <a:off x="2278697" y="3453437"/>
            <a:ext cx="4573339" cy="2134225"/>
          </a:xfrm>
          <a:prstGeom prst="rect">
            <a:avLst/>
          </a:prstGeom>
        </p:spPr>
      </p:pic>
    </p:spTree>
    <p:extLst>
      <p:ext uri="{BB962C8B-B14F-4D97-AF65-F5344CB8AC3E}">
        <p14:creationId xmlns:p14="http://schemas.microsoft.com/office/powerpoint/2010/main" val="388526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UNBOUNDED FOLLOWING</a:t>
            </a:r>
            <a:br>
              <a:rPr lang="en-US" dirty="0"/>
            </a:br>
            <a:r>
              <a:rPr lang="en-US" dirty="0"/>
              <a:t/>
            </a:r>
            <a:br>
              <a:rPr lang="en-US" dirty="0"/>
            </a:br>
            <a:endParaRPr lang="ru-RU" dirty="0"/>
          </a:p>
        </p:txBody>
      </p:sp>
      <p:sp>
        <p:nvSpPr>
          <p:cNvPr id="3" name="Объект 2"/>
          <p:cNvSpPr>
            <a:spLocks noGrp="1"/>
          </p:cNvSpPr>
          <p:nvPr>
            <p:ph idx="1"/>
          </p:nvPr>
        </p:nvSpPr>
        <p:spPr>
          <a:xfrm>
            <a:off x="372414" y="600700"/>
            <a:ext cx="8592159" cy="4386262"/>
          </a:xfrm>
        </p:spPr>
        <p:txBody>
          <a:bodyPr/>
          <a:lstStyle/>
          <a:p>
            <a:r>
              <a:rPr lang="ru-RU" dirty="0"/>
              <a:t> Указывает, что надо учитывать все строки/диапазоны с текущего и по последний. Может быть указанным только в предложении BETWEEN как конечная точка.</a:t>
            </a:r>
          </a:p>
        </p:txBody>
      </p:sp>
      <p:sp>
        <p:nvSpPr>
          <p:cNvPr id="4" name="AutoShape 3"/>
          <p:cNvSpPr txBox="1">
            <a:spLocks noChangeArrowheads="1"/>
          </p:cNvSpPr>
          <p:nvPr/>
        </p:nvSpPr>
        <p:spPr bwMode="auto">
          <a:xfrm>
            <a:off x="372414" y="1417290"/>
            <a:ext cx="8768079" cy="156324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smtClean="0">
                <a:solidFill>
                  <a:srgbClr val="0000CC">
                    <a:alpha val="99000"/>
                  </a:srgbClr>
                </a:solidFill>
              </a:rPr>
              <a:t>SELECT </a:t>
            </a:r>
            <a:r>
              <a:rPr lang="en-US" b="0" dirty="0">
                <a:solidFill>
                  <a:srgbClr val="0000CC">
                    <a:alpha val="99000"/>
                  </a:srgbClr>
                </a:solidFill>
              </a:rPr>
              <a:t>*,</a:t>
            </a: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(ORDER BY </a:t>
            </a:r>
            <a:r>
              <a:rPr lang="en-US" b="0" dirty="0" err="1">
                <a:solidFill>
                  <a:schemeClr val="tx1">
                    <a:alpha val="99000"/>
                  </a:schemeClr>
                </a:solidFill>
              </a:rPr>
              <a:t>OrderId</a:t>
            </a:r>
            <a:r>
              <a:rPr lang="en-US" b="0" dirty="0">
                <a:solidFill>
                  <a:schemeClr val="tx1">
                    <a:alpha val="99000"/>
                  </a:schemeClr>
                </a:solidFill>
              </a:rPr>
              <a:t>, </a:t>
            </a:r>
            <a:r>
              <a:rPr lang="en-US" b="0" dirty="0" err="1">
                <a:solidFill>
                  <a:schemeClr val="tx1">
                    <a:alpha val="99000"/>
                  </a:schemeClr>
                </a:solidFill>
              </a:rPr>
              <a:t>ProductName</a:t>
            </a:r>
            <a:r>
              <a:rPr lang="en-US" b="0" dirty="0">
                <a:solidFill>
                  <a:schemeClr val="tx1">
                    <a:alpha val="99000"/>
                  </a:schemeClr>
                </a:solidFill>
              </a:rPr>
              <a:t> </a:t>
            </a:r>
            <a:r>
              <a:rPr lang="en-US" b="0" dirty="0" smtClean="0">
                <a:solidFill>
                  <a:srgbClr val="0000CC">
                    <a:alpha val="99000"/>
                  </a:srgbClr>
                </a:solidFill>
              </a:rPr>
              <a:t>RANGE BETWEEN </a:t>
            </a:r>
            <a:r>
              <a:rPr lang="en-US" b="0" dirty="0">
                <a:solidFill>
                  <a:srgbClr val="0000CC">
                    <a:alpha val="99000"/>
                  </a:srgbClr>
                </a:solidFill>
              </a:rPr>
              <a:t>CURRENT ROW AND UNBOUNDED FOLLOWING) </a:t>
            </a:r>
            <a:r>
              <a:rPr lang="en-US" b="0" dirty="0" err="1">
                <a:solidFill>
                  <a:schemeClr val="tx1">
                    <a:alpha val="99000"/>
                  </a:schemeClr>
                </a:solidFill>
              </a:rPr>
              <a:t>OverQuantity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ORDER BY </a:t>
            </a:r>
            <a:r>
              <a:rPr lang="en-US" b="0" dirty="0" err="1">
                <a:solidFill>
                  <a:schemeClr val="tx1">
                    <a:alpha val="99000"/>
                  </a:schemeClr>
                </a:solidFill>
              </a:rPr>
              <a:t>OrderId</a:t>
            </a:r>
            <a:r>
              <a:rPr lang="en-US" b="0" dirty="0">
                <a:solidFill>
                  <a:schemeClr val="tx1">
                    <a:alpha val="99000"/>
                  </a:schemeClr>
                </a:solidFill>
              </a:rPr>
              <a:t>, </a:t>
            </a:r>
            <a:r>
              <a:rPr lang="en-US" b="0" dirty="0" err="1">
                <a:solidFill>
                  <a:schemeClr val="tx1">
                    <a:alpha val="99000"/>
                  </a:schemeClr>
                </a:solidFill>
              </a:rPr>
              <a:t>ProductName</a:t>
            </a:r>
            <a:endParaRPr lang="en-US" b="0" dirty="0">
              <a:solidFill>
                <a:schemeClr val="tx1">
                  <a:alpha val="99000"/>
                </a:schemeClr>
              </a:solidFill>
            </a:endParaRPr>
          </a:p>
        </p:txBody>
      </p:sp>
      <p:pic>
        <p:nvPicPr>
          <p:cNvPr id="5" name="Рисунок 4"/>
          <p:cNvPicPr>
            <a:picLocks noChangeAspect="1"/>
          </p:cNvPicPr>
          <p:nvPr/>
        </p:nvPicPr>
        <p:blipFill>
          <a:blip r:embed="rId2"/>
          <a:stretch>
            <a:fillRect/>
          </a:stretch>
        </p:blipFill>
        <p:spPr>
          <a:xfrm>
            <a:off x="2517774" y="3342926"/>
            <a:ext cx="4563259" cy="2202498"/>
          </a:xfrm>
          <a:prstGeom prst="rect">
            <a:avLst/>
          </a:prstGeom>
        </p:spPr>
      </p:pic>
    </p:spTree>
    <p:extLst>
      <p:ext uri="{BB962C8B-B14F-4D97-AF65-F5344CB8AC3E}">
        <p14:creationId xmlns:p14="http://schemas.microsoft.com/office/powerpoint/2010/main" val="279420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&lt;Integer&gt; PRECEDING</a:t>
            </a:r>
            <a:br>
              <a:rPr lang="en-US" dirty="0"/>
            </a:br>
            <a:r>
              <a:rPr lang="en-US" dirty="0"/>
              <a:t/>
            </a:r>
            <a:br>
              <a:rPr lang="en-US" dirty="0"/>
            </a:br>
            <a:endParaRPr lang="ru-RU" dirty="0"/>
          </a:p>
        </p:txBody>
      </p:sp>
      <p:sp>
        <p:nvSpPr>
          <p:cNvPr id="3" name="Объект 2"/>
          <p:cNvSpPr>
            <a:spLocks noGrp="1"/>
          </p:cNvSpPr>
          <p:nvPr>
            <p:ph idx="1"/>
          </p:nvPr>
        </p:nvSpPr>
        <p:spPr>
          <a:xfrm>
            <a:off x="372414" y="600700"/>
            <a:ext cx="8592159" cy="4386262"/>
          </a:xfrm>
        </p:spPr>
        <p:txBody>
          <a:bodyPr/>
          <a:lstStyle/>
          <a:p>
            <a:r>
              <a:rPr lang="ru-RU" dirty="0"/>
              <a:t>    Указывает, что нужно учитывать текущую строку и &lt;</a:t>
            </a:r>
            <a:r>
              <a:rPr lang="ru-RU" dirty="0" err="1"/>
              <a:t>Integer</a:t>
            </a:r>
            <a:r>
              <a:rPr lang="ru-RU" dirty="0"/>
              <a:t>&gt; строк до нее. Не допускается в предложении RANGE.</a:t>
            </a:r>
          </a:p>
        </p:txBody>
      </p:sp>
      <p:sp>
        <p:nvSpPr>
          <p:cNvPr id="4" name="AutoShape 3"/>
          <p:cNvSpPr txBox="1">
            <a:spLocks noChangeArrowheads="1"/>
          </p:cNvSpPr>
          <p:nvPr/>
        </p:nvSpPr>
        <p:spPr bwMode="auto">
          <a:xfrm>
            <a:off x="372414" y="1705004"/>
            <a:ext cx="8768079"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(ORDER BY </a:t>
            </a:r>
            <a:r>
              <a:rPr lang="en-US" b="0" dirty="0" err="1">
                <a:solidFill>
                  <a:schemeClr val="tx1">
                    <a:alpha val="99000"/>
                  </a:schemeClr>
                </a:solidFill>
              </a:rPr>
              <a:t>OrderId</a:t>
            </a:r>
            <a:r>
              <a:rPr lang="en-US" b="0" dirty="0">
                <a:solidFill>
                  <a:schemeClr val="tx1">
                    <a:alpha val="99000"/>
                  </a:schemeClr>
                </a:solidFill>
              </a:rPr>
              <a:t> </a:t>
            </a:r>
            <a:r>
              <a:rPr lang="en-US" b="0" dirty="0">
                <a:solidFill>
                  <a:srgbClr val="0000CC">
                    <a:alpha val="99000"/>
                  </a:srgbClr>
                </a:solidFill>
              </a:rPr>
              <a:t>ROWS 1 PRECEDING) </a:t>
            </a:r>
            <a:r>
              <a:rPr lang="en-US" b="0" dirty="0" err="1">
                <a:solidFill>
                  <a:schemeClr val="tx1">
                    <a:alpha val="99000"/>
                  </a:schemeClr>
                </a:solidFill>
              </a:rPr>
              <a:t>OverQuantity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p:txBody>
      </p:sp>
      <p:pic>
        <p:nvPicPr>
          <p:cNvPr id="6" name="Рисунок 5"/>
          <p:cNvPicPr>
            <a:picLocks noChangeAspect="1"/>
          </p:cNvPicPr>
          <p:nvPr/>
        </p:nvPicPr>
        <p:blipFill>
          <a:blip r:embed="rId2"/>
          <a:stretch>
            <a:fillRect/>
          </a:stretch>
        </p:blipFill>
        <p:spPr>
          <a:xfrm>
            <a:off x="2265044" y="3490403"/>
            <a:ext cx="4559259" cy="2097259"/>
          </a:xfrm>
          <a:prstGeom prst="rect">
            <a:avLst/>
          </a:prstGeom>
        </p:spPr>
      </p:pic>
    </p:spTree>
    <p:extLst>
      <p:ext uri="{BB962C8B-B14F-4D97-AF65-F5344CB8AC3E}">
        <p14:creationId xmlns:p14="http://schemas.microsoft.com/office/powerpoint/2010/main" val="202470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&lt;Integer&gt; FOLLOWING</a:t>
            </a:r>
            <a:br>
              <a:rPr lang="en-US" dirty="0"/>
            </a:br>
            <a:r>
              <a:rPr lang="en-US" dirty="0"/>
              <a:t/>
            </a:r>
            <a:br>
              <a:rPr lang="en-US" dirty="0"/>
            </a:br>
            <a:endParaRPr lang="ru-RU" dirty="0"/>
          </a:p>
        </p:txBody>
      </p:sp>
      <p:sp>
        <p:nvSpPr>
          <p:cNvPr id="3" name="Объект 2"/>
          <p:cNvSpPr>
            <a:spLocks noGrp="1"/>
          </p:cNvSpPr>
          <p:nvPr>
            <p:ph idx="1"/>
          </p:nvPr>
        </p:nvSpPr>
        <p:spPr>
          <a:xfrm>
            <a:off x="372414" y="600700"/>
            <a:ext cx="8592159" cy="4386262"/>
          </a:xfrm>
        </p:spPr>
        <p:txBody>
          <a:bodyPr/>
          <a:lstStyle/>
          <a:p>
            <a:r>
              <a:rPr lang="ru-RU" dirty="0"/>
              <a:t>    Указывает, что нужно учитывать диапазон &lt;</a:t>
            </a:r>
            <a:r>
              <a:rPr lang="ru-RU" dirty="0" err="1"/>
              <a:t>Integer</a:t>
            </a:r>
            <a:r>
              <a:rPr lang="ru-RU" dirty="0"/>
              <a:t>&gt; строк после текущей строчки. Может быть использовано только в предложении BETWEEN. Не допускается в предложении RANGE.</a:t>
            </a:r>
          </a:p>
        </p:txBody>
      </p:sp>
      <p:sp>
        <p:nvSpPr>
          <p:cNvPr id="4" name="AutoShape 3"/>
          <p:cNvSpPr txBox="1">
            <a:spLocks noChangeArrowheads="1"/>
          </p:cNvSpPr>
          <p:nvPr/>
        </p:nvSpPr>
        <p:spPr bwMode="auto">
          <a:xfrm>
            <a:off x="372414" y="1549370"/>
            <a:ext cx="8768079" cy="156324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(ORDER BY </a:t>
            </a:r>
            <a:r>
              <a:rPr lang="en-US" b="0" dirty="0" err="1">
                <a:solidFill>
                  <a:schemeClr val="tx1">
                    <a:alpha val="99000"/>
                  </a:schemeClr>
                </a:solidFill>
              </a:rPr>
              <a:t>OrderId</a:t>
            </a:r>
            <a:r>
              <a:rPr lang="en-US" b="0" dirty="0">
                <a:solidFill>
                  <a:schemeClr val="tx1">
                    <a:alpha val="99000"/>
                  </a:schemeClr>
                </a:solidFill>
              </a:rPr>
              <a:t> </a:t>
            </a:r>
            <a:r>
              <a:rPr lang="en-US" b="0" dirty="0">
                <a:solidFill>
                  <a:srgbClr val="0000CC">
                    <a:alpha val="99000"/>
                  </a:srgbClr>
                </a:solidFill>
              </a:rPr>
              <a:t>ROWS BETWEEN </a:t>
            </a:r>
            <a:r>
              <a:rPr lang="en-US" b="0" dirty="0">
                <a:solidFill>
                  <a:schemeClr val="tx1">
                    <a:alpha val="99000"/>
                  </a:schemeClr>
                </a:solidFill>
              </a:rPr>
              <a:t>1</a:t>
            </a:r>
            <a:r>
              <a:rPr lang="en-US" b="0" dirty="0">
                <a:solidFill>
                  <a:srgbClr val="0000CC">
                    <a:alpha val="99000"/>
                  </a:srgbClr>
                </a:solidFill>
              </a:rPr>
              <a:t> FOLLOWING AND </a:t>
            </a:r>
            <a:r>
              <a:rPr lang="en-US" b="0" dirty="0">
                <a:solidFill>
                  <a:schemeClr val="tx1">
                    <a:alpha val="99000"/>
                  </a:schemeClr>
                </a:solidFill>
              </a:rPr>
              <a:t>2</a:t>
            </a:r>
            <a:r>
              <a:rPr lang="en-US" b="0" dirty="0">
                <a:solidFill>
                  <a:srgbClr val="0000CC">
                    <a:alpha val="99000"/>
                  </a:srgbClr>
                </a:solidFill>
              </a:rPr>
              <a:t> FOLLOWING) </a:t>
            </a:r>
            <a:r>
              <a:rPr lang="en-US" b="0" dirty="0" err="1">
                <a:solidFill>
                  <a:schemeClr val="tx1">
                    <a:alpha val="99000"/>
                  </a:schemeClr>
                </a:solidFill>
              </a:rPr>
              <a:t>OverQuantity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ORDER BY </a:t>
            </a:r>
            <a:r>
              <a:rPr lang="en-US" b="0" dirty="0" err="1">
                <a:solidFill>
                  <a:schemeClr val="tx1">
                    <a:alpha val="99000"/>
                  </a:schemeClr>
                </a:solidFill>
              </a:rPr>
              <a:t>OrderId</a:t>
            </a:r>
            <a:endParaRPr lang="en-US" b="0" dirty="0">
              <a:solidFill>
                <a:schemeClr val="tx1">
                  <a:alpha val="99000"/>
                </a:schemeClr>
              </a:solidFill>
            </a:endParaRPr>
          </a:p>
        </p:txBody>
      </p:sp>
      <p:pic>
        <p:nvPicPr>
          <p:cNvPr id="5" name="Рисунок 4"/>
          <p:cNvPicPr>
            <a:picLocks noChangeAspect="1"/>
          </p:cNvPicPr>
          <p:nvPr/>
        </p:nvPicPr>
        <p:blipFill>
          <a:blip r:embed="rId2"/>
          <a:stretch>
            <a:fillRect/>
          </a:stretch>
        </p:blipFill>
        <p:spPr>
          <a:xfrm>
            <a:off x="2431097" y="3654889"/>
            <a:ext cx="4424728" cy="2064873"/>
          </a:xfrm>
          <a:prstGeom prst="rect">
            <a:avLst/>
          </a:prstGeom>
        </p:spPr>
      </p:pic>
    </p:spTree>
    <p:extLst>
      <p:ext uri="{BB962C8B-B14F-4D97-AF65-F5344CB8AC3E}">
        <p14:creationId xmlns:p14="http://schemas.microsoft.com/office/powerpoint/2010/main" val="234290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Ранжирующие функции</a:t>
            </a:r>
            <a:br>
              <a:rPr lang="ru-RU" b="1" dirty="0"/>
            </a:br>
            <a:endParaRPr lang="ru-RU" dirty="0"/>
          </a:p>
        </p:txBody>
      </p:sp>
      <p:sp>
        <p:nvSpPr>
          <p:cNvPr id="3" name="Объект 2"/>
          <p:cNvSpPr>
            <a:spLocks noGrp="1"/>
          </p:cNvSpPr>
          <p:nvPr>
            <p:ph idx="1"/>
          </p:nvPr>
        </p:nvSpPr>
        <p:spPr/>
        <p:txBody>
          <a:bodyPr/>
          <a:lstStyle/>
          <a:p>
            <a:r>
              <a:rPr lang="ru-RU" dirty="0"/>
              <a:t>С появлением OVER в SQL </a:t>
            </a:r>
            <a:r>
              <a:rPr lang="ru-RU" dirty="0" err="1"/>
              <a:t>Server</a:t>
            </a:r>
            <a:r>
              <a:rPr lang="ru-RU" dirty="0"/>
              <a:t> 2005 так же появились ранжирующие функции, все ранжирующие функции используются с конструкцией ORDER BY.</a:t>
            </a:r>
          </a:p>
          <a:p>
            <a:endParaRPr lang="ru-RU" dirty="0"/>
          </a:p>
          <a:p>
            <a:r>
              <a:rPr lang="ru-RU" dirty="0" smtClean="0"/>
              <a:t>ROW_NUМBER()</a:t>
            </a:r>
          </a:p>
          <a:p>
            <a:r>
              <a:rPr lang="ru-RU" dirty="0" smtClean="0"/>
              <a:t>   Задает каждой строчке окна уникальный, последовательный номер, начиная с единицы.</a:t>
            </a:r>
            <a:endParaRPr lang="ru-RU" dirty="0"/>
          </a:p>
        </p:txBody>
      </p:sp>
      <p:sp>
        <p:nvSpPr>
          <p:cNvPr id="4" name="AutoShape 3"/>
          <p:cNvSpPr txBox="1">
            <a:spLocks noChangeArrowheads="1"/>
          </p:cNvSpPr>
          <p:nvPr/>
        </p:nvSpPr>
        <p:spPr bwMode="auto">
          <a:xfrm>
            <a:off x="458788" y="2971770"/>
            <a:ext cx="8768079" cy="156324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 *,</a:t>
            </a:r>
          </a:p>
          <a:p>
            <a:r>
              <a:rPr lang="en-US" b="0" dirty="0">
                <a:solidFill>
                  <a:srgbClr val="0000CC">
                    <a:alpha val="99000"/>
                  </a:srgbClr>
                </a:solidFill>
              </a:rPr>
              <a:t>       SUM(</a:t>
            </a:r>
            <a:r>
              <a:rPr lang="en-US" b="0" dirty="0">
                <a:solidFill>
                  <a:schemeClr val="tx1">
                    <a:alpha val="99000"/>
                  </a:schemeClr>
                </a:solidFill>
              </a:rPr>
              <a:t>Quantity</a:t>
            </a:r>
            <a:r>
              <a:rPr lang="en-US" b="0" dirty="0">
                <a:solidFill>
                  <a:srgbClr val="0000CC">
                    <a:alpha val="99000"/>
                  </a:srgbClr>
                </a:solidFill>
              </a:rPr>
              <a:t>) OVER (ORDER BY </a:t>
            </a:r>
            <a:r>
              <a:rPr lang="en-US" b="0" dirty="0" err="1">
                <a:solidFill>
                  <a:schemeClr val="tx1">
                    <a:alpha val="99000"/>
                  </a:schemeClr>
                </a:solidFill>
              </a:rPr>
              <a:t>OrderId</a:t>
            </a:r>
            <a:r>
              <a:rPr lang="en-US" b="0" dirty="0">
                <a:solidFill>
                  <a:schemeClr val="tx1">
                    <a:alpha val="99000"/>
                  </a:schemeClr>
                </a:solidFill>
              </a:rPr>
              <a:t> </a:t>
            </a:r>
            <a:r>
              <a:rPr lang="en-US" b="0" dirty="0">
                <a:solidFill>
                  <a:srgbClr val="0000CC">
                    <a:alpha val="99000"/>
                  </a:srgbClr>
                </a:solidFill>
              </a:rPr>
              <a:t>ROWS BETWEEN </a:t>
            </a:r>
            <a:r>
              <a:rPr lang="en-US" b="0" dirty="0">
                <a:solidFill>
                  <a:schemeClr val="tx1">
                    <a:alpha val="99000"/>
                  </a:schemeClr>
                </a:solidFill>
              </a:rPr>
              <a:t>1</a:t>
            </a:r>
            <a:r>
              <a:rPr lang="en-US" b="0" dirty="0">
                <a:solidFill>
                  <a:srgbClr val="0000CC">
                    <a:alpha val="99000"/>
                  </a:srgbClr>
                </a:solidFill>
              </a:rPr>
              <a:t> FOLLOWING AND </a:t>
            </a:r>
            <a:r>
              <a:rPr lang="en-US" b="0" dirty="0">
                <a:solidFill>
                  <a:schemeClr val="tx1">
                    <a:alpha val="99000"/>
                  </a:schemeClr>
                </a:solidFill>
              </a:rPr>
              <a:t>2</a:t>
            </a:r>
            <a:r>
              <a:rPr lang="en-US" b="0" dirty="0">
                <a:solidFill>
                  <a:srgbClr val="0000CC">
                    <a:alpha val="99000"/>
                  </a:srgbClr>
                </a:solidFill>
              </a:rPr>
              <a:t> FOLLOWING) </a:t>
            </a:r>
            <a:r>
              <a:rPr lang="en-US" b="0" dirty="0" err="1">
                <a:solidFill>
                  <a:schemeClr val="tx1">
                    <a:alpha val="99000"/>
                  </a:schemeClr>
                </a:solidFill>
              </a:rPr>
              <a:t>OverQuantity</a:t>
            </a:r>
            <a:endParaRPr lang="en-US" b="0" dirty="0">
              <a:solidFill>
                <a:schemeClr val="tx1">
                  <a:alpha val="99000"/>
                </a:schemeClr>
              </a:solidFill>
            </a:endParaRPr>
          </a:p>
          <a:p>
            <a:r>
              <a:rPr lang="en-US" b="0" dirty="0">
                <a:solidFill>
                  <a:srgbClr val="0000CC">
                    <a:alpha val="99000"/>
                  </a:srgbClr>
                </a:solidFill>
              </a:rPr>
              <a:t>FROM </a:t>
            </a:r>
            <a:r>
              <a:rPr lang="en-US" b="0" dirty="0" err="1">
                <a:solidFill>
                  <a:schemeClr val="tx1">
                    <a:alpha val="99000"/>
                  </a:schemeClr>
                </a:solidFill>
              </a:rPr>
              <a:t>OrderDetails</a:t>
            </a:r>
            <a:endParaRPr lang="en-US" b="0" dirty="0">
              <a:solidFill>
                <a:schemeClr val="tx1">
                  <a:alpha val="99000"/>
                </a:schemeClr>
              </a:solidFill>
            </a:endParaRPr>
          </a:p>
          <a:p>
            <a:r>
              <a:rPr lang="en-US" b="0" dirty="0">
                <a:solidFill>
                  <a:srgbClr val="0000CC">
                    <a:alpha val="99000"/>
                  </a:srgbClr>
                </a:solidFill>
              </a:rPr>
              <a:t>ORDER BY </a:t>
            </a:r>
            <a:r>
              <a:rPr lang="en-US" b="0" dirty="0" err="1">
                <a:solidFill>
                  <a:schemeClr val="tx1">
                    <a:alpha val="99000"/>
                  </a:schemeClr>
                </a:solidFill>
              </a:rPr>
              <a:t>OrderId</a:t>
            </a:r>
            <a:endParaRPr lang="en-US" b="0" dirty="0">
              <a:solidFill>
                <a:schemeClr val="tx1">
                  <a:alpha val="99000"/>
                </a:schemeClr>
              </a:solidFill>
            </a:endParaRPr>
          </a:p>
        </p:txBody>
      </p:sp>
    </p:spTree>
    <p:extLst>
      <p:ext uri="{BB962C8B-B14F-4D97-AF65-F5344CB8AC3E}">
        <p14:creationId xmlns:p14="http://schemas.microsoft.com/office/powerpoint/2010/main" val="314791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ROW_NUМBER()</a:t>
            </a:r>
            <a:br>
              <a:rPr lang="ru-RU" dirty="0"/>
            </a:br>
            <a:r>
              <a:rPr lang="ru-RU" b="1" dirty="0"/>
              <a:t/>
            </a:r>
            <a:br>
              <a:rPr lang="ru-RU" b="1" dirty="0"/>
            </a:br>
            <a:endParaRPr lang="ru-RU" dirty="0"/>
          </a:p>
        </p:txBody>
      </p:sp>
      <p:sp>
        <p:nvSpPr>
          <p:cNvPr id="3" name="Объект 2"/>
          <p:cNvSpPr>
            <a:spLocks noGrp="1"/>
          </p:cNvSpPr>
          <p:nvPr>
            <p:ph idx="1"/>
          </p:nvPr>
        </p:nvSpPr>
        <p:spPr/>
        <p:txBody>
          <a:bodyPr/>
          <a:lstStyle/>
          <a:p>
            <a:r>
              <a:rPr lang="ru-RU" dirty="0" smtClean="0"/>
              <a:t>Задает каждой строчке окна уникальный, последовательный номер, начиная с единицы.</a:t>
            </a:r>
            <a:endParaRPr lang="ru-RU" dirty="0"/>
          </a:p>
        </p:txBody>
      </p:sp>
      <p:sp>
        <p:nvSpPr>
          <p:cNvPr id="4" name="AutoShape 3"/>
          <p:cNvSpPr txBox="1">
            <a:spLocks noChangeArrowheads="1"/>
          </p:cNvSpPr>
          <p:nvPr/>
        </p:nvSpPr>
        <p:spPr bwMode="auto">
          <a:xfrm>
            <a:off x="121920" y="1655287"/>
            <a:ext cx="9022080" cy="187973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ROW_NUMBER() OVER (ORDER BY</a:t>
            </a:r>
            <a:r>
              <a:rPr lang="en-US" b="0" dirty="0"/>
              <a:t> </a:t>
            </a:r>
            <a:r>
              <a:rPr lang="en-US" b="0" dirty="0" err="1"/>
              <a:t>OrderId</a:t>
            </a:r>
            <a:r>
              <a:rPr lang="en-US" b="0" dirty="0"/>
              <a:t>) </a:t>
            </a:r>
            <a:r>
              <a:rPr lang="en-US" b="0" dirty="0" err="1"/>
              <a:t>ROW_NUМBER</a:t>
            </a:r>
            <a:r>
              <a:rPr lang="en-US" b="0" dirty="0" err="1">
                <a:solidFill>
                  <a:srgbClr val="0000CC">
                    <a:alpha val="99000"/>
                  </a:srgbClr>
                </a:solidFill>
              </a:rPr>
              <a:t>_</a:t>
            </a:r>
            <a:r>
              <a:rPr lang="en-US" b="0" dirty="0" err="1"/>
              <a:t>SingleWindow</a:t>
            </a:r>
            <a:r>
              <a:rPr lang="en-US" b="0" dirty="0"/>
              <a:t>,</a:t>
            </a:r>
          </a:p>
          <a:p>
            <a:r>
              <a:rPr lang="en-US" b="0" dirty="0"/>
              <a:t>      </a:t>
            </a:r>
            <a:r>
              <a:rPr lang="en-US" b="0" dirty="0">
                <a:solidFill>
                  <a:srgbClr val="0000CC">
                    <a:alpha val="99000"/>
                  </a:srgbClr>
                </a:solidFill>
              </a:rPr>
              <a:t> ROW_NUMBER() OVER (PARTITION BY</a:t>
            </a:r>
            <a:r>
              <a:rPr lang="en-US" b="0" dirty="0"/>
              <a:t> </a:t>
            </a:r>
            <a:r>
              <a:rPr lang="en-US" b="0" dirty="0" err="1"/>
              <a:t>OrderId</a:t>
            </a:r>
            <a:r>
              <a:rPr lang="en-US" b="0" dirty="0">
                <a:solidFill>
                  <a:srgbClr val="0000CC">
                    <a:alpha val="99000"/>
                  </a:srgbClr>
                </a:solidFill>
              </a:rPr>
              <a:t> ORDER BY</a:t>
            </a:r>
            <a:r>
              <a:rPr lang="en-US" b="0" dirty="0"/>
              <a:t> </a:t>
            </a:r>
            <a:r>
              <a:rPr lang="en-US" b="0" dirty="0" err="1"/>
              <a:t>OrderId</a:t>
            </a:r>
            <a:r>
              <a:rPr lang="en-US" b="0" dirty="0"/>
              <a:t>) </a:t>
            </a:r>
            <a:r>
              <a:rPr lang="en-US" b="0" dirty="0" err="1"/>
              <a:t>ROW_NUМBER_ManyWindows</a:t>
            </a:r>
            <a:endParaRPr lang="en-US" b="0" dirty="0"/>
          </a:p>
          <a:p>
            <a:r>
              <a:rPr lang="en-US" b="0" dirty="0">
                <a:solidFill>
                  <a:srgbClr val="0000CC">
                    <a:alpha val="99000"/>
                  </a:srgbClr>
                </a:solidFill>
              </a:rPr>
              <a:t>FROM</a:t>
            </a:r>
            <a:r>
              <a:rPr lang="en-US" b="0" dirty="0"/>
              <a:t> </a:t>
            </a:r>
            <a:r>
              <a:rPr lang="en-US" b="0" dirty="0" err="1"/>
              <a:t>OrderDetails</a:t>
            </a:r>
            <a:endParaRPr lang="en-US" b="0" dirty="0"/>
          </a:p>
          <a:p>
            <a:r>
              <a:rPr lang="en-US" b="0" dirty="0">
                <a:solidFill>
                  <a:srgbClr val="0000CC">
                    <a:alpha val="99000"/>
                  </a:srgbClr>
                </a:solidFill>
              </a:rPr>
              <a:t>ORDER BY</a:t>
            </a:r>
            <a:r>
              <a:rPr lang="en-US" b="0" dirty="0"/>
              <a:t> </a:t>
            </a:r>
            <a:r>
              <a:rPr lang="en-US" b="0" dirty="0" err="1"/>
              <a:t>OrderId</a:t>
            </a:r>
            <a:endParaRPr lang="en-US" b="0" dirty="0"/>
          </a:p>
        </p:txBody>
      </p:sp>
      <p:pic>
        <p:nvPicPr>
          <p:cNvPr id="5" name="Рисунок 4"/>
          <p:cNvPicPr>
            <a:picLocks noChangeAspect="1"/>
          </p:cNvPicPr>
          <p:nvPr/>
        </p:nvPicPr>
        <p:blipFill>
          <a:blip r:embed="rId2"/>
          <a:stretch>
            <a:fillRect/>
          </a:stretch>
        </p:blipFill>
        <p:spPr>
          <a:xfrm>
            <a:off x="1131570" y="3931921"/>
            <a:ext cx="6930622" cy="1799726"/>
          </a:xfrm>
          <a:prstGeom prst="rect">
            <a:avLst/>
          </a:prstGeom>
        </p:spPr>
      </p:pic>
    </p:spTree>
    <p:extLst>
      <p:ext uri="{BB962C8B-B14F-4D97-AF65-F5344CB8AC3E}">
        <p14:creationId xmlns:p14="http://schemas.microsoft.com/office/powerpoint/2010/main" val="106650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Операторы работы с наборами</a:t>
            </a:r>
            <a:endParaRPr lang="en-GB" sz="6000" dirty="0">
              <a:solidFill>
                <a:schemeClr val="bg1">
                  <a:alpha val="98824"/>
                </a:schemeClr>
              </a:solidFill>
            </a:endParaRPr>
          </a:p>
        </p:txBody>
      </p:sp>
    </p:spTree>
    <p:extLst>
      <p:ext uri="{BB962C8B-B14F-4D97-AF65-F5344CB8AC3E}">
        <p14:creationId xmlns:p14="http://schemas.microsoft.com/office/powerpoint/2010/main" val="184423526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RANK()</a:t>
            </a:r>
            <a:endParaRPr lang="ru-RU" dirty="0"/>
          </a:p>
        </p:txBody>
      </p:sp>
      <p:sp>
        <p:nvSpPr>
          <p:cNvPr id="3" name="Объект 2"/>
          <p:cNvSpPr>
            <a:spLocks noGrp="1"/>
          </p:cNvSpPr>
          <p:nvPr>
            <p:ph idx="1"/>
          </p:nvPr>
        </p:nvSpPr>
        <p:spPr>
          <a:xfrm>
            <a:off x="471488" y="788103"/>
            <a:ext cx="7751762" cy="4386262"/>
          </a:xfrm>
        </p:spPr>
        <p:txBody>
          <a:bodyPr/>
          <a:lstStyle/>
          <a:p>
            <a:r>
              <a:rPr lang="ru-RU" dirty="0"/>
              <a:t>Возвращает ранг каждой строки в окне. Ранг для каждого уникального значения столбца или столбцов указанных в ORDER BY вычисляется лишь единожды, при первом нахождении оного. По формуле единица плюс количество строк до строки от начала окна.</a:t>
            </a:r>
          </a:p>
        </p:txBody>
      </p:sp>
      <p:sp>
        <p:nvSpPr>
          <p:cNvPr id="4" name="AutoShape 3"/>
          <p:cNvSpPr txBox="1">
            <a:spLocks noChangeArrowheads="1"/>
          </p:cNvSpPr>
          <p:nvPr/>
        </p:nvSpPr>
        <p:spPr bwMode="auto">
          <a:xfrm>
            <a:off x="121920" y="2041367"/>
            <a:ext cx="9022080" cy="187973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RANK() OVER (ORDER BY</a:t>
            </a:r>
            <a:r>
              <a:rPr lang="en-US" b="0" dirty="0"/>
              <a:t> </a:t>
            </a:r>
            <a:r>
              <a:rPr lang="en-US" b="0" dirty="0" err="1"/>
              <a:t>OrderId</a:t>
            </a:r>
            <a:r>
              <a:rPr lang="en-US" b="0" dirty="0"/>
              <a:t>) </a:t>
            </a:r>
            <a:r>
              <a:rPr lang="en-US" b="0" dirty="0" err="1"/>
              <a:t>RANK_Many_OrderId_Values_In_Window</a:t>
            </a:r>
            <a:r>
              <a:rPr lang="en-US" b="0" dirty="0"/>
              <a:t>,</a:t>
            </a:r>
          </a:p>
          <a:p>
            <a:r>
              <a:rPr lang="en-US" b="0" dirty="0"/>
              <a:t>       </a:t>
            </a:r>
            <a:r>
              <a:rPr lang="en-US" b="0" dirty="0">
                <a:solidFill>
                  <a:srgbClr val="0000CC">
                    <a:alpha val="99000"/>
                  </a:srgbClr>
                </a:solidFill>
              </a:rPr>
              <a:t>RANK() OVER (PARTITION BY</a:t>
            </a:r>
            <a:r>
              <a:rPr lang="en-US" b="0" dirty="0"/>
              <a:t> </a:t>
            </a:r>
            <a:r>
              <a:rPr lang="en-US" b="0" dirty="0" err="1"/>
              <a:t>OrderId</a:t>
            </a:r>
            <a:r>
              <a:rPr lang="en-US" b="0" dirty="0"/>
              <a:t> </a:t>
            </a:r>
            <a:r>
              <a:rPr lang="en-US" b="0" dirty="0">
                <a:solidFill>
                  <a:srgbClr val="0000CC">
                    <a:alpha val="99000"/>
                  </a:srgbClr>
                </a:solidFill>
              </a:rPr>
              <a:t>ORDER BY</a:t>
            </a:r>
            <a:r>
              <a:rPr lang="en-US" b="0" dirty="0"/>
              <a:t> </a:t>
            </a:r>
            <a:r>
              <a:rPr lang="en-US" b="0" dirty="0" err="1"/>
              <a:t>OrderId</a:t>
            </a:r>
            <a:r>
              <a:rPr lang="en-US" b="0" dirty="0"/>
              <a:t>) </a:t>
            </a:r>
            <a:r>
              <a:rPr lang="en-US" b="0" dirty="0" err="1"/>
              <a:t>RANK_Single_OrderId_In_Window</a:t>
            </a:r>
            <a:endParaRPr lang="en-US" b="0" dirty="0"/>
          </a:p>
          <a:p>
            <a:r>
              <a:rPr lang="en-US" b="0" dirty="0">
                <a:solidFill>
                  <a:srgbClr val="0000CC">
                    <a:alpha val="99000"/>
                  </a:srgbClr>
                </a:solidFill>
              </a:rPr>
              <a:t>FROM</a:t>
            </a:r>
            <a:r>
              <a:rPr lang="en-US" b="0" dirty="0"/>
              <a:t> </a:t>
            </a:r>
            <a:r>
              <a:rPr lang="en-US" b="0" dirty="0" err="1"/>
              <a:t>OrderDetails</a:t>
            </a:r>
            <a:endParaRPr lang="en-US" b="0" dirty="0"/>
          </a:p>
          <a:p>
            <a:r>
              <a:rPr lang="en-US" b="0" dirty="0">
                <a:solidFill>
                  <a:srgbClr val="0000CC">
                    <a:alpha val="99000"/>
                  </a:srgbClr>
                </a:solidFill>
              </a:rPr>
              <a:t>ORDER BY</a:t>
            </a:r>
            <a:r>
              <a:rPr lang="en-US" b="0" dirty="0"/>
              <a:t> </a:t>
            </a:r>
            <a:r>
              <a:rPr lang="en-US" b="0" dirty="0" err="1"/>
              <a:t>OrderId</a:t>
            </a:r>
            <a:endParaRPr lang="en-US" b="0" dirty="0"/>
          </a:p>
        </p:txBody>
      </p:sp>
      <p:pic>
        <p:nvPicPr>
          <p:cNvPr id="5" name="Рисунок 4"/>
          <p:cNvPicPr>
            <a:picLocks noChangeAspect="1"/>
          </p:cNvPicPr>
          <p:nvPr/>
        </p:nvPicPr>
        <p:blipFill>
          <a:blip r:embed="rId2"/>
          <a:stretch>
            <a:fillRect/>
          </a:stretch>
        </p:blipFill>
        <p:spPr>
          <a:xfrm>
            <a:off x="761047" y="4337026"/>
            <a:ext cx="7617532" cy="1768157"/>
          </a:xfrm>
          <a:prstGeom prst="rect">
            <a:avLst/>
          </a:prstGeom>
        </p:spPr>
      </p:pic>
    </p:spTree>
    <p:extLst>
      <p:ext uri="{BB962C8B-B14F-4D97-AF65-F5344CB8AC3E}">
        <p14:creationId xmlns:p14="http://schemas.microsoft.com/office/powerpoint/2010/main" val="45701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DENSE_RANK()</a:t>
            </a:r>
            <a:endParaRPr lang="ru-RU" dirty="0"/>
          </a:p>
        </p:txBody>
      </p:sp>
      <p:sp>
        <p:nvSpPr>
          <p:cNvPr id="3" name="Объект 2"/>
          <p:cNvSpPr>
            <a:spLocks noGrp="1"/>
          </p:cNvSpPr>
          <p:nvPr>
            <p:ph idx="1"/>
          </p:nvPr>
        </p:nvSpPr>
        <p:spPr>
          <a:xfrm>
            <a:off x="471488" y="788103"/>
            <a:ext cx="7751762" cy="4386262"/>
          </a:xfrm>
        </p:spPr>
        <p:txBody>
          <a:bodyPr/>
          <a:lstStyle/>
          <a:p>
            <a:r>
              <a:rPr lang="ru-RU" dirty="0"/>
              <a:t>Возвращает ранг строк в окне без прыжков через значения. Ранг строки равен количеству уникальных значений указанных в ODER BY, предшествующих строке, увеличенному на единицу.</a:t>
            </a:r>
          </a:p>
        </p:txBody>
      </p:sp>
      <p:sp>
        <p:nvSpPr>
          <p:cNvPr id="4" name="AutoShape 3"/>
          <p:cNvSpPr txBox="1">
            <a:spLocks noChangeArrowheads="1"/>
          </p:cNvSpPr>
          <p:nvPr/>
        </p:nvSpPr>
        <p:spPr bwMode="auto">
          <a:xfrm>
            <a:off x="121920" y="1919447"/>
            <a:ext cx="9022080" cy="187973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DENSE_</a:t>
            </a:r>
            <a:r>
              <a:rPr lang="en-US" b="0" dirty="0" smtClean="0">
                <a:solidFill>
                  <a:srgbClr val="0000CC">
                    <a:alpha val="99000"/>
                  </a:srgbClr>
                </a:solidFill>
              </a:rPr>
              <a:t>RANK()</a:t>
            </a:r>
            <a:r>
              <a:rPr lang="en-US" b="0" dirty="0">
                <a:solidFill>
                  <a:srgbClr val="0000CC">
                    <a:alpha val="99000"/>
                  </a:srgbClr>
                </a:solidFill>
              </a:rPr>
              <a:t> OVER (ORDER BY</a:t>
            </a:r>
            <a:r>
              <a:rPr lang="en-US" b="0" dirty="0"/>
              <a:t> </a:t>
            </a:r>
            <a:r>
              <a:rPr lang="en-US" b="0" dirty="0" err="1"/>
              <a:t>OrderId</a:t>
            </a:r>
            <a:r>
              <a:rPr lang="en-US" b="0" dirty="0"/>
              <a:t>) </a:t>
            </a:r>
            <a:r>
              <a:rPr lang="en-US" b="0" dirty="0" err="1" smtClean="0"/>
              <a:t>Many_OrderId_Values_In_Window</a:t>
            </a:r>
            <a:r>
              <a:rPr lang="en-US" b="0" dirty="0"/>
              <a:t>,</a:t>
            </a:r>
          </a:p>
          <a:p>
            <a:r>
              <a:rPr lang="en-US" b="0" dirty="0"/>
              <a:t>       </a:t>
            </a:r>
            <a:r>
              <a:rPr lang="en-US" b="0" dirty="0">
                <a:solidFill>
                  <a:srgbClr val="0000CC">
                    <a:alpha val="99000"/>
                  </a:srgbClr>
                </a:solidFill>
              </a:rPr>
              <a:t>DENSE_</a:t>
            </a:r>
            <a:r>
              <a:rPr lang="en-US" b="0" dirty="0" smtClean="0">
                <a:solidFill>
                  <a:srgbClr val="0000CC">
                    <a:alpha val="99000"/>
                  </a:srgbClr>
                </a:solidFill>
              </a:rPr>
              <a:t>RANK</a:t>
            </a:r>
            <a:r>
              <a:rPr lang="en-US" b="0" dirty="0">
                <a:solidFill>
                  <a:srgbClr val="0000CC">
                    <a:alpha val="99000"/>
                  </a:srgbClr>
                </a:solidFill>
              </a:rPr>
              <a:t>() OVER (PARTITION BY</a:t>
            </a:r>
            <a:r>
              <a:rPr lang="en-US" b="0" dirty="0"/>
              <a:t> </a:t>
            </a:r>
            <a:r>
              <a:rPr lang="en-US" b="0" dirty="0" err="1"/>
              <a:t>OrderId</a:t>
            </a:r>
            <a:r>
              <a:rPr lang="en-US" b="0" dirty="0"/>
              <a:t> </a:t>
            </a:r>
            <a:r>
              <a:rPr lang="en-US" b="0" dirty="0">
                <a:solidFill>
                  <a:srgbClr val="0000CC">
                    <a:alpha val="99000"/>
                  </a:srgbClr>
                </a:solidFill>
              </a:rPr>
              <a:t>ORDER BY</a:t>
            </a:r>
            <a:r>
              <a:rPr lang="en-US" b="0" dirty="0"/>
              <a:t> </a:t>
            </a:r>
            <a:r>
              <a:rPr lang="en-US" b="0" dirty="0" err="1"/>
              <a:t>OrderId</a:t>
            </a:r>
            <a:r>
              <a:rPr lang="en-US" b="0" dirty="0"/>
              <a:t>) </a:t>
            </a:r>
            <a:r>
              <a:rPr lang="en-US" b="0" dirty="0" err="1" smtClean="0"/>
              <a:t>Single_OrderId_In_Window</a:t>
            </a:r>
            <a:endParaRPr lang="en-US" b="0" dirty="0"/>
          </a:p>
          <a:p>
            <a:r>
              <a:rPr lang="en-US" b="0" dirty="0">
                <a:solidFill>
                  <a:srgbClr val="0000CC">
                    <a:alpha val="99000"/>
                  </a:srgbClr>
                </a:solidFill>
              </a:rPr>
              <a:t>FROM</a:t>
            </a:r>
            <a:r>
              <a:rPr lang="en-US" b="0" dirty="0"/>
              <a:t> </a:t>
            </a:r>
            <a:r>
              <a:rPr lang="en-US" b="0" dirty="0" err="1"/>
              <a:t>OrderDetails</a:t>
            </a:r>
            <a:endParaRPr lang="en-US" b="0" dirty="0"/>
          </a:p>
          <a:p>
            <a:r>
              <a:rPr lang="en-US" b="0" dirty="0">
                <a:solidFill>
                  <a:srgbClr val="0000CC">
                    <a:alpha val="99000"/>
                  </a:srgbClr>
                </a:solidFill>
              </a:rPr>
              <a:t>ORDER BY</a:t>
            </a:r>
            <a:r>
              <a:rPr lang="en-US" b="0" dirty="0"/>
              <a:t> </a:t>
            </a:r>
            <a:r>
              <a:rPr lang="en-US" b="0" dirty="0" err="1"/>
              <a:t>OrderId</a:t>
            </a:r>
            <a:endParaRPr lang="en-US" b="0" dirty="0"/>
          </a:p>
        </p:txBody>
      </p:sp>
      <p:pic>
        <p:nvPicPr>
          <p:cNvPr id="6" name="Рисунок 5"/>
          <p:cNvPicPr>
            <a:picLocks noChangeAspect="1"/>
          </p:cNvPicPr>
          <p:nvPr/>
        </p:nvPicPr>
        <p:blipFill>
          <a:blip r:embed="rId2"/>
          <a:stretch>
            <a:fillRect/>
          </a:stretch>
        </p:blipFill>
        <p:spPr>
          <a:xfrm>
            <a:off x="1147316" y="4270986"/>
            <a:ext cx="7087047" cy="1900237"/>
          </a:xfrm>
          <a:prstGeom prst="rect">
            <a:avLst/>
          </a:prstGeom>
        </p:spPr>
      </p:pic>
    </p:spTree>
    <p:extLst>
      <p:ext uri="{BB962C8B-B14F-4D97-AF65-F5344CB8AC3E}">
        <p14:creationId xmlns:p14="http://schemas.microsoft.com/office/powerpoint/2010/main" val="3457878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NTILE(&lt;Integer&gt;)</a:t>
            </a:r>
            <a:endParaRPr lang="ru-RU" dirty="0"/>
          </a:p>
        </p:txBody>
      </p:sp>
      <p:sp>
        <p:nvSpPr>
          <p:cNvPr id="3" name="Объект 2"/>
          <p:cNvSpPr>
            <a:spLocks noGrp="1"/>
          </p:cNvSpPr>
          <p:nvPr>
            <p:ph idx="1"/>
          </p:nvPr>
        </p:nvSpPr>
        <p:spPr>
          <a:xfrm>
            <a:off x="471488" y="788103"/>
            <a:ext cx="8184832" cy="4386262"/>
          </a:xfrm>
        </p:spPr>
        <p:txBody>
          <a:bodyPr/>
          <a:lstStyle/>
          <a:p>
            <a:r>
              <a:rPr lang="ru-RU" dirty="0"/>
              <a:t> Распределяет строки в окне на заданное количество групп. Группы нумеруются, начиная с единицы. Для каждой строки функция NTILE возвращает номер группы, которой принадлежит строка.</a:t>
            </a:r>
          </a:p>
        </p:txBody>
      </p:sp>
      <p:sp>
        <p:nvSpPr>
          <p:cNvPr id="4" name="AutoShape 3"/>
          <p:cNvSpPr txBox="1">
            <a:spLocks noChangeArrowheads="1"/>
          </p:cNvSpPr>
          <p:nvPr/>
        </p:nvSpPr>
        <p:spPr bwMode="auto">
          <a:xfrm>
            <a:off x="179799" y="1816428"/>
            <a:ext cx="9022080" cy="16207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0" dirty="0">
                <a:solidFill>
                  <a:srgbClr val="0000CC">
                    <a:alpha val="99000"/>
                  </a:srgbClr>
                </a:solidFill>
              </a:rPr>
              <a:t>SELECT</a:t>
            </a:r>
            <a:r>
              <a:rPr lang="en-US" b="0" dirty="0"/>
              <a:t> *,</a:t>
            </a:r>
          </a:p>
          <a:p>
            <a:r>
              <a:rPr lang="en-US" b="0" dirty="0"/>
              <a:t>       </a:t>
            </a:r>
            <a:r>
              <a:rPr lang="en-US" b="0" dirty="0">
                <a:solidFill>
                  <a:srgbClr val="0000CC">
                    <a:alpha val="99000"/>
                  </a:srgbClr>
                </a:solidFill>
              </a:rPr>
              <a:t>NTILE(3) OVER (ORDER BY</a:t>
            </a:r>
            <a:r>
              <a:rPr lang="en-US" b="0" dirty="0"/>
              <a:t> </a:t>
            </a:r>
            <a:r>
              <a:rPr lang="en-US" b="0" dirty="0" err="1"/>
              <a:t>OrderId</a:t>
            </a:r>
            <a:r>
              <a:rPr lang="en-US" b="0" dirty="0"/>
              <a:t>) </a:t>
            </a:r>
            <a:r>
              <a:rPr lang="en-US" b="0" dirty="0" err="1"/>
              <a:t>NTILE_One_Window</a:t>
            </a:r>
            <a:r>
              <a:rPr lang="en-US" b="0" dirty="0"/>
              <a:t>,</a:t>
            </a:r>
          </a:p>
          <a:p>
            <a:r>
              <a:rPr lang="en-US" b="0" dirty="0"/>
              <a:t>      </a:t>
            </a:r>
            <a:r>
              <a:rPr lang="en-US" b="0" dirty="0">
                <a:solidFill>
                  <a:srgbClr val="0000CC">
                    <a:alpha val="99000"/>
                  </a:srgbClr>
                </a:solidFill>
              </a:rPr>
              <a:t> NTILE(3) OVER (PARTITION BY</a:t>
            </a:r>
            <a:r>
              <a:rPr lang="en-US" b="0" dirty="0"/>
              <a:t> </a:t>
            </a:r>
            <a:r>
              <a:rPr lang="en-US" b="0" dirty="0" err="1"/>
              <a:t>OrderId</a:t>
            </a:r>
            <a:r>
              <a:rPr lang="en-US" b="0" dirty="0"/>
              <a:t> </a:t>
            </a:r>
            <a:r>
              <a:rPr lang="en-US" b="0" dirty="0">
                <a:solidFill>
                  <a:srgbClr val="0000CC">
                    <a:alpha val="99000"/>
                  </a:srgbClr>
                </a:solidFill>
              </a:rPr>
              <a:t>ORDER BY</a:t>
            </a:r>
            <a:r>
              <a:rPr lang="en-US" b="0" dirty="0"/>
              <a:t> </a:t>
            </a:r>
            <a:r>
              <a:rPr lang="en-US" b="0" dirty="0" err="1"/>
              <a:t>OrderId</a:t>
            </a:r>
            <a:r>
              <a:rPr lang="en-US" b="0" dirty="0"/>
              <a:t>) </a:t>
            </a:r>
            <a:r>
              <a:rPr lang="en-US" b="0" dirty="0" err="1"/>
              <a:t>NTILE_Many_Windows</a:t>
            </a:r>
            <a:endParaRPr lang="en-US" b="0" dirty="0"/>
          </a:p>
          <a:p>
            <a:r>
              <a:rPr lang="en-US" b="0" dirty="0">
                <a:solidFill>
                  <a:srgbClr val="0000CC">
                    <a:alpha val="99000"/>
                  </a:srgbClr>
                </a:solidFill>
              </a:rPr>
              <a:t>FROM</a:t>
            </a:r>
            <a:r>
              <a:rPr lang="en-US" b="0" dirty="0"/>
              <a:t> </a:t>
            </a:r>
            <a:r>
              <a:rPr lang="en-US" b="0" dirty="0" err="1"/>
              <a:t>OrderDetails</a:t>
            </a:r>
            <a:endParaRPr lang="en-US" b="0" dirty="0"/>
          </a:p>
          <a:p>
            <a:r>
              <a:rPr lang="en-US" b="0" dirty="0">
                <a:solidFill>
                  <a:srgbClr val="0000CC">
                    <a:alpha val="99000"/>
                  </a:srgbClr>
                </a:solidFill>
              </a:rPr>
              <a:t>ORDER BY</a:t>
            </a:r>
            <a:r>
              <a:rPr lang="en-US" b="0" dirty="0"/>
              <a:t> </a:t>
            </a:r>
            <a:r>
              <a:rPr lang="en-US" b="0" dirty="0" err="1"/>
              <a:t>OrderId</a:t>
            </a:r>
            <a:endParaRPr lang="en-US" b="0" dirty="0"/>
          </a:p>
        </p:txBody>
      </p:sp>
      <p:pic>
        <p:nvPicPr>
          <p:cNvPr id="5" name="Рисунок 4"/>
          <p:cNvPicPr>
            <a:picLocks noChangeAspect="1"/>
          </p:cNvPicPr>
          <p:nvPr/>
        </p:nvPicPr>
        <p:blipFill>
          <a:blip r:embed="rId2"/>
          <a:stretch>
            <a:fillRect/>
          </a:stretch>
        </p:blipFill>
        <p:spPr>
          <a:xfrm>
            <a:off x="1599247" y="4104640"/>
            <a:ext cx="6251094" cy="1928137"/>
          </a:xfrm>
          <a:prstGeom prst="rect">
            <a:avLst/>
          </a:prstGeom>
        </p:spPr>
      </p:pic>
    </p:spTree>
    <p:extLst>
      <p:ext uri="{BB962C8B-B14F-4D97-AF65-F5344CB8AC3E}">
        <p14:creationId xmlns:p14="http://schemas.microsoft.com/office/powerpoint/2010/main" val="33293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 между наборами</a:t>
            </a:r>
            <a:endParaRPr lang="en-US" dirty="0"/>
          </a:p>
        </p:txBody>
      </p:sp>
      <p:sp>
        <p:nvSpPr>
          <p:cNvPr id="3" name="Content Placeholder 2"/>
          <p:cNvSpPr>
            <a:spLocks noGrp="1"/>
          </p:cNvSpPr>
          <p:nvPr>
            <p:ph idx="1"/>
          </p:nvPr>
        </p:nvSpPr>
        <p:spPr/>
        <p:txBody>
          <a:bodyPr/>
          <a:lstStyle/>
          <a:p>
            <a:r>
              <a:rPr lang="ru-RU" sz="2000" dirty="0" smtClean="0"/>
              <a:t>Результаты двух запросов могут объединяться, сравниваться и выполняться другие действия.</a:t>
            </a:r>
            <a:endParaRPr lang="en-US" sz="2000" dirty="0" smtClean="0"/>
          </a:p>
          <a:p>
            <a:r>
              <a:rPr lang="ru-RU" sz="2000" dirty="0" smtClean="0"/>
              <a:t>Оба набора должны иметь одинаковое количество совместимых колонок</a:t>
            </a:r>
            <a:endParaRPr lang="en-US" sz="2000" dirty="0" smtClean="0"/>
          </a:p>
          <a:p>
            <a:r>
              <a:rPr lang="en-US" sz="2000" dirty="0" smtClean="0"/>
              <a:t>ORDER BY </a:t>
            </a:r>
            <a:r>
              <a:rPr lang="ru-RU" sz="2000" dirty="0" smtClean="0"/>
              <a:t>не применим к исходным запросам, но может быть применен к результату операции над наборами</a:t>
            </a:r>
            <a:endParaRPr lang="en-US" sz="2000" dirty="0" smtClean="0"/>
          </a:p>
          <a:p>
            <a:r>
              <a:rPr lang="en-US" sz="2000" dirty="0" smtClean="0"/>
              <a:t>NULL</a:t>
            </a:r>
            <a:r>
              <a:rPr lang="ru-RU" sz="2000" dirty="0" smtClean="0"/>
              <a:t> значения</a:t>
            </a:r>
            <a:r>
              <a:rPr lang="en-US" sz="2000" dirty="0" smtClean="0"/>
              <a:t> </a:t>
            </a:r>
            <a:r>
              <a:rPr lang="ru-RU" sz="2000" dirty="0" smtClean="0"/>
              <a:t>принимаются равными при сравнении в наборах</a:t>
            </a:r>
            <a:endParaRPr lang="en-US" sz="2000" dirty="0" smtClean="0"/>
          </a:p>
          <a:p>
            <a:r>
              <a:rPr lang="ru-RU" sz="2000" dirty="0" smtClean="0"/>
              <a:t>Операторы над наборами включают </a:t>
            </a:r>
            <a:r>
              <a:rPr lang="en-US" sz="2000" dirty="0" smtClean="0"/>
              <a:t>UNION, INTERSECT, EXCEPT, </a:t>
            </a:r>
            <a:r>
              <a:rPr lang="ru-RU" sz="2000" dirty="0"/>
              <a:t>и</a:t>
            </a:r>
            <a:r>
              <a:rPr lang="en-US" sz="2000" dirty="0" smtClean="0"/>
              <a:t> APPLY</a:t>
            </a:r>
            <a:endParaRPr lang="en-US" sz="2000" dirty="0"/>
          </a:p>
        </p:txBody>
      </p:sp>
      <p:sp>
        <p:nvSpPr>
          <p:cNvPr id="4" name="AutoShape 3"/>
          <p:cNvSpPr>
            <a:spLocks noChangeArrowheads="1"/>
          </p:cNvSpPr>
          <p:nvPr/>
        </p:nvSpPr>
        <p:spPr bwMode="auto">
          <a:xfrm>
            <a:off x="458788" y="4031987"/>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query_1</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set_operator</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query_2</a:t>
            </a:r>
            <a:r>
              <a:rPr lang="en-US" dirty="0">
                <a:solidFill>
                  <a:srgbClr val="808080"/>
                </a:solidFill>
                <a:latin typeface="Lucida Sans Typewriter" pitchFamily="49" charset="0"/>
              </a:rPr>
              <a:t>&gt;</a:t>
            </a:r>
          </a:p>
          <a:p>
            <a:r>
              <a:rPr lang="en-US" dirty="0" smtClean="0">
                <a:solidFill>
                  <a:prstClr val="black"/>
                </a:solidFill>
                <a:latin typeface="Lucida Sans Typewriter" pitchFamily="49" charset="0"/>
              </a:rPr>
              <a:t>[</a:t>
            </a:r>
            <a:r>
              <a:rPr lang="en-US" dirty="0" smtClean="0">
                <a:solidFill>
                  <a:srgbClr val="0000FF"/>
                </a:solidFill>
                <a:latin typeface="Lucida Sans Typewriter" pitchFamily="49" charset="0"/>
              </a:rPr>
              <a:t>ORDER BY</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&lt;sort_list&gt;]</a:t>
            </a:r>
            <a:endParaRPr lang="en-US" b="0" dirty="0">
              <a:solidFill>
                <a:srgbClr val="292929"/>
              </a:solidFill>
              <a:latin typeface="Lucida Sans Typewriter" pitchFamily="49" charset="0"/>
              <a:cs typeface="+mn-cs"/>
            </a:endParaRPr>
          </a:p>
        </p:txBody>
      </p:sp>
    </p:spTree>
    <p:extLst>
      <p:ext uri="{BB962C8B-B14F-4D97-AF65-F5344CB8AC3E}">
        <p14:creationId xmlns:p14="http://schemas.microsoft.com/office/powerpoint/2010/main" val="1785312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Оператор </a:t>
            </a:r>
            <a:r>
              <a:rPr lang="en-US" dirty="0" smtClean="0"/>
              <a:t>UNION</a:t>
            </a:r>
          </a:p>
        </p:txBody>
      </p:sp>
      <p:sp>
        <p:nvSpPr>
          <p:cNvPr id="7171" name="Rectangle 3"/>
          <p:cNvSpPr>
            <a:spLocks noGrp="1" noChangeArrowheads="1"/>
          </p:cNvSpPr>
          <p:nvPr>
            <p:ph idx="1"/>
          </p:nvPr>
        </p:nvSpPr>
        <p:spPr/>
        <p:txBody>
          <a:bodyPr/>
          <a:lstStyle/>
          <a:p>
            <a:r>
              <a:rPr lang="ru-RU" dirty="0"/>
              <a:t>Оператор UNION объединяет результаты двух или более запросов в один результирующий набор, в который входят все строки, принадлежащие всем запросам в объединении.</a:t>
            </a:r>
            <a:endParaRPr lang="en-US" dirty="0" smtClean="0"/>
          </a:p>
        </p:txBody>
      </p:sp>
      <p:sp>
        <p:nvSpPr>
          <p:cNvPr id="8" name="AutoShape 3"/>
          <p:cNvSpPr>
            <a:spLocks noChangeArrowheads="1"/>
          </p:cNvSpPr>
          <p:nvPr/>
        </p:nvSpPr>
        <p:spPr bwMode="auto">
          <a:xfrm>
            <a:off x="237994" y="4908606"/>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ru-RU" sz="1600" dirty="0" smtClean="0">
                <a:solidFill>
                  <a:srgbClr val="008000"/>
                </a:solidFill>
                <a:latin typeface="Lucida Sans Typewriter" pitchFamily="49" charset="0"/>
              </a:rPr>
              <a:t>только уникальные строки из обоих запросов будут возвращены</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graphicFrame>
        <p:nvGraphicFramePr>
          <p:cNvPr id="9" name="Diagram 8"/>
          <p:cNvGraphicFramePr/>
          <p:nvPr>
            <p:extLst>
              <p:ext uri="{D42A27DB-BD31-4B8C-83A1-F6EECF244321}">
                <p14:modId xmlns:p14="http://schemas.microsoft.com/office/powerpoint/2010/main" val="2745057902"/>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20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Оператор</a:t>
            </a:r>
            <a:r>
              <a:rPr lang="en-US" dirty="0" smtClean="0"/>
              <a:t> UNION ALL</a:t>
            </a:r>
          </a:p>
        </p:txBody>
      </p:sp>
      <p:sp>
        <p:nvSpPr>
          <p:cNvPr id="7171" name="Rectangle 3"/>
          <p:cNvSpPr>
            <a:spLocks noGrp="1" noChangeArrowheads="1"/>
          </p:cNvSpPr>
          <p:nvPr>
            <p:ph idx="1"/>
          </p:nvPr>
        </p:nvSpPr>
        <p:spPr/>
        <p:txBody>
          <a:bodyPr/>
          <a:lstStyle/>
          <a:p>
            <a:r>
              <a:rPr lang="en-US" dirty="0" smtClean="0"/>
              <a:t>UNION ALL </a:t>
            </a:r>
            <a:r>
              <a:rPr lang="ru-RU" dirty="0" smtClean="0"/>
              <a:t>возвращает результаты набора со всеми строками из обоих наборов</a:t>
            </a:r>
          </a:p>
        </p:txBody>
      </p:sp>
      <p:graphicFrame>
        <p:nvGraphicFramePr>
          <p:cNvPr id="7" name="Diagram 6"/>
          <p:cNvGraphicFramePr/>
          <p:nvPr>
            <p:extLst>
              <p:ext uri="{D42A27DB-BD31-4B8C-83A1-F6EECF244321}">
                <p14:modId xmlns:p14="http://schemas.microsoft.com/office/powerpoint/2010/main" val="537664994"/>
              </p:ext>
            </p:extLst>
          </p:nvPr>
        </p:nvGraphicFramePr>
        <p:xfrm>
          <a:off x="1800808" y="252859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325676" y="5069830"/>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ru-RU" sz="1600" dirty="0" smtClean="0">
                <a:solidFill>
                  <a:srgbClr val="008000"/>
                </a:solidFill>
                <a:latin typeface="Lucida Sans Typewriter" pitchFamily="49" charset="0"/>
              </a:rPr>
              <a:t>результатом будут все строки из обоих запросов</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 ALL</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2302512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solidFill>
                  <a:schemeClr val="accent6"/>
                </a:solidFill>
                <a:latin typeface="+mj-lt"/>
                <a:ea typeface="+mj-ea"/>
                <a:cs typeface="+mj-cs"/>
              </a:rPr>
              <a:t>Оператор </a:t>
            </a:r>
            <a:r>
              <a:rPr lang="en-US" sz="3600" dirty="0" smtClean="0">
                <a:solidFill>
                  <a:schemeClr val="accent6"/>
                </a:solidFill>
                <a:effectLst/>
                <a:latin typeface="+mj-lt"/>
                <a:ea typeface="+mj-ea"/>
                <a:cs typeface="+mj-cs"/>
              </a:rPr>
              <a:t>INTERSECT</a:t>
            </a:r>
            <a:endParaRPr lang="en-US" sz="3600" dirty="0">
              <a:solidFill>
                <a:schemeClr val="accent6"/>
              </a:solidFill>
            </a:endParaRPr>
          </a:p>
        </p:txBody>
      </p:sp>
      <p:sp>
        <p:nvSpPr>
          <p:cNvPr id="3" name="Content Placeholder 2"/>
          <p:cNvSpPr>
            <a:spLocks noGrp="1"/>
          </p:cNvSpPr>
          <p:nvPr>
            <p:ph idx="1"/>
          </p:nvPr>
        </p:nvSpPr>
        <p:spPr/>
        <p:txBody>
          <a:bodyPr/>
          <a:lstStyle/>
          <a:p>
            <a:r>
              <a:rPr lang="en-US" dirty="0" smtClean="0"/>
              <a:t>INTERSECT </a:t>
            </a:r>
            <a:r>
              <a:rPr lang="ru-RU" dirty="0" smtClean="0"/>
              <a:t>возвращает только уникальный записи которые появляются в обоих наборах</a:t>
            </a:r>
            <a:endParaRPr lang="en-US" dirty="0" smtClean="0"/>
          </a:p>
        </p:txBody>
      </p:sp>
      <p:grpSp>
        <p:nvGrpSpPr>
          <p:cNvPr id="8" name="Group 7"/>
          <p:cNvGrpSpPr/>
          <p:nvPr/>
        </p:nvGrpSpPr>
        <p:grpSpPr>
          <a:xfrm>
            <a:off x="1800807" y="1668233"/>
            <a:ext cx="5250026" cy="3091026"/>
            <a:chOff x="1810138" y="1483567"/>
            <a:chExt cx="5250026" cy="3091026"/>
          </a:xfrm>
        </p:grpSpPr>
        <p:graphicFrame>
          <p:nvGraphicFramePr>
            <p:cNvPr id="9" name="Diagram 8"/>
            <p:cNvGraphicFramePr/>
            <p:nvPr>
              <p:extLst>
                <p:ext uri="{D42A27DB-BD31-4B8C-83A1-F6EECF244321}">
                  <p14:modId xmlns:p14="http://schemas.microsoft.com/office/powerpoint/2010/main" val="76375939"/>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734697" y="1483567"/>
              <a:ext cx="1646605" cy="369332"/>
            </a:xfrm>
            <a:prstGeom prst="rect">
              <a:avLst/>
            </a:prstGeom>
            <a:noFill/>
          </p:spPr>
          <p:txBody>
            <a:bodyPr wrap="none" rtlCol="0">
              <a:spAutoFit/>
            </a:bodyPr>
            <a:lstStyle/>
            <a:p>
              <a:r>
                <a:rPr lang="en-US" dirty="0" smtClean="0">
                  <a:solidFill>
                    <a:srgbClr val="292929"/>
                  </a:solidFill>
                </a:rPr>
                <a:t>INTERSECT</a:t>
              </a:r>
              <a:endParaRPr lang="en-US" dirty="0">
                <a:solidFill>
                  <a:srgbClr val="292929"/>
                </a:solidFill>
              </a:endParaRPr>
            </a:p>
          </p:txBody>
        </p:sp>
        <p:cxnSp>
          <p:nvCxnSpPr>
            <p:cNvPr id="11" name="Straight Arrow Connector 10"/>
            <p:cNvCxnSpPr>
              <a:stCxn id="10" idx="2"/>
            </p:cNvCxnSpPr>
            <p:nvPr/>
          </p:nvCxnSpPr>
          <p:spPr bwMode="auto">
            <a:xfrm flipH="1">
              <a:off x="4557999" y="1852899"/>
              <a:ext cx="1" cy="138482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3" name="AutoShape 3"/>
          <p:cNvSpPr>
            <a:spLocks noChangeArrowheads="1"/>
          </p:cNvSpPr>
          <p:nvPr/>
        </p:nvSpPr>
        <p:spPr bwMode="auto">
          <a:xfrm>
            <a:off x="237994" y="5013381"/>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ru-RU" sz="1600" dirty="0" smtClean="0">
                <a:solidFill>
                  <a:srgbClr val="008000"/>
                </a:solidFill>
                <a:latin typeface="Lucida Sans Typewriter" pitchFamily="49" charset="0"/>
              </a:rPr>
              <a:t>только строки которые появляются в обоих запросах</a:t>
            </a:r>
            <a:r>
              <a:rPr lang="en-US" sz="1600" dirty="0" smtClean="0">
                <a:solidFill>
                  <a:srgbClr val="008000"/>
                </a:solidFill>
                <a:latin typeface="Lucida Sans Typewriter" pitchFamily="49" charset="0"/>
              </a:rPr>
              <a:t>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INTERSECT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3171032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fontAlgn="base"/>
            <a:r>
              <a:rPr lang="ru-RU" sz="3600" dirty="0" smtClean="0">
                <a:solidFill>
                  <a:schemeClr val="accent6"/>
                </a:solidFill>
                <a:effectLst/>
                <a:latin typeface="+mj-lt"/>
                <a:ea typeface="+mj-ea"/>
                <a:cs typeface="+mj-cs"/>
              </a:rPr>
              <a:t>Оператор </a:t>
            </a:r>
            <a:r>
              <a:rPr lang="en-US" sz="3600" dirty="0" smtClean="0">
                <a:solidFill>
                  <a:schemeClr val="accent6"/>
                </a:solidFill>
                <a:effectLst/>
                <a:latin typeface="+mj-lt"/>
                <a:ea typeface="+mj-ea"/>
                <a:cs typeface="+mj-cs"/>
              </a:rPr>
              <a:t>EXCEPT</a:t>
            </a:r>
            <a:endParaRPr lang="en-US" sz="3600" dirty="0">
              <a:solidFill>
                <a:schemeClr val="accent6"/>
              </a:solidFill>
              <a:effectLst/>
            </a:endParaRPr>
          </a:p>
        </p:txBody>
      </p:sp>
      <p:sp>
        <p:nvSpPr>
          <p:cNvPr id="3" name="Content Placeholder 2"/>
          <p:cNvSpPr>
            <a:spLocks noGrp="1"/>
          </p:cNvSpPr>
          <p:nvPr>
            <p:ph idx="1"/>
          </p:nvPr>
        </p:nvSpPr>
        <p:spPr/>
        <p:txBody>
          <a:bodyPr/>
          <a:lstStyle/>
          <a:p>
            <a:r>
              <a:rPr lang="en-US" sz="2000" dirty="0" smtClean="0"/>
              <a:t>EXCEPT</a:t>
            </a:r>
            <a:r>
              <a:rPr lang="en-US" sz="2000" baseline="0" dirty="0" smtClean="0"/>
              <a:t> </a:t>
            </a:r>
            <a:r>
              <a:rPr lang="ru-RU" sz="2000" baseline="0" dirty="0" smtClean="0"/>
              <a:t>возвращает только уникальные записи которые появляются в левой последовательности, но не в правой</a:t>
            </a:r>
            <a:endParaRPr lang="en-US" sz="2000" baseline="0" dirty="0" smtClean="0"/>
          </a:p>
          <a:p>
            <a:pPr lvl="1"/>
            <a:r>
              <a:rPr lang="ru-RU" dirty="0" smtClean="0"/>
              <a:t>Имеет значение в каком порядке указываются последовательности</a:t>
            </a:r>
            <a:endParaRPr lang="en-US" dirty="0"/>
          </a:p>
        </p:txBody>
      </p:sp>
      <p:graphicFrame>
        <p:nvGraphicFramePr>
          <p:cNvPr id="5" name="Diagram 4"/>
          <p:cNvGraphicFramePr/>
          <p:nvPr>
            <p:extLst>
              <p:ext uri="{D42A27DB-BD31-4B8C-83A1-F6EECF244321}">
                <p14:modId xmlns:p14="http://schemas.microsoft.com/office/powerpoint/2010/main" val="4228284352"/>
              </p:ext>
            </p:extLst>
          </p:nvPr>
        </p:nvGraphicFramePr>
        <p:xfrm>
          <a:off x="1810138" y="223001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288099" y="4819005"/>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ru-RU" sz="1600" dirty="0" smtClean="0">
                <a:solidFill>
                  <a:srgbClr val="008000"/>
                </a:solidFill>
                <a:latin typeface="Lucida Sans Typewriter" pitchFamily="49" charset="0"/>
              </a:rPr>
              <a:t>только строки из </a:t>
            </a:r>
            <a:r>
              <a:rPr lang="en-US" sz="1600" dirty="0" smtClean="0">
                <a:solidFill>
                  <a:srgbClr val="008000"/>
                </a:solidFill>
                <a:latin typeface="Lucida Sans Typewriter" pitchFamily="49" charset="0"/>
              </a:rPr>
              <a:t>Sales</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EXCEPT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90609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ru-RU" dirty="0" smtClean="0"/>
              <a:t>Оператор </a:t>
            </a:r>
            <a:r>
              <a:rPr lang="en-US" dirty="0" smtClean="0"/>
              <a:t>APPLY</a:t>
            </a:r>
            <a:endParaRPr lang="en-US" dirty="0"/>
          </a:p>
        </p:txBody>
      </p:sp>
      <p:sp>
        <p:nvSpPr>
          <p:cNvPr id="3" name="Content Placeholder 2"/>
          <p:cNvSpPr>
            <a:spLocks noGrp="1"/>
          </p:cNvSpPr>
          <p:nvPr>
            <p:ph idx="1"/>
          </p:nvPr>
        </p:nvSpPr>
        <p:spPr>
          <a:xfrm>
            <a:off x="458787" y="613775"/>
            <a:ext cx="8321958" cy="5976226"/>
          </a:xfrm>
        </p:spPr>
        <p:txBody>
          <a:bodyPr/>
          <a:lstStyle/>
          <a:p>
            <a:r>
              <a:rPr lang="en-US" sz="2000" dirty="0" smtClean="0"/>
              <a:t>APPLY </a:t>
            </a:r>
            <a:r>
              <a:rPr lang="ru-RU" sz="2000" dirty="0" smtClean="0"/>
              <a:t>это табличный оператор используемый вместе с </a:t>
            </a:r>
            <a:r>
              <a:rPr lang="en-US" sz="2000" dirty="0" smtClean="0"/>
              <a:t>FROM </a:t>
            </a:r>
            <a:r>
              <a:rPr lang="ru-RU" sz="2000" dirty="0" smtClean="0"/>
              <a:t>предложением и может иметь форму</a:t>
            </a:r>
            <a:r>
              <a:rPr lang="en-US" sz="2000" dirty="0" smtClean="0"/>
              <a:t> CROSS APPLY </a:t>
            </a:r>
            <a:r>
              <a:rPr lang="ru-RU" sz="2000" dirty="0" smtClean="0"/>
              <a:t>или</a:t>
            </a:r>
            <a:r>
              <a:rPr lang="en-US" sz="2000" dirty="0" smtClean="0"/>
              <a:t> OUTER APPLY</a:t>
            </a:r>
          </a:p>
          <a:p>
            <a:r>
              <a:rPr lang="ru-RU" sz="2000" dirty="0" smtClean="0"/>
              <a:t>Чаще всего правая таблица это табличное выражение или функция возвращающая таблицу</a:t>
            </a:r>
            <a:endParaRPr lang="en-US" sz="2000" dirty="0" smtClean="0"/>
          </a:p>
          <a:p>
            <a:r>
              <a:rPr lang="ru-RU" sz="2000" dirty="0"/>
              <a:t>Инструкция CROSS APPLY возвращает те строки из внутреннего (левого) табличного выражения, которые совпадают с внешним (правым) табличным выражением. Таким образом, логически, инструкция CROSS APPLY функционирует так же, как и инструкция INNER JOIN.</a:t>
            </a:r>
            <a:endParaRPr lang="en-US" sz="2000" dirty="0"/>
          </a:p>
          <a:p>
            <a:r>
              <a:rPr lang="ru-RU" sz="2000" dirty="0" smtClean="0"/>
              <a:t>Инструкция </a:t>
            </a:r>
            <a:r>
              <a:rPr lang="ru-RU" sz="2000" dirty="0"/>
              <a:t>OUTER APPLY возвращает все строки из внутреннего (левого) табличного выражения. (Для тех строк, для которых нет совпадений во внешнем табличном выражении, он содержит значения NULL в столбцах внешнего табличного выражения.) Логически, инструкция OUTER APPLY эквивалентна инструкции LEFT OUTER JOIN.</a:t>
            </a:r>
            <a:endParaRPr lang="en-US" sz="2000" dirty="0" smtClean="0"/>
          </a:p>
        </p:txBody>
      </p:sp>
      <p:sp>
        <p:nvSpPr>
          <p:cNvPr id="4" name="AutoShape 3"/>
          <p:cNvSpPr>
            <a:spLocks noChangeArrowheads="1"/>
          </p:cNvSpPr>
          <p:nvPr/>
        </p:nvSpPr>
        <p:spPr bwMode="auto">
          <a:xfrm>
            <a:off x="588080" y="4998439"/>
            <a:ext cx="773518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&lt;column_list&gt;</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FROM</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	&lt;left_table&gt;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&lt;alias&gt;</a:t>
            </a:r>
            <a:endParaRPr lang="en-US" dirty="0">
              <a:solidFill>
                <a:prstClr val="black"/>
              </a:solidFill>
              <a:latin typeface="Lucida Sans Typewriter" pitchFamily="49" charset="0"/>
            </a:endParaRPr>
          </a:p>
          <a:p>
            <a:r>
              <a:rPr lang="en-US" dirty="0" smtClean="0">
                <a:solidFill>
                  <a:srgbClr val="808080"/>
                </a:solidFill>
                <a:latin typeface="Lucida Sans Typewriter" pitchFamily="49" charset="0"/>
              </a:rPr>
              <a:t>CROSS/OUTER APPLY</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&lt;derived_table_expression or inline_TVF&gt; </a:t>
            </a:r>
            <a:r>
              <a:rPr lang="en-US" dirty="0" smtClean="0">
                <a:solidFill>
                  <a:srgbClr val="0000FF"/>
                </a:solidFill>
                <a:latin typeface="Lucida Sans Typewriter" pitchFamily="49" charset="0"/>
              </a:rPr>
              <a:t>AS</a:t>
            </a:r>
            <a:r>
              <a:rPr lang="en-US" dirty="0" smtClean="0">
                <a:solidFill>
                  <a:prstClr val="black"/>
                </a:solidFill>
                <a:latin typeface="Lucida Sans Typewriter" pitchFamily="49" charset="0"/>
              </a:rPr>
              <a:t> &lt;alias&gt;</a:t>
            </a:r>
            <a:endParaRPr lang="en-US" b="0" dirty="0">
              <a:latin typeface="Lucida Sans Typewriter" pitchFamily="49" charset="0"/>
              <a:cs typeface="+mn-cs"/>
            </a:endParaRPr>
          </a:p>
        </p:txBody>
      </p:sp>
    </p:spTree>
    <p:extLst>
      <p:ext uri="{BB962C8B-B14F-4D97-AF65-F5344CB8AC3E}">
        <p14:creationId xmlns:p14="http://schemas.microsoft.com/office/powerpoint/2010/main" val="436144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1135</Words>
  <Application>Microsoft Office PowerPoint</Application>
  <PresentationFormat>Экран (4:3)</PresentationFormat>
  <Paragraphs>285</Paragraphs>
  <Slides>32</Slides>
  <Notes>11</Notes>
  <HiddenSlides>0</HiddenSlides>
  <MMClips>0</MMClips>
  <ScaleCrop>false</ScaleCrop>
  <HeadingPairs>
    <vt:vector size="4" baseType="variant">
      <vt:variant>
        <vt:lpstr>Тема</vt:lpstr>
      </vt:variant>
      <vt:variant>
        <vt:i4>7</vt:i4>
      </vt:variant>
      <vt:variant>
        <vt:lpstr>Заголовки слайдов</vt:lpstr>
      </vt:variant>
      <vt:variant>
        <vt:i4>32</vt:i4>
      </vt:variant>
    </vt:vector>
  </HeadingPairs>
  <TitlesOfParts>
    <vt:vector size="39"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Взаимодействие между наборами</vt:lpstr>
      <vt:lpstr>Оператор UNION</vt:lpstr>
      <vt:lpstr>Оператор UNION ALL</vt:lpstr>
      <vt:lpstr>Оператор INTERSECT</vt:lpstr>
      <vt:lpstr>Оператор EXCEPT</vt:lpstr>
      <vt:lpstr>Оператор APPLY</vt:lpstr>
      <vt:lpstr>Применение инструкции APPLY</vt:lpstr>
      <vt:lpstr>Применение инструкции APPLY</vt:lpstr>
      <vt:lpstr>Презентация PowerPoint</vt:lpstr>
      <vt:lpstr>Over и ранжирующие функции </vt:lpstr>
      <vt:lpstr>Презентация PowerPoint</vt:lpstr>
      <vt:lpstr>Презентация PowerPoint</vt:lpstr>
      <vt:lpstr>Презентация PowerPoint</vt:lpstr>
      <vt:lpstr>Окна</vt:lpstr>
      <vt:lpstr>Окна</vt:lpstr>
      <vt:lpstr>Презентация PowerPoint</vt:lpstr>
      <vt:lpstr>ROWS и RANGE предложения</vt:lpstr>
      <vt:lpstr>ROWS и RANGE предложения </vt:lpstr>
      <vt:lpstr>CURRENT ROW</vt:lpstr>
      <vt:lpstr>UNBOUNDED PRECEDING</vt:lpstr>
      <vt:lpstr>UNBOUNDED FOLLOWING  </vt:lpstr>
      <vt:lpstr>UNBOUNDED FOLLOWING  </vt:lpstr>
      <vt:lpstr>&lt;Integer&gt; PRECEDING  </vt:lpstr>
      <vt:lpstr> &lt;Integer&gt; FOLLOWING  </vt:lpstr>
      <vt:lpstr>Ранжирующие функции </vt:lpstr>
      <vt:lpstr>ROW_NUМBER()  </vt:lpstr>
      <vt:lpstr>RANK()</vt:lpstr>
      <vt:lpstr>DENSE_RANK()</vt:lpstr>
      <vt:lpstr>NTILE(&lt;Integer&gt;)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2016-02-28T11:13:58Z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