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61"/>
  </p:notesMasterIdLst>
  <p:sldIdLst>
    <p:sldId id="293" r:id="rId11"/>
    <p:sldId id="325" r:id="rId12"/>
    <p:sldId id="464" r:id="rId13"/>
    <p:sldId id="447" r:id="rId14"/>
    <p:sldId id="473" r:id="rId15"/>
    <p:sldId id="511" r:id="rId16"/>
    <p:sldId id="512" r:id="rId17"/>
    <p:sldId id="465" r:id="rId18"/>
    <p:sldId id="478" r:id="rId19"/>
    <p:sldId id="513" r:id="rId20"/>
    <p:sldId id="514" r:id="rId21"/>
    <p:sldId id="515" r:id="rId22"/>
    <p:sldId id="516" r:id="rId23"/>
    <p:sldId id="517" r:id="rId24"/>
    <p:sldId id="518" r:id="rId25"/>
    <p:sldId id="519" r:id="rId26"/>
    <p:sldId id="479" r:id="rId27"/>
    <p:sldId id="523" r:id="rId28"/>
    <p:sldId id="526" r:id="rId29"/>
    <p:sldId id="527" r:id="rId30"/>
    <p:sldId id="528" r:id="rId31"/>
    <p:sldId id="529" r:id="rId32"/>
    <p:sldId id="530" r:id="rId33"/>
    <p:sldId id="531" r:id="rId34"/>
    <p:sldId id="487" r:id="rId35"/>
    <p:sldId id="524" r:id="rId36"/>
    <p:sldId id="532" r:id="rId37"/>
    <p:sldId id="533" r:id="rId38"/>
    <p:sldId id="535" r:id="rId39"/>
    <p:sldId id="534" r:id="rId40"/>
    <p:sldId id="536" r:id="rId41"/>
    <p:sldId id="537" r:id="rId42"/>
    <p:sldId id="525" r:id="rId43"/>
    <p:sldId id="540" r:id="rId44"/>
    <p:sldId id="541" r:id="rId45"/>
    <p:sldId id="542" r:id="rId46"/>
    <p:sldId id="494" r:id="rId47"/>
    <p:sldId id="543" r:id="rId48"/>
    <p:sldId id="544" r:id="rId49"/>
    <p:sldId id="545" r:id="rId50"/>
    <p:sldId id="546" r:id="rId51"/>
    <p:sldId id="547" r:id="rId52"/>
    <p:sldId id="548" r:id="rId53"/>
    <p:sldId id="549" r:id="rId54"/>
    <p:sldId id="550" r:id="rId55"/>
    <p:sldId id="551" r:id="rId56"/>
    <p:sldId id="552" r:id="rId57"/>
    <p:sldId id="553" r:id="rId58"/>
    <p:sldId id="499" r:id="rId59"/>
    <p:sldId id="520" r:id="rId6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70849" autoAdjust="0"/>
  </p:normalViewPr>
  <p:slideViewPr>
    <p:cSldViewPr snapToGrid="0">
      <p:cViewPr>
        <p:scale>
          <a:sx n="76" d="100"/>
          <a:sy n="76" d="100"/>
        </p:scale>
        <p:origin x="-912" y="-96"/>
      </p:cViewPr>
      <p:guideLst>
        <p:guide orient="horz" pos="2160"/>
        <p:guide pos="2880"/>
      </p:guideLst>
    </p:cSldViewPr>
  </p:slideViewPr>
  <p:outlineViewPr>
    <p:cViewPr>
      <p:scale>
        <a:sx n="33" d="100"/>
        <a:sy n="33" d="100"/>
      </p:scale>
      <p:origin x="258" y="2226"/>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99861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08 | </a:t>
            </a:r>
            <a:r>
              <a:rPr lang="ru-RU" dirty="0" smtClean="0"/>
              <a:t>Безопасность</a:t>
            </a:r>
            <a:endParaRPr lang="en-US" dirty="0"/>
          </a:p>
        </p:txBody>
      </p:sp>
      <p:sp>
        <p:nvSpPr>
          <p:cNvPr id="2" name="Подзаголовок 1"/>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 Аутентификации </a:t>
            </a:r>
            <a:r>
              <a:rPr lang="en-US" b="1" dirty="0"/>
              <a:t>Windows</a:t>
            </a:r>
            <a:endParaRPr lang="ru-RU" dirty="0"/>
          </a:p>
        </p:txBody>
      </p:sp>
      <p:sp>
        <p:nvSpPr>
          <p:cNvPr id="3" name="Объект 2"/>
          <p:cNvSpPr>
            <a:spLocks noGrp="1"/>
          </p:cNvSpPr>
          <p:nvPr>
            <p:ph idx="1"/>
          </p:nvPr>
        </p:nvSpPr>
        <p:spPr/>
        <p:txBody>
          <a:bodyPr/>
          <a:lstStyle/>
          <a:p>
            <a:r>
              <a:rPr lang="ru-RU" sz="2000" dirty="0"/>
              <a:t>Это самый удобный способ, если вы не хотите обременять пользователей вводить логины и пароли по нескольку раз. </a:t>
            </a:r>
            <a:endParaRPr lang="ru-RU" sz="2000" dirty="0" smtClean="0"/>
          </a:p>
          <a:p>
            <a:endParaRPr lang="ru-RU" sz="2000" dirty="0"/>
          </a:p>
          <a:p>
            <a:r>
              <a:rPr lang="ru-RU" sz="2000" dirty="0" smtClean="0"/>
              <a:t>Этот </a:t>
            </a:r>
            <a:r>
              <a:rPr lang="ru-RU" sz="2000" dirty="0"/>
              <a:t>режим аутентификации позволяет подключаться к SQL </a:t>
            </a:r>
            <a:r>
              <a:rPr lang="ru-RU" sz="2000" dirty="0" err="1"/>
              <a:t>Server</a:t>
            </a:r>
            <a:r>
              <a:rPr lang="ru-RU" sz="2000" dirty="0"/>
              <a:t>, введя логин и пароль при входе в </a:t>
            </a:r>
            <a:r>
              <a:rPr lang="ru-RU" sz="2000" dirty="0" err="1"/>
              <a:t>Windows</a:t>
            </a:r>
            <a:r>
              <a:rPr lang="ru-RU" sz="2000" dirty="0"/>
              <a:t>. Но при этом ответственность по управлению учетными записями полностью предоставляется операционной </a:t>
            </a:r>
            <a:r>
              <a:rPr lang="ru-RU" sz="2000" dirty="0" smtClean="0"/>
              <a:t>системе. </a:t>
            </a:r>
            <a:endParaRPr lang="en-US" sz="2000" dirty="0" smtClean="0"/>
          </a:p>
          <a:p>
            <a:endParaRPr lang="ru-RU" sz="2000" dirty="0" smtClean="0"/>
          </a:p>
          <a:p>
            <a:endParaRPr lang="ru-RU" sz="2000" dirty="0"/>
          </a:p>
          <a:p>
            <a:endParaRPr lang="ru-RU" sz="2000" dirty="0"/>
          </a:p>
        </p:txBody>
      </p:sp>
    </p:spTree>
    <p:extLst>
      <p:ext uri="{BB962C8B-B14F-4D97-AF65-F5344CB8AC3E}">
        <p14:creationId xmlns:p14="http://schemas.microsoft.com/office/powerpoint/2010/main" val="1988625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 Аутентификации </a:t>
            </a:r>
            <a:r>
              <a:rPr lang="en-US" b="1" dirty="0"/>
              <a:t>Windows</a:t>
            </a:r>
            <a:endParaRPr lang="ru-RU" dirty="0"/>
          </a:p>
        </p:txBody>
      </p:sp>
      <p:sp>
        <p:nvSpPr>
          <p:cNvPr id="3" name="Объект 2"/>
          <p:cNvSpPr>
            <a:spLocks noGrp="1"/>
          </p:cNvSpPr>
          <p:nvPr>
            <p:ph idx="1"/>
          </p:nvPr>
        </p:nvSpPr>
        <p:spPr/>
        <p:txBody>
          <a:bodyPr/>
          <a:lstStyle/>
          <a:p>
            <a:r>
              <a:rPr lang="ru-RU" sz="2000" dirty="0" smtClean="0"/>
              <a:t>После создания пользователя </a:t>
            </a:r>
            <a:r>
              <a:rPr lang="en-US" sz="2000" dirty="0" smtClean="0"/>
              <a:t>Windows</a:t>
            </a:r>
            <a:r>
              <a:rPr lang="ru-RU" sz="2000" dirty="0" smtClean="0"/>
              <a:t> </a:t>
            </a:r>
            <a:r>
              <a:rPr lang="ru-RU" sz="2000" dirty="0"/>
              <a:t>нужно указать SQL </a:t>
            </a:r>
            <a:r>
              <a:rPr lang="ru-RU" sz="2000" dirty="0" err="1"/>
              <a:t>Server</a:t>
            </a:r>
            <a:r>
              <a:rPr lang="ru-RU" sz="2000" dirty="0"/>
              <a:t>, что эти учетные записи могут быть использованы для подключения у нему. </a:t>
            </a:r>
            <a:endParaRPr lang="en-US" sz="2000" dirty="0" smtClean="0"/>
          </a:p>
          <a:p>
            <a:endParaRPr lang="ru-RU" sz="2000" dirty="0" smtClean="0"/>
          </a:p>
          <a:p>
            <a:r>
              <a:rPr lang="ru-RU" sz="2000" dirty="0" smtClean="0"/>
              <a:t>Для </a:t>
            </a:r>
            <a:r>
              <a:rPr lang="ru-RU" sz="2000" dirty="0"/>
              <a:t>этого </a:t>
            </a:r>
            <a:r>
              <a:rPr lang="ru-RU" sz="2000" dirty="0" smtClean="0"/>
              <a:t>служит команда: </a:t>
            </a:r>
            <a:endParaRPr lang="ru-RU" sz="2000" dirty="0"/>
          </a:p>
          <a:p>
            <a:endParaRPr lang="en-US" sz="2000" dirty="0" smtClean="0"/>
          </a:p>
          <a:p>
            <a:endParaRPr lang="en-US" sz="2000" dirty="0"/>
          </a:p>
          <a:p>
            <a:endParaRPr lang="en-US" sz="2000" dirty="0" smtClean="0"/>
          </a:p>
          <a:p>
            <a:endParaRPr lang="en-US" sz="2000" dirty="0"/>
          </a:p>
          <a:p>
            <a:r>
              <a:rPr lang="ru-RU" sz="2000" dirty="0" smtClean="0"/>
              <a:t>Для удаления имени входа:</a:t>
            </a:r>
          </a:p>
          <a:p>
            <a:endParaRPr lang="ru-RU" sz="2000" dirty="0"/>
          </a:p>
          <a:p>
            <a:endParaRPr lang="ru-RU" sz="2000" dirty="0"/>
          </a:p>
          <a:p>
            <a:endParaRPr lang="ru-RU" sz="2000" dirty="0"/>
          </a:p>
        </p:txBody>
      </p:sp>
      <p:sp>
        <p:nvSpPr>
          <p:cNvPr id="5" name="AutoShape 3"/>
          <p:cNvSpPr>
            <a:spLocks noChangeArrowheads="1"/>
          </p:cNvSpPr>
          <p:nvPr/>
        </p:nvSpPr>
        <p:spPr bwMode="auto">
          <a:xfrm>
            <a:off x="458788" y="28176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[&lt;</a:t>
            </a:r>
            <a:r>
              <a:rPr lang="en-US" sz="2000" dirty="0" err="1">
                <a:solidFill>
                  <a:prstClr val="black"/>
                </a:solidFill>
                <a:latin typeface="Consolas" panose="020B0609020204030204" pitchFamily="49" charset="0"/>
              </a:rPr>
              <a:t>domainName</a:t>
            </a:r>
            <a:r>
              <a:rPr lang="en-US" sz="2000" dirty="0">
                <a:solidFill>
                  <a:prstClr val="black"/>
                </a:solidFill>
                <a:latin typeface="Consolas" panose="020B0609020204030204" pitchFamily="49" charset="0"/>
              </a:rPr>
              <a:t>&gt;\&lt;</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&gt;]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WINDOWS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58788" y="4643180"/>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DROP</a:t>
            </a: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[&lt;</a:t>
            </a:r>
            <a:r>
              <a:rPr lang="en-US" sz="2000" dirty="0" err="1">
                <a:solidFill>
                  <a:prstClr val="black"/>
                </a:solidFill>
                <a:latin typeface="Consolas" panose="020B0609020204030204" pitchFamily="49" charset="0"/>
              </a:rPr>
              <a:t>domainName</a:t>
            </a:r>
            <a:r>
              <a:rPr lang="en-US" sz="2000" dirty="0">
                <a:solidFill>
                  <a:prstClr val="black"/>
                </a:solidFill>
                <a:latin typeface="Consolas" panose="020B0609020204030204" pitchFamily="49" charset="0"/>
              </a:rPr>
              <a:t>&gt;\&lt;</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&gt;]</a:t>
            </a:r>
            <a:r>
              <a:rPr lang="en-US" sz="2000" dirty="0" smtClean="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3989161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Режим Аутентификации </a:t>
            </a:r>
            <a:r>
              <a:rPr lang="en-US" dirty="0"/>
              <a:t>SQL </a:t>
            </a:r>
            <a:r>
              <a:rPr lang="en-US" dirty="0" smtClean="0"/>
              <a:t>Server</a:t>
            </a:r>
            <a:endParaRPr lang="ru-RU" dirty="0"/>
          </a:p>
        </p:txBody>
      </p:sp>
      <p:sp>
        <p:nvSpPr>
          <p:cNvPr id="3" name="Объект 2"/>
          <p:cNvSpPr>
            <a:spLocks noGrp="1"/>
          </p:cNvSpPr>
          <p:nvPr>
            <p:ph idx="1"/>
          </p:nvPr>
        </p:nvSpPr>
        <p:spPr/>
        <p:txBody>
          <a:bodyPr/>
          <a:lstStyle/>
          <a:p>
            <a:r>
              <a:rPr lang="ru-RU" sz="2000" dirty="0"/>
              <a:t>При этом способе аутентификации пользователь должен ввести логин и пароль для подключения к серверу. </a:t>
            </a:r>
            <a:endParaRPr lang="en-US" sz="2000" dirty="0" smtClean="0"/>
          </a:p>
          <a:p>
            <a:r>
              <a:rPr lang="ru-RU" sz="2000" dirty="0" err="1" smtClean="0"/>
              <a:t>Windows</a:t>
            </a:r>
            <a:r>
              <a:rPr lang="ru-RU" sz="2000" dirty="0"/>
              <a:t>, при этом, участия не принимает. </a:t>
            </a:r>
            <a:endParaRPr lang="en-US" sz="2000" dirty="0" smtClean="0"/>
          </a:p>
          <a:p>
            <a:r>
              <a:rPr lang="ru-RU" sz="2000" dirty="0" smtClean="0"/>
              <a:t>Список </a:t>
            </a:r>
            <a:r>
              <a:rPr lang="ru-RU" sz="2000" dirty="0"/>
              <a:t>логинов и паролей хранится в базе данных </a:t>
            </a:r>
            <a:r>
              <a:rPr lang="ru-RU" sz="2000" dirty="0" err="1" smtClean="0"/>
              <a:t>master</a:t>
            </a:r>
            <a:r>
              <a:rPr lang="ru-RU" sz="2000" dirty="0" smtClean="0"/>
              <a:t>. </a:t>
            </a:r>
            <a:endParaRPr lang="en-US" sz="2000" dirty="0" smtClean="0"/>
          </a:p>
          <a:p>
            <a:r>
              <a:rPr lang="ru-RU" sz="2000" dirty="0"/>
              <a:t>При установке SQL </a:t>
            </a:r>
            <a:r>
              <a:rPr lang="ru-RU" sz="2000" dirty="0" err="1"/>
              <a:t>Server</a:t>
            </a:r>
            <a:r>
              <a:rPr lang="ru-RU" sz="2000" dirty="0"/>
              <a:t> </a:t>
            </a:r>
            <a:r>
              <a:rPr lang="ru-RU" sz="2000" dirty="0" smtClean="0"/>
              <a:t>автоматически </a:t>
            </a:r>
            <a:r>
              <a:rPr lang="ru-RU" sz="2000" dirty="0"/>
              <a:t>будет создана учетная запись </a:t>
            </a:r>
            <a:r>
              <a:rPr lang="ru-RU" sz="2000" dirty="0" err="1"/>
              <a:t>sa</a:t>
            </a:r>
            <a:r>
              <a:rPr lang="ru-RU" sz="2000" dirty="0"/>
              <a:t>, даже если был выбран режим интегрированной защиты </a:t>
            </a:r>
            <a:r>
              <a:rPr lang="ru-RU" sz="2000" dirty="0" smtClean="0"/>
              <a:t>данных</a:t>
            </a:r>
            <a:r>
              <a:rPr lang="en-US" sz="2000" dirty="0" smtClean="0"/>
              <a:t>.</a:t>
            </a:r>
          </a:p>
          <a:p>
            <a:endParaRPr lang="en-US" sz="2000" dirty="0" smtClean="0"/>
          </a:p>
          <a:p>
            <a:r>
              <a:rPr lang="ru-RU" sz="2000" dirty="0" smtClean="0"/>
              <a:t>Создание </a:t>
            </a:r>
            <a:r>
              <a:rPr lang="ru-RU" sz="2000" dirty="0"/>
              <a:t>имени входа с </a:t>
            </a:r>
            <a:r>
              <a:rPr lang="ru-RU" sz="2000" dirty="0" smtClean="0"/>
              <a:t>паролем</a:t>
            </a:r>
            <a:endParaRPr lang="en-US" sz="2000" dirty="0" smtClean="0"/>
          </a:p>
          <a:p>
            <a:endParaRPr lang="ru-RU" sz="2000" dirty="0"/>
          </a:p>
        </p:txBody>
      </p:sp>
      <p:sp>
        <p:nvSpPr>
          <p:cNvPr id="5" name="AutoShape 3"/>
          <p:cNvSpPr>
            <a:spLocks noChangeArrowheads="1"/>
          </p:cNvSpPr>
          <p:nvPr/>
        </p:nvSpPr>
        <p:spPr bwMode="auto">
          <a:xfrm>
            <a:off x="458788" y="4232026"/>
            <a:ext cx="8340811"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login_name</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smtClean="0">
                <a:solidFill>
                  <a:srgbClr val="FF0000"/>
                </a:solidFill>
                <a:latin typeface="Consolas" panose="020B0609020204030204" pitchFamily="49" charset="0"/>
              </a:rPr>
              <a:t>&lt;</a:t>
            </a:r>
            <a:r>
              <a:rPr lang="en-US" sz="2000" dirty="0" err="1" smtClean="0">
                <a:solidFill>
                  <a:srgbClr val="FF0000"/>
                </a:solidFill>
                <a:latin typeface="Consolas" panose="020B0609020204030204" pitchFamily="49" charset="0"/>
              </a:rPr>
              <a:t>PasswordHere</a:t>
            </a:r>
            <a:r>
              <a:rPr lang="en-US" sz="2000" dirty="0">
                <a:solidFill>
                  <a:srgbClr val="FF0000"/>
                </a:solidFill>
                <a:latin typeface="Consolas" panose="020B0609020204030204" pitchFamily="49" charset="0"/>
              </a:rPr>
              <a:t>&gt;'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1097608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создания имени входа</a:t>
            </a:r>
            <a:endParaRPr lang="ru-RU" dirty="0"/>
          </a:p>
        </p:txBody>
      </p:sp>
      <p:sp>
        <p:nvSpPr>
          <p:cNvPr id="3" name="Объект 2"/>
          <p:cNvSpPr>
            <a:spLocks noGrp="1"/>
          </p:cNvSpPr>
          <p:nvPr>
            <p:ph idx="1"/>
          </p:nvPr>
        </p:nvSpPr>
        <p:spPr/>
        <p:txBody>
          <a:bodyPr/>
          <a:lstStyle/>
          <a:p>
            <a:endParaRPr lang="ru-RU" dirty="0"/>
          </a:p>
        </p:txBody>
      </p:sp>
      <p:sp>
        <p:nvSpPr>
          <p:cNvPr id="4" name="AutoShape 3"/>
          <p:cNvSpPr>
            <a:spLocks noChangeArrowheads="1"/>
          </p:cNvSpPr>
          <p:nvPr/>
        </p:nvSpPr>
        <p:spPr bwMode="auto">
          <a:xfrm>
            <a:off x="459581" y="2018476"/>
            <a:ext cx="7775575"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ru-RU" sz="2000" dirty="0">
                <a:solidFill>
                  <a:srgbClr val="008000"/>
                </a:solidFill>
                <a:latin typeface="Consolas" panose="020B0609020204030204" pitchFamily="49" charset="0"/>
              </a:rPr>
              <a:t>-- Создание имени входа</a:t>
            </a:r>
            <a:endParaRPr lang="ru-RU"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'password'</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a:p>
            <a:endParaRPr lang="ru-RU" sz="2000" dirty="0">
              <a:solidFill>
                <a:prstClr val="black"/>
              </a:solidFill>
              <a:latin typeface="Consolas" panose="020B0609020204030204" pitchFamily="49" charset="0"/>
            </a:endParaRPr>
          </a:p>
          <a:p>
            <a:r>
              <a:rPr lang="ru-RU" sz="2000" dirty="0">
                <a:solidFill>
                  <a:srgbClr val="008000"/>
                </a:solidFill>
                <a:latin typeface="Consolas" panose="020B0609020204030204" pitchFamily="49" charset="0"/>
              </a:rPr>
              <a:t>-- Отображение данных пользователя</a:t>
            </a:r>
            <a:endParaRPr lang="ru-RU"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err="1">
                <a:solidFill>
                  <a:srgbClr val="00FF00"/>
                </a:solidFill>
                <a:latin typeface="Consolas" panose="020B0609020204030204" pitchFamily="49" charset="0"/>
              </a:rPr>
              <a:t>sys</a:t>
            </a:r>
            <a:r>
              <a:rPr lang="en-US" sz="2000" dirty="0" err="1">
                <a:solidFill>
                  <a:srgbClr val="808080"/>
                </a:solidFill>
                <a:latin typeface="Consolas" panose="020B0609020204030204" pitchFamily="49" charset="0"/>
              </a:rPr>
              <a:t>.</a:t>
            </a:r>
            <a:r>
              <a:rPr lang="en-US" sz="2000" dirty="0" err="1">
                <a:solidFill>
                  <a:srgbClr val="00FF00"/>
                </a:solidFill>
                <a:latin typeface="Consolas" panose="020B0609020204030204" pitchFamily="49" charset="0"/>
              </a:rPr>
              <a:t>sql_logins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userdb</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2469552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Список учетных записей баз данных</a:t>
            </a:r>
            <a:endParaRPr lang="ru-RU" dirty="0"/>
          </a:p>
        </p:txBody>
      </p:sp>
      <p:sp>
        <p:nvSpPr>
          <p:cNvPr id="3" name="Объект 2"/>
          <p:cNvSpPr>
            <a:spLocks noGrp="1"/>
          </p:cNvSpPr>
          <p:nvPr>
            <p:ph idx="1"/>
          </p:nvPr>
        </p:nvSpPr>
        <p:spPr/>
        <p:txBody>
          <a:bodyPr/>
          <a:lstStyle/>
          <a:p>
            <a:r>
              <a:rPr lang="ru-RU" sz="2000" dirty="0"/>
              <a:t>Чтобы просмотреть список всех учетных записей и баз данных, с которыми они в праве работать, </a:t>
            </a:r>
            <a:r>
              <a:rPr lang="ru-RU" sz="2000" dirty="0" smtClean="0"/>
              <a:t>можно также воспользоваться </a:t>
            </a:r>
            <a:r>
              <a:rPr lang="ru-RU" sz="2000" dirty="0"/>
              <a:t>специальной хранимой процедурой </a:t>
            </a:r>
            <a:r>
              <a:rPr lang="ru-RU" sz="2000" b="1" dirty="0"/>
              <a:t>SP_HELPLOGINS</a:t>
            </a:r>
            <a:r>
              <a:rPr lang="ru-RU" sz="2000" dirty="0"/>
              <a:t>. </a:t>
            </a:r>
          </a:p>
        </p:txBody>
      </p:sp>
      <p:sp>
        <p:nvSpPr>
          <p:cNvPr id="4" name="AutoShape 3"/>
          <p:cNvSpPr>
            <a:spLocks noChangeArrowheads="1"/>
          </p:cNvSpPr>
          <p:nvPr/>
        </p:nvSpPr>
        <p:spPr bwMode="auto">
          <a:xfrm>
            <a:off x="459581" y="2421469"/>
            <a:ext cx="7775575"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Execute</a:t>
            </a:r>
            <a:r>
              <a:rPr lang="en-US" sz="2000" dirty="0">
                <a:solidFill>
                  <a:prstClr val="black"/>
                </a:solidFill>
                <a:latin typeface="Consolas" panose="020B0609020204030204" pitchFamily="49" charset="0"/>
              </a:rPr>
              <a:t> </a:t>
            </a:r>
            <a:r>
              <a:rPr lang="en-US" sz="2000" dirty="0" err="1">
                <a:solidFill>
                  <a:srgbClr val="800000"/>
                </a:solidFill>
                <a:latin typeface="Consolas" panose="020B0609020204030204" pitchFamily="49" charset="0"/>
              </a:rPr>
              <a:t>sp_helplogins</a:t>
            </a:r>
            <a:endParaRPr lang="en-US" sz="2000" dirty="0">
              <a:solidFill>
                <a:srgbClr val="800000"/>
              </a:solidFill>
              <a:latin typeface="Consolas" panose="020B0609020204030204" pitchFamily="49" charset="0"/>
            </a:endParaRPr>
          </a:p>
        </p:txBody>
      </p:sp>
      <p:pic>
        <p:nvPicPr>
          <p:cNvPr id="6" name="Рисунок 5" descr="SQLQuery1.sql - HOME-PC.master (sa (57))* - Microsoft SQL Server Management Studio"/>
          <p:cNvPicPr>
            <a:picLocks noChangeAspect="1"/>
          </p:cNvPicPr>
          <p:nvPr/>
        </p:nvPicPr>
        <p:blipFill rotWithShape="1">
          <a:blip r:embed="rId2">
            <a:extLst>
              <a:ext uri="{28A0092B-C50C-407E-A947-70E740481C1C}">
                <a14:useLocalDpi xmlns:a14="http://schemas.microsoft.com/office/drawing/2010/main" val="0"/>
              </a:ext>
            </a:extLst>
          </a:blip>
          <a:srcRect l="28414" t="35135" r="24417" b="45045"/>
          <a:stretch/>
        </p:blipFill>
        <p:spPr>
          <a:xfrm>
            <a:off x="446753" y="3435180"/>
            <a:ext cx="7775832" cy="2483708"/>
          </a:xfrm>
          <a:prstGeom prst="rect">
            <a:avLst/>
          </a:prstGeom>
        </p:spPr>
      </p:pic>
    </p:spTree>
    <p:extLst>
      <p:ext uri="{BB962C8B-B14F-4D97-AF65-F5344CB8AC3E}">
        <p14:creationId xmlns:p14="http://schemas.microsoft.com/office/powerpoint/2010/main" val="414892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Изменение свойств учетной записи</a:t>
            </a:r>
            <a:endParaRPr lang="ru-RU" dirty="0"/>
          </a:p>
        </p:txBody>
      </p:sp>
      <p:sp>
        <p:nvSpPr>
          <p:cNvPr id="3" name="Объект 2"/>
          <p:cNvSpPr>
            <a:spLocks noGrp="1"/>
          </p:cNvSpPr>
          <p:nvPr>
            <p:ph idx="1"/>
          </p:nvPr>
        </p:nvSpPr>
        <p:spPr/>
        <p:txBody>
          <a:bodyPr/>
          <a:lstStyle/>
          <a:p>
            <a:r>
              <a:rPr lang="ru-RU" sz="2000" dirty="0" smtClean="0"/>
              <a:t>Для изменения свойств </a:t>
            </a:r>
            <a:r>
              <a:rPr lang="ru-RU" sz="2000" dirty="0"/>
              <a:t>учетной записи входа SQL </a:t>
            </a:r>
            <a:r>
              <a:rPr lang="ru-RU" sz="2000" dirty="0" err="1" smtClean="0"/>
              <a:t>Server</a:t>
            </a:r>
            <a:r>
              <a:rPr lang="ru-RU" sz="2000" dirty="0" smtClean="0"/>
              <a:t> применяется команда </a:t>
            </a:r>
            <a:r>
              <a:rPr lang="en-US" sz="2000" dirty="0" smtClean="0"/>
              <a:t>alter login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ru-RU" sz="2000" dirty="0" smtClean="0"/>
              <a:t>Пример:</a:t>
            </a:r>
          </a:p>
          <a:p>
            <a:endParaRPr lang="ru-RU" dirty="0"/>
          </a:p>
          <a:p>
            <a:endParaRPr lang="en-US" dirty="0" smtClean="0"/>
          </a:p>
          <a:p>
            <a:endParaRPr lang="en-US" dirty="0"/>
          </a:p>
          <a:p>
            <a:endParaRPr lang="ru-RU" dirty="0"/>
          </a:p>
        </p:txBody>
      </p:sp>
      <p:sp>
        <p:nvSpPr>
          <p:cNvPr id="4" name="AutoShape 3"/>
          <p:cNvSpPr>
            <a:spLocks noChangeArrowheads="1"/>
          </p:cNvSpPr>
          <p:nvPr/>
        </p:nvSpPr>
        <p:spPr bwMode="auto">
          <a:xfrm>
            <a:off x="458788" y="1754934"/>
            <a:ext cx="7775575"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r>
              <a:rPr lang="ru-RU"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status_option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set_option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 ,... ]</a:t>
            </a:r>
          </a:p>
          <a:p>
            <a:r>
              <a:rPr lang="en-US" sz="2000" dirty="0">
                <a:solidFill>
                  <a:prstClr val="black"/>
                </a:solidFill>
                <a:latin typeface="Consolas" panose="020B0609020204030204" pitchFamily="49" charset="0"/>
              </a:rPr>
              <a:t>    </a:t>
            </a:r>
            <a:r>
              <a:rPr lang="ru-RU" sz="2000" dirty="0" smtClean="0">
                <a:solidFill>
                  <a:srgbClr val="808080"/>
                </a:solidFill>
                <a:latin typeface="Consolas" panose="020B0609020204030204" pitchFamily="49" charset="0"/>
              </a:rPr>
              <a:t>}</a:t>
            </a:r>
            <a:r>
              <a:rPr lang="ru-RU" sz="2000" dirty="0" smtClean="0">
                <a:solidFill>
                  <a:prstClr val="black"/>
                </a:solidFill>
                <a:latin typeface="Consolas" panose="020B0609020204030204" pitchFamily="49" charset="0"/>
              </a:rPr>
              <a:t> </a:t>
            </a:r>
            <a:endParaRPr lang="ru-RU"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a:t>
            </a:r>
          </a:p>
          <a:p>
            <a:endParaRPr lang="ru-RU" sz="2000" dirty="0">
              <a:solidFill>
                <a:prstClr val="black"/>
              </a:solidFill>
              <a:latin typeface="Consolas" panose="020B0609020204030204" pitchFamily="49" charset="0"/>
            </a:endParaRPr>
          </a:p>
          <a:p>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status_option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ENABLE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DISABLE</a:t>
            </a:r>
          </a:p>
        </p:txBody>
      </p:sp>
      <p:sp>
        <p:nvSpPr>
          <p:cNvPr id="5" name="AutoShape 3"/>
          <p:cNvSpPr>
            <a:spLocks noChangeArrowheads="1"/>
          </p:cNvSpPr>
          <p:nvPr/>
        </p:nvSpPr>
        <p:spPr bwMode="auto">
          <a:xfrm>
            <a:off x="434975" y="5816592"/>
            <a:ext cx="7775575"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newpassword</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1419957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Настройка входа через </a:t>
            </a:r>
            <a:r>
              <a:rPr lang="en-US" dirty="0" smtClean="0"/>
              <a:t>Management Studio</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267730" y="992188"/>
            <a:ext cx="12192000" cy="9753600"/>
          </a:xfrm>
          <a:prstGeom prst="rect">
            <a:avLst/>
          </a:prstGeom>
        </p:spPr>
      </p:pic>
    </p:spTree>
    <p:extLst>
      <p:ext uri="{BB962C8B-B14F-4D97-AF65-F5344CB8AC3E}">
        <p14:creationId xmlns:p14="http://schemas.microsoft.com/office/powerpoint/2010/main" val="1191640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ru-RU" dirty="0"/>
              <a:t>Пользователи базы данных</a:t>
            </a:r>
          </a:p>
        </p:txBody>
      </p:sp>
    </p:spTree>
    <p:extLst>
      <p:ext uri="{BB962C8B-B14F-4D97-AF65-F5344CB8AC3E}">
        <p14:creationId xmlns:p14="http://schemas.microsoft.com/office/powerpoint/2010/main" val="26541560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sz="2000" dirty="0" smtClean="0"/>
              <a:t>Для </a:t>
            </a:r>
            <a:r>
              <a:rPr lang="ru-RU" sz="2000" dirty="0"/>
              <a:t>использования данных, хранящихся в базе данных </a:t>
            </a:r>
            <a:r>
              <a:rPr lang="ru-RU" sz="2000" u="sng" dirty="0"/>
              <a:t>не достаточно иметь возможность подключиться к серверу</a:t>
            </a:r>
            <a:r>
              <a:rPr lang="ru-RU" sz="2000" dirty="0"/>
              <a:t>. Необходимо еще иметь доступ к самой базе данных. Если пользователь подключился к серверу, но не прошел авторизацию, то при попытке обращения к базе данных будет выведена ошибка. </a:t>
            </a:r>
            <a:endParaRPr lang="ru-RU" sz="2000" dirty="0" smtClean="0"/>
          </a:p>
          <a:p>
            <a:r>
              <a:rPr lang="ru-RU" sz="2000" dirty="0" smtClean="0"/>
              <a:t>Таким образом необходимо предоставить доступ </a:t>
            </a:r>
            <a:r>
              <a:rPr lang="ru-RU" sz="2000" dirty="0"/>
              <a:t>конкретным пользователям к определенным базам. </a:t>
            </a:r>
          </a:p>
          <a:p>
            <a:r>
              <a:rPr lang="ru-RU" sz="2000" dirty="0" smtClean="0"/>
              <a:t>В </a:t>
            </a:r>
            <a:r>
              <a:rPr lang="ru-RU" sz="2000" dirty="0"/>
              <a:t>каждой базе данных есть специальная таблица </a:t>
            </a:r>
            <a:r>
              <a:rPr lang="ru-RU" sz="2000" dirty="0" err="1"/>
              <a:t>sysusers</a:t>
            </a:r>
            <a:r>
              <a:rPr lang="ru-RU" sz="2000" dirty="0"/>
              <a:t>, в которую записывается информация о пользователях текущей базы данных. </a:t>
            </a:r>
          </a:p>
          <a:p>
            <a:r>
              <a:rPr lang="ru-RU" dirty="0" smtClean="0"/>
              <a:t>Для добавления пользователя в базу данных используется команда </a:t>
            </a:r>
            <a:r>
              <a:rPr lang="en-US" dirty="0" smtClean="0"/>
              <a:t>create user</a:t>
            </a:r>
            <a:endParaRPr lang="ru-RU" dirty="0"/>
          </a:p>
          <a:p>
            <a:endParaRPr lang="ru-RU" dirty="0"/>
          </a:p>
        </p:txBody>
      </p:sp>
    </p:spTree>
    <p:extLst>
      <p:ext uri="{BB962C8B-B14F-4D97-AF65-F5344CB8AC3E}">
        <p14:creationId xmlns:p14="http://schemas.microsoft.com/office/powerpoint/2010/main" val="413974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нового пользователя</a:t>
            </a:r>
            <a:endParaRPr lang="ru-RU" dirty="0"/>
          </a:p>
        </p:txBody>
      </p:sp>
      <p:sp>
        <p:nvSpPr>
          <p:cNvPr id="3" name="Объект 2"/>
          <p:cNvSpPr>
            <a:spLocks noGrp="1"/>
          </p:cNvSpPr>
          <p:nvPr>
            <p:ph idx="1"/>
          </p:nvPr>
        </p:nvSpPr>
        <p:spPr>
          <a:xfrm>
            <a:off x="482601" y="559702"/>
            <a:ext cx="7751762" cy="4386262"/>
          </a:xfrm>
        </p:spPr>
        <p:txBody>
          <a:bodyPr/>
          <a:lstStyle/>
          <a:p>
            <a:r>
              <a:rPr lang="ru-RU" dirty="0"/>
              <a:t>Добавляет нового пользователя в текущую базу </a:t>
            </a:r>
            <a:r>
              <a:rPr lang="ru-RU" dirty="0" smtClean="0"/>
              <a:t>данных</a:t>
            </a:r>
            <a:r>
              <a:rPr lang="en-US" dirty="0" smtClean="0"/>
              <a:t>.</a:t>
            </a:r>
          </a:p>
          <a:p>
            <a:r>
              <a:rPr lang="ru-RU" dirty="0" smtClean="0"/>
              <a:t>Синтаксис</a:t>
            </a:r>
            <a:endParaRPr lang="ru-RU" dirty="0"/>
          </a:p>
        </p:txBody>
      </p:sp>
      <p:sp>
        <p:nvSpPr>
          <p:cNvPr id="4" name="AutoShape 3"/>
          <p:cNvSpPr>
            <a:spLocks noChangeArrowheads="1"/>
          </p:cNvSpPr>
          <p:nvPr/>
        </p:nvSpPr>
        <p:spPr bwMode="auto">
          <a:xfrm>
            <a:off x="482601" y="1362050"/>
            <a:ext cx="7775575" cy="521083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8000"/>
                </a:solidFill>
                <a:latin typeface="Consolas" panose="020B0609020204030204" pitchFamily="49" charset="0"/>
              </a:rPr>
              <a:t>-- </a:t>
            </a:r>
            <a:r>
              <a:rPr lang="en-US" sz="2000" dirty="0">
                <a:solidFill>
                  <a:srgbClr val="008000"/>
                </a:solidFill>
                <a:latin typeface="Consolas" panose="020B0609020204030204" pitchFamily="49" charset="0"/>
              </a:rPr>
              <a:t>Users based on logins in master</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r>
              <a:rPr lang="en-US" sz="2000" dirty="0" err="1">
                <a:solidFill>
                  <a:srgbClr val="FF00FF"/>
                </a:solidFill>
                <a:latin typeface="Consolas" panose="020B0609020204030204" pitchFamily="49" charset="0"/>
              </a:rPr>
              <a:t>user_name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 </a:t>
            </a:r>
          </a:p>
          <a:p>
            <a:r>
              <a:rPr lang="en-US" sz="2000" dirty="0">
                <a:solidFill>
                  <a:prstClr val="black"/>
                </a:solidFill>
                <a:latin typeface="Consolas" panose="020B0609020204030204" pitchFamily="49" charset="0"/>
              </a:rPr>
              <a:t>        { FOR | FROM } LOGIN </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 WITH DEFAULT_SCHEMA = </a:t>
            </a:r>
            <a:r>
              <a:rPr lang="en-US" sz="2000" dirty="0" err="1">
                <a:solidFill>
                  <a:prstClr val="black"/>
                </a:solidFill>
                <a:latin typeface="Consolas" panose="020B0609020204030204" pitchFamily="49" charset="0"/>
              </a:rPr>
              <a:t>schema_name</a:t>
            </a:r>
            <a:r>
              <a:rPr lang="en-US" sz="2000" dirty="0">
                <a:solidFill>
                  <a:prstClr val="black"/>
                </a:solidFill>
                <a:latin typeface="Consolas" panose="020B0609020204030204" pitchFamily="49" charset="0"/>
              </a:rPr>
              <a:t> ] </a:t>
            </a:r>
          </a:p>
          <a:p>
            <a:endParaRPr lang="ru-RU" sz="2000" dirty="0">
              <a:solidFill>
                <a:prstClr val="black"/>
              </a:solidFill>
              <a:latin typeface="Consolas" panose="020B0609020204030204" pitchFamily="49" charset="0"/>
            </a:endParaRPr>
          </a:p>
          <a:p>
            <a:r>
              <a:rPr lang="en-US" sz="2000" dirty="0">
                <a:solidFill>
                  <a:srgbClr val="008000"/>
                </a:solidFill>
                <a:latin typeface="Consolas" panose="020B0609020204030204" pitchFamily="49" charset="0"/>
              </a:rPr>
              <a:t>-- Users that authenticate at the database (SQL Database Update (Preview) can use most options)</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windows_principal</a:t>
            </a:r>
            <a:r>
              <a:rPr lang="en-US" sz="2000" dirty="0">
                <a:solidFill>
                  <a:prstClr val="black"/>
                </a:solidFill>
                <a:latin typeface="Consolas" panose="020B0609020204030204" pitchFamily="49" charset="0"/>
              </a:rPr>
              <a:t> [ WITH &lt;</a:t>
            </a:r>
            <a:r>
              <a:rPr lang="en-US" sz="2000" dirty="0" err="1">
                <a:solidFill>
                  <a:prstClr val="black"/>
                </a:solidFill>
                <a:latin typeface="Consolas" panose="020B0609020204030204" pitchFamily="49" charset="0"/>
              </a:rPr>
              <a:t>options_list</a:t>
            </a:r>
            <a:r>
              <a:rPr lang="en-US" sz="2000" dirty="0">
                <a:solidFill>
                  <a:prstClr val="black"/>
                </a:solidFill>
                <a:latin typeface="Consolas" panose="020B0609020204030204" pitchFamily="49" charset="0"/>
              </a:rPr>
              <a:t>&gt; [ ,... ]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FF00FF"/>
                </a:solidFill>
                <a:latin typeface="Consolas" panose="020B0609020204030204" pitchFamily="49" charset="0"/>
              </a:rPr>
              <a:t>user_name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'password'</a:t>
            </a:r>
            <a:r>
              <a:rPr lang="en-US" sz="2000" dirty="0">
                <a:solidFill>
                  <a:prstClr val="black"/>
                </a:solidFill>
                <a:latin typeface="Consolas" panose="020B0609020204030204" pitchFamily="49" charset="0"/>
              </a:rPr>
              <a:t> [ , &lt;</a:t>
            </a:r>
            <a:r>
              <a:rPr lang="en-US" sz="2000" dirty="0" err="1">
                <a:solidFill>
                  <a:prstClr val="black"/>
                </a:solidFill>
                <a:latin typeface="Consolas" panose="020B0609020204030204" pitchFamily="49" charset="0"/>
              </a:rPr>
              <a:t>options_list</a:t>
            </a:r>
            <a:r>
              <a:rPr lang="en-US" sz="2000" dirty="0">
                <a:solidFill>
                  <a:prstClr val="black"/>
                </a:solidFill>
                <a:latin typeface="Consolas" panose="020B0609020204030204" pitchFamily="49" charset="0"/>
              </a:rPr>
              <a:t>&gt; [ ,... ] </a:t>
            </a:r>
          </a:p>
          <a:p>
            <a:r>
              <a:rPr lang="ru-RU" sz="2000" dirty="0">
                <a:solidFill>
                  <a:prstClr val="black"/>
                </a:solidFill>
                <a:latin typeface="Consolas" panose="020B0609020204030204" pitchFamily="49" charset="0"/>
              </a:rPr>
              <a:t>    </a:t>
            </a:r>
            <a:r>
              <a:rPr lang="ru-RU" sz="2000" dirty="0" smtClean="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8208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15040" y="1400580"/>
            <a:ext cx="8643938" cy="3967791"/>
          </a:xfrm>
          <a:prstGeom prst="rect">
            <a:avLst/>
          </a:prstGeom>
        </p:spPr>
        <p:txBody>
          <a:bodyPr>
            <a:normAutofit lnSpcReduction="10000"/>
          </a:bodyPr>
          <a:lstStyle/>
          <a:p>
            <a:r>
              <a:rPr lang="ru-RU" sz="2800" dirty="0"/>
              <a:t>Модель защиты </a:t>
            </a:r>
            <a:r>
              <a:rPr lang="ru-RU" sz="2800" dirty="0" smtClean="0"/>
              <a:t>данных</a:t>
            </a:r>
            <a:endParaRPr lang="ru-RU" sz="2800" dirty="0"/>
          </a:p>
          <a:p>
            <a:r>
              <a:rPr lang="ru-RU" sz="2800" dirty="0"/>
              <a:t>Режимы защиты </a:t>
            </a:r>
            <a:r>
              <a:rPr lang="ru-RU" sz="2800" dirty="0" smtClean="0"/>
              <a:t>данных</a:t>
            </a:r>
            <a:endParaRPr lang="ru-RU" sz="2800" dirty="0"/>
          </a:p>
          <a:p>
            <a:r>
              <a:rPr lang="ru-RU" sz="2800" dirty="0"/>
              <a:t>Пользователи базы </a:t>
            </a:r>
            <a:r>
              <a:rPr lang="ru-RU" sz="2800" dirty="0" smtClean="0"/>
              <a:t>данных</a:t>
            </a:r>
            <a:endParaRPr lang="ru-RU" sz="2800" dirty="0"/>
          </a:p>
          <a:p>
            <a:r>
              <a:rPr lang="ru-RU" sz="2800" dirty="0"/>
              <a:t>Использование ролей. Роли уровня </a:t>
            </a:r>
            <a:r>
              <a:rPr lang="ru-RU" sz="2800" dirty="0" smtClean="0"/>
              <a:t>приложения</a:t>
            </a:r>
            <a:endParaRPr lang="ru-RU" sz="2800" dirty="0"/>
          </a:p>
          <a:p>
            <a:r>
              <a:rPr lang="ru-RU" sz="2800" dirty="0"/>
              <a:t>Управление правами </a:t>
            </a:r>
            <a:r>
              <a:rPr lang="ru-RU" sz="2800" dirty="0" smtClean="0"/>
              <a:t>доступа</a:t>
            </a:r>
            <a:endParaRPr lang="ru-RU" sz="2800" dirty="0"/>
          </a:p>
          <a:p>
            <a:pPr lvl="1"/>
            <a:r>
              <a:rPr lang="ru-RU" sz="2500" dirty="0"/>
              <a:t>Специальные права </a:t>
            </a:r>
            <a:r>
              <a:rPr lang="ru-RU" sz="2500" dirty="0" smtClean="0"/>
              <a:t>доступа</a:t>
            </a:r>
            <a:endParaRPr lang="ru-RU" sz="2500" dirty="0"/>
          </a:p>
          <a:p>
            <a:pPr lvl="1"/>
            <a:r>
              <a:rPr lang="ru-RU" sz="2500" dirty="0"/>
              <a:t>Объектные права </a:t>
            </a:r>
            <a:r>
              <a:rPr lang="ru-RU" sz="2500" dirty="0" smtClean="0"/>
              <a:t>доступа</a:t>
            </a:r>
            <a:endParaRPr lang="ru-RU" sz="2500" dirty="0"/>
          </a:p>
          <a:p>
            <a:pPr lvl="1"/>
            <a:r>
              <a:rPr lang="ru-RU" sz="2500" dirty="0"/>
              <a:t>Командные права </a:t>
            </a:r>
            <a:r>
              <a:rPr lang="ru-RU" sz="2500" dirty="0" smtClean="0"/>
              <a:t>доступа</a:t>
            </a:r>
            <a:endParaRPr lang="ru-RU" sz="2500" dirty="0"/>
          </a:p>
          <a:p>
            <a:pPr lvl="1"/>
            <a:r>
              <a:rPr lang="ru-RU" sz="2500" dirty="0"/>
              <a:t>Цепочки </a:t>
            </a:r>
            <a:r>
              <a:rPr lang="ru-RU" sz="2500" dirty="0" smtClean="0"/>
              <a:t>подчинения</a:t>
            </a:r>
            <a:endParaRPr lang="ru-RU" sz="2500" dirty="0"/>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sz="2000" dirty="0"/>
              <a:t>В следующем примере сначала создается имя входа SQL </a:t>
            </a:r>
            <a:r>
              <a:rPr lang="ru-RU" sz="2000" dirty="0" err="1" smtClean="0"/>
              <a:t>Server</a:t>
            </a:r>
            <a:r>
              <a:rPr lang="ru-RU" sz="2000" dirty="0" smtClean="0"/>
              <a:t> </a:t>
            </a:r>
            <a:r>
              <a:rPr lang="ru-RU" sz="2000" dirty="0" err="1" smtClean="0"/>
              <a:t>AbolrousHazem</a:t>
            </a:r>
            <a:r>
              <a:rPr lang="ru-RU" sz="2000" dirty="0"/>
              <a:t>, а затем создается соответствующий пользователь </a:t>
            </a:r>
            <a:r>
              <a:rPr lang="ru-RU" sz="2000" dirty="0" err="1"/>
              <a:t>AbolrousHazem</a:t>
            </a:r>
            <a:r>
              <a:rPr lang="ru-RU" sz="2000" dirty="0"/>
              <a:t> в базе данных AdventureWorks2012.</a:t>
            </a:r>
          </a:p>
        </p:txBody>
      </p:sp>
      <p:sp>
        <p:nvSpPr>
          <p:cNvPr id="4" name="AutoShape 3"/>
          <p:cNvSpPr>
            <a:spLocks noChangeArrowheads="1"/>
          </p:cNvSpPr>
          <p:nvPr/>
        </p:nvSpPr>
        <p:spPr bwMode="auto">
          <a:xfrm>
            <a:off x="458788" y="2725083"/>
            <a:ext cx="7775575"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'340$Uuxwp7Mcxo7Khy'</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USE</a:t>
            </a:r>
            <a:r>
              <a:rPr lang="en-US" sz="2000" dirty="0">
                <a:solidFill>
                  <a:prstClr val="black"/>
                </a:solidFill>
                <a:latin typeface="Consolas" panose="020B0609020204030204" pitchFamily="49" charset="0"/>
              </a:rPr>
              <a:t> AdventureWorks2012</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newpassword</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50052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Изменение данных пользователя</a:t>
            </a:r>
            <a:endParaRPr lang="ru-RU" dirty="0"/>
          </a:p>
        </p:txBody>
      </p:sp>
      <p:sp>
        <p:nvSpPr>
          <p:cNvPr id="3" name="Объект 2"/>
          <p:cNvSpPr>
            <a:spLocks noGrp="1"/>
          </p:cNvSpPr>
          <p:nvPr>
            <p:ph idx="1"/>
          </p:nvPr>
        </p:nvSpPr>
        <p:spPr/>
        <p:txBody>
          <a:bodyPr/>
          <a:lstStyle/>
          <a:p>
            <a:r>
              <a:rPr lang="ru-RU" dirty="0"/>
              <a:t>При создании базы данных в нее всегда сразу же добавляется один пользователь: это ее владелец. </a:t>
            </a:r>
            <a:endParaRPr lang="ru-RU" dirty="0" smtClean="0"/>
          </a:p>
          <a:p>
            <a:r>
              <a:rPr lang="ru-RU" dirty="0" smtClean="0"/>
              <a:t>У </a:t>
            </a:r>
            <a:r>
              <a:rPr lang="ru-RU" dirty="0"/>
              <a:t>владельца есть полностью все права на работу с базой данных. </a:t>
            </a:r>
            <a:r>
              <a:rPr lang="ru-RU" dirty="0" smtClean="0"/>
              <a:t>При установке </a:t>
            </a:r>
            <a:r>
              <a:rPr lang="ru-RU" dirty="0"/>
              <a:t>SQL </a:t>
            </a:r>
            <a:r>
              <a:rPr lang="ru-RU" dirty="0" err="1"/>
              <a:t>Server</a:t>
            </a:r>
            <a:r>
              <a:rPr lang="ru-RU" dirty="0"/>
              <a:t> необходимо было указать имя пользователя. </a:t>
            </a:r>
            <a:r>
              <a:rPr lang="ru-RU" dirty="0" smtClean="0"/>
              <a:t>Если  </a:t>
            </a:r>
            <a:r>
              <a:rPr lang="ru-RU" dirty="0"/>
              <a:t>указывали </a:t>
            </a:r>
            <a:r>
              <a:rPr lang="ru-RU" dirty="0" err="1" smtClean="0"/>
              <a:t>sa</a:t>
            </a:r>
            <a:r>
              <a:rPr lang="ru-RU" dirty="0" smtClean="0"/>
              <a:t>, то </a:t>
            </a:r>
            <a:r>
              <a:rPr lang="ru-RU" dirty="0" err="1" smtClean="0"/>
              <a:t>sa</a:t>
            </a:r>
            <a:r>
              <a:rPr lang="ru-RU" dirty="0" smtClean="0"/>
              <a:t> </a:t>
            </a:r>
            <a:r>
              <a:rPr lang="ru-RU" dirty="0"/>
              <a:t>автоматически становится владельцем всех баз данных, которые есть на сервере (либо пользователь, указанный при установке). Изначально пользователь </a:t>
            </a:r>
            <a:r>
              <a:rPr lang="ru-RU" dirty="0" err="1"/>
              <a:t>dbo</a:t>
            </a:r>
            <a:r>
              <a:rPr lang="ru-RU" dirty="0"/>
              <a:t> соответствует учетной записи </a:t>
            </a:r>
            <a:r>
              <a:rPr lang="ru-RU" dirty="0" err="1"/>
              <a:t>sa</a:t>
            </a:r>
            <a:r>
              <a:rPr lang="ru-RU" dirty="0"/>
              <a:t>. </a:t>
            </a:r>
          </a:p>
          <a:p>
            <a:endParaRPr lang="ru-RU" dirty="0"/>
          </a:p>
          <a:p>
            <a:r>
              <a:rPr lang="ru-RU" dirty="0"/>
              <a:t>Для поддержания безопасности системы иногда приходится менять владельца базы данных. Для этого служит </a:t>
            </a:r>
            <a:r>
              <a:rPr lang="ru-RU" dirty="0" smtClean="0"/>
              <a:t>команда </a:t>
            </a:r>
            <a:r>
              <a:rPr lang="en-US" dirty="0"/>
              <a:t>ALTER AUTHORIZATION</a:t>
            </a:r>
            <a:endParaRPr lang="ru-RU" dirty="0"/>
          </a:p>
        </p:txBody>
      </p:sp>
    </p:spTree>
    <p:extLst>
      <p:ext uri="{BB962C8B-B14F-4D97-AF65-F5344CB8AC3E}">
        <p14:creationId xmlns:p14="http://schemas.microsoft.com/office/powerpoint/2010/main" val="4247750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ALTER AUTHORIZATION</a:t>
            </a:r>
            <a:endParaRPr lang="ru-RU" dirty="0"/>
          </a:p>
        </p:txBody>
      </p:sp>
      <p:sp>
        <p:nvSpPr>
          <p:cNvPr id="4" name="AutoShape 3"/>
          <p:cNvSpPr>
            <a:spLocks noGrp="1" noChangeArrowheads="1"/>
          </p:cNvSpPr>
          <p:nvPr>
            <p:ph idx="1"/>
          </p:nvPr>
        </p:nvSpPr>
        <p:spPr bwMode="auto">
          <a:xfrm>
            <a:off x="593812" y="643001"/>
            <a:ext cx="7751762" cy="60420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AUTHORIZATION</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 &lt;</a:t>
            </a:r>
            <a:r>
              <a:rPr lang="en-US" sz="2000" dirty="0" err="1">
                <a:solidFill>
                  <a:prstClr val="black"/>
                </a:solidFill>
                <a:latin typeface="Consolas" panose="020B0609020204030204" pitchFamily="49" charset="0"/>
              </a:rPr>
              <a:t>class_type</a:t>
            </a:r>
            <a:r>
              <a:rPr lang="en-US" sz="2000" dirty="0">
                <a:solidFill>
                  <a:prstClr val="black"/>
                </a:solidFill>
                <a:latin typeface="Consolas" panose="020B0609020204030204" pitchFamily="49" charset="0"/>
              </a:rPr>
              <a:t>&gt;:: ] </a:t>
            </a:r>
            <a:r>
              <a:rPr lang="en-US" sz="2000" dirty="0" err="1">
                <a:solidFill>
                  <a:srgbClr val="FF00FF"/>
                </a:solidFill>
                <a:latin typeface="Consolas" panose="020B0609020204030204" pitchFamily="49" charset="0"/>
              </a:rPr>
              <a:t>entity_name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OWNER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principal_name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a:t>
            </a:r>
          </a:p>
          <a:p>
            <a:endParaRPr lang="ru-RU" sz="2000" dirty="0">
              <a:solidFill>
                <a:prstClr val="black"/>
              </a:solidFill>
              <a:latin typeface="Consolas" panose="020B0609020204030204" pitchFamily="49" charset="0"/>
            </a:endParaRPr>
          </a:p>
          <a:p>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class_type</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OBJECT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ASSEMBLY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ASYMMETRIC</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CERTIFICATE</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CONTRACT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TYPE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ENDPOINT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FULLTEXT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CATALOG</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FULLTEXT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STOPLIST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MESSAGE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TYPE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REMOTE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SERVICE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BINDING</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ROUTE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SEARCH PROPERTY LIST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ROLE</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SERVICE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SYMMETRIC</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XML</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COLLECTION</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251429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smtClean="0"/>
              <a:t> В следующем примере владение таблицей Sprockets передается пользователю MichikoOsada. Эта таблица расположена в схеме Parts. </a:t>
            </a:r>
            <a:endParaRPr lang="ru-RU" dirty="0"/>
          </a:p>
        </p:txBody>
      </p:sp>
      <p:sp>
        <p:nvSpPr>
          <p:cNvPr id="4" name="AutoShape 3"/>
          <p:cNvSpPr txBox="1">
            <a:spLocks noChangeArrowheads="1"/>
          </p:cNvSpPr>
          <p:nvPr/>
        </p:nvSpPr>
        <p:spPr bwMode="auto">
          <a:xfrm>
            <a:off x="458788" y="1855050"/>
            <a:ext cx="7751762" cy="10229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AUTHORIZATION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Parts</a:t>
            </a:r>
            <a:r>
              <a:rPr lang="en-US" sz="2000" dirty="0" err="1">
                <a:solidFill>
                  <a:srgbClr val="808080"/>
                </a:solidFill>
                <a:latin typeface="Consolas" panose="020B0609020204030204" pitchFamily="49" charset="0"/>
              </a:rPr>
              <a:t>.</a:t>
            </a:r>
            <a:r>
              <a:rPr lang="en-US" sz="2000" dirty="0" err="1">
                <a:solidFill>
                  <a:prstClr val="black"/>
                </a:solidFill>
                <a:latin typeface="Consolas" panose="020B0609020204030204" pitchFamily="49" charset="0"/>
              </a:rPr>
              <a:t>Sprockets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MichikoOsada</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85168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Удаление пользователя из базы </a:t>
            </a:r>
            <a:r>
              <a:rPr lang="ru-RU" dirty="0" smtClean="0"/>
              <a:t>данных</a:t>
            </a:r>
            <a:endParaRPr lang="ru-RU" dirty="0"/>
          </a:p>
        </p:txBody>
      </p:sp>
      <p:sp>
        <p:nvSpPr>
          <p:cNvPr id="3" name="Объект 2"/>
          <p:cNvSpPr>
            <a:spLocks noGrp="1"/>
          </p:cNvSpPr>
          <p:nvPr>
            <p:ph idx="1"/>
          </p:nvPr>
        </p:nvSpPr>
        <p:spPr/>
        <p:txBody>
          <a:bodyPr/>
          <a:lstStyle/>
          <a:p>
            <a:r>
              <a:rPr lang="ru-RU" dirty="0" smtClean="0"/>
              <a:t>Команда </a:t>
            </a:r>
            <a:r>
              <a:rPr lang="en-US" dirty="0" smtClean="0"/>
              <a:t>drop user </a:t>
            </a:r>
            <a:r>
              <a:rPr lang="ru-RU" dirty="0" smtClean="0"/>
              <a:t>Удаляет </a:t>
            </a:r>
            <a:r>
              <a:rPr lang="ru-RU" dirty="0"/>
              <a:t>пользователя из текущей базы данных</a:t>
            </a:r>
            <a:r>
              <a:rPr lang="ru-RU" dirty="0" smtClean="0"/>
              <a:t>.</a:t>
            </a:r>
            <a:endParaRPr lang="en-US" dirty="0" smtClean="0"/>
          </a:p>
          <a:p>
            <a:endParaRPr lang="en-US" dirty="0"/>
          </a:p>
          <a:p>
            <a:endParaRPr lang="en-US" dirty="0" smtClean="0"/>
          </a:p>
          <a:p>
            <a:endParaRPr lang="en-US" dirty="0"/>
          </a:p>
          <a:p>
            <a:endParaRPr lang="en-US" dirty="0" smtClean="0"/>
          </a:p>
          <a:p>
            <a:r>
              <a:rPr lang="ru-RU" dirty="0" smtClean="0"/>
              <a:t>Замечания</a:t>
            </a:r>
            <a:endParaRPr lang="ru-RU" dirty="0"/>
          </a:p>
          <a:p>
            <a:r>
              <a:rPr lang="en-US" dirty="0" smtClean="0"/>
              <a:t>	</a:t>
            </a:r>
            <a:r>
              <a:rPr lang="ru-RU" dirty="0" smtClean="0"/>
              <a:t>Пользователи</a:t>
            </a:r>
            <a:r>
              <a:rPr lang="ru-RU" dirty="0"/>
              <a:t>, которые владеют защищаемыми объектами, не могут быть удалены из базы данных. Перед удалением пользователя, который владеет защищаемым объектом, необходимо удалить или сменить владельца защищаемого объекта. </a:t>
            </a:r>
          </a:p>
        </p:txBody>
      </p:sp>
      <p:sp>
        <p:nvSpPr>
          <p:cNvPr id="4" name="AutoShape 3"/>
          <p:cNvSpPr txBox="1">
            <a:spLocks noChangeArrowheads="1"/>
          </p:cNvSpPr>
          <p:nvPr/>
        </p:nvSpPr>
        <p:spPr bwMode="auto">
          <a:xfrm>
            <a:off x="482601" y="1698077"/>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USER</a:t>
            </a:r>
            <a:r>
              <a:rPr lang="en-US" dirty="0">
                <a:solidFill>
                  <a:prstClr val="black"/>
                </a:solidFill>
                <a:latin typeface="Consolas" panose="020B0609020204030204" pitchFamily="49" charset="0"/>
              </a:rPr>
              <a:t> </a:t>
            </a:r>
            <a:r>
              <a:rPr lang="en-US" dirty="0" err="1">
                <a:solidFill>
                  <a:srgbClr val="FF00FF"/>
                </a:solidFill>
                <a:latin typeface="Consolas" panose="020B0609020204030204" pitchFamily="49" charset="0"/>
              </a:rPr>
              <a:t>user_name</a:t>
            </a:r>
            <a:endParaRPr lang="en-US" dirty="0">
              <a:solidFill>
                <a:srgbClr val="FF00FF"/>
              </a:solidFill>
              <a:latin typeface="Consolas" panose="020B0609020204030204" pitchFamily="49" charset="0"/>
            </a:endParaRPr>
          </a:p>
        </p:txBody>
      </p:sp>
    </p:spTree>
    <p:extLst>
      <p:ext uri="{BB962C8B-B14F-4D97-AF65-F5344CB8AC3E}">
        <p14:creationId xmlns:p14="http://schemas.microsoft.com/office/powerpoint/2010/main" val="39765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Использование ролей. Роли уровня </a:t>
            </a:r>
            <a:r>
              <a:rPr lang="ru-RU" dirty="0" smtClean="0"/>
              <a:t>приложения</a:t>
            </a:r>
            <a:endParaRPr lang="ru-RU" dirty="0"/>
          </a:p>
        </p:txBody>
      </p:sp>
    </p:spTree>
    <p:extLst>
      <p:ext uri="{BB962C8B-B14F-4D97-AF65-F5344CB8AC3E}">
        <p14:creationId xmlns:p14="http://schemas.microsoft.com/office/powerpoint/2010/main" val="10813174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Роль </a:t>
            </a:r>
            <a:r>
              <a:rPr lang="en-US" dirty="0" smtClean="0"/>
              <a:t>SQL Server</a:t>
            </a:r>
            <a:endParaRPr lang="ru-RU" dirty="0"/>
          </a:p>
        </p:txBody>
      </p:sp>
      <p:sp>
        <p:nvSpPr>
          <p:cNvPr id="3" name="Объект 2"/>
          <p:cNvSpPr>
            <a:spLocks noGrp="1"/>
          </p:cNvSpPr>
          <p:nvPr>
            <p:ph idx="1"/>
          </p:nvPr>
        </p:nvSpPr>
        <p:spPr>
          <a:xfrm>
            <a:off x="458788" y="992187"/>
            <a:ext cx="7751762" cy="5322115"/>
          </a:xfrm>
        </p:spPr>
        <p:txBody>
          <a:bodyPr/>
          <a:lstStyle/>
          <a:p>
            <a:r>
              <a:rPr lang="ru-RU" dirty="0"/>
              <a:t> Роль представляет из себя совокупность прав, которые доступны включенным в роль пользователям. </a:t>
            </a:r>
            <a:endParaRPr lang="en-US" dirty="0" smtClean="0"/>
          </a:p>
          <a:p>
            <a:r>
              <a:rPr lang="ru-RU" dirty="0" smtClean="0"/>
              <a:t>В </a:t>
            </a:r>
            <a:r>
              <a:rPr lang="ru-RU" dirty="0" err="1"/>
              <a:t>Windows</a:t>
            </a:r>
            <a:r>
              <a:rPr lang="ru-RU" dirty="0"/>
              <a:t> вы сталкивались с таким понятием как группа (например, группа Администраторы). </a:t>
            </a:r>
            <a:endParaRPr lang="en-US" dirty="0" smtClean="0"/>
          </a:p>
          <a:p>
            <a:r>
              <a:rPr lang="ru-RU" dirty="0" smtClean="0"/>
              <a:t>Роль </a:t>
            </a:r>
            <a:r>
              <a:rPr lang="ru-RU" dirty="0"/>
              <a:t>- это аналог группы в </a:t>
            </a:r>
            <a:r>
              <a:rPr lang="ru-RU" dirty="0" err="1"/>
              <a:t>Windows</a:t>
            </a:r>
            <a:r>
              <a:rPr lang="ru-RU" dirty="0"/>
              <a:t>, но чтобы не было </a:t>
            </a:r>
            <a:r>
              <a:rPr lang="ru-RU" dirty="0" err="1"/>
              <a:t>недопониманий</a:t>
            </a:r>
            <a:r>
              <a:rPr lang="ru-RU" dirty="0"/>
              <a:t>, в SQL </a:t>
            </a:r>
            <a:r>
              <a:rPr lang="ru-RU" dirty="0" err="1"/>
              <a:t>Server</a:t>
            </a:r>
            <a:r>
              <a:rPr lang="ru-RU" dirty="0"/>
              <a:t> используется термин Роль. </a:t>
            </a:r>
            <a:endParaRPr lang="en-US" dirty="0" smtClean="0"/>
          </a:p>
          <a:p>
            <a:r>
              <a:rPr lang="ru-RU" dirty="0" smtClean="0"/>
              <a:t>Роль </a:t>
            </a:r>
            <a:r>
              <a:rPr lang="ru-RU" dirty="0"/>
              <a:t>очень удобно использовать для обращения к целой группе пользователей, которые в нее входят</a:t>
            </a:r>
            <a:r>
              <a:rPr lang="ru-RU" dirty="0" smtClean="0"/>
              <a:t>.</a:t>
            </a:r>
            <a:endParaRPr lang="en-US" dirty="0" smtClean="0"/>
          </a:p>
          <a:p>
            <a:r>
              <a:rPr lang="ru-RU" dirty="0"/>
              <a:t>Первая роль, с которой вы познакомитесь - это роль PUBLIC. </a:t>
            </a:r>
            <a:endParaRPr lang="en-US" dirty="0" smtClean="0"/>
          </a:p>
          <a:p>
            <a:r>
              <a:rPr lang="ru-RU" dirty="0" smtClean="0"/>
              <a:t>Любая </a:t>
            </a:r>
            <a:r>
              <a:rPr lang="ru-RU" dirty="0"/>
              <a:t>база данных по умолчанию включает в себя эту роль и все пользователи, роли и группы входят в ее состав и не могут быть из нее удалены. </a:t>
            </a:r>
            <a:endParaRPr lang="en-US" dirty="0" smtClean="0"/>
          </a:p>
          <a:p>
            <a:r>
              <a:rPr lang="ru-RU" dirty="0" smtClean="0"/>
              <a:t>Поэтому </a:t>
            </a:r>
            <a:r>
              <a:rPr lang="ru-RU" dirty="0"/>
              <a:t>администраторы должны быть очень внимательны, при определении прав этой роли, т.к. дав этой роли права, эти права распространяются на всех абсолютно пользователей базы данных, даже тех, которые будут присоединены в дальнейшем.</a:t>
            </a:r>
          </a:p>
        </p:txBody>
      </p:sp>
    </p:spTree>
    <p:extLst>
      <p:ext uri="{BB962C8B-B14F-4D97-AF65-F5344CB8AC3E}">
        <p14:creationId xmlns:p14="http://schemas.microsoft.com/office/powerpoint/2010/main" val="3985776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ролей</a:t>
            </a:r>
            <a:endParaRPr lang="ru-RU" dirty="0"/>
          </a:p>
        </p:txBody>
      </p:sp>
      <p:sp>
        <p:nvSpPr>
          <p:cNvPr id="3" name="Объект 2"/>
          <p:cNvSpPr>
            <a:spLocks noGrp="1"/>
          </p:cNvSpPr>
          <p:nvPr>
            <p:ph idx="1"/>
          </p:nvPr>
        </p:nvSpPr>
        <p:spPr/>
        <p:txBody>
          <a:bodyPr/>
          <a:lstStyle/>
          <a:p>
            <a:r>
              <a:rPr lang="ru-RU" dirty="0"/>
              <a:t>Роли можно разделить на несколько видов: </a:t>
            </a:r>
          </a:p>
          <a:p>
            <a:pPr marL="342900" indent="-342900">
              <a:buFont typeface="+mj-lt"/>
              <a:buAutoNum type="arabicPeriod"/>
            </a:pPr>
            <a:endParaRPr lang="ru-RU" dirty="0"/>
          </a:p>
          <a:p>
            <a:pPr marL="342900" indent="-342900">
              <a:buFont typeface="+mj-lt"/>
              <a:buAutoNum type="arabicPeriod"/>
            </a:pPr>
            <a:r>
              <a:rPr lang="ru-RU" dirty="0"/>
              <a:t>Роли уровня сервера.</a:t>
            </a:r>
          </a:p>
          <a:p>
            <a:pPr marL="342900" indent="-342900">
              <a:buFont typeface="+mj-lt"/>
              <a:buAutoNum type="arabicPeriod"/>
            </a:pPr>
            <a:r>
              <a:rPr lang="ru-RU" dirty="0"/>
              <a:t>Роли уровня базы данных.</a:t>
            </a:r>
          </a:p>
          <a:p>
            <a:pPr marL="342900" indent="-342900">
              <a:buFont typeface="+mj-lt"/>
              <a:buAutoNum type="arabicPeriod"/>
            </a:pPr>
            <a:r>
              <a:rPr lang="ru-RU" dirty="0"/>
              <a:t>Роли уровня приложений.</a:t>
            </a:r>
          </a:p>
        </p:txBody>
      </p:sp>
    </p:spTree>
    <p:extLst>
      <p:ext uri="{BB962C8B-B14F-4D97-AF65-F5344CB8AC3E}">
        <p14:creationId xmlns:p14="http://schemas.microsoft.com/office/powerpoint/2010/main" val="1566229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Роли уровня сервера.</a:t>
            </a:r>
            <a:br>
              <a:rPr lang="ru-RU" dirty="0"/>
            </a:br>
            <a:endParaRPr lang="ru-RU" dirty="0"/>
          </a:p>
        </p:txBody>
      </p:sp>
      <p:sp>
        <p:nvSpPr>
          <p:cNvPr id="3" name="Объект 2"/>
          <p:cNvSpPr>
            <a:spLocks noGrp="1"/>
          </p:cNvSpPr>
          <p:nvPr>
            <p:ph idx="1"/>
          </p:nvPr>
        </p:nvSpPr>
        <p:spPr>
          <a:xfrm>
            <a:off x="471488" y="617796"/>
            <a:ext cx="7751762" cy="4386262"/>
          </a:xfrm>
        </p:spPr>
        <p:txBody>
          <a:bodyPr/>
          <a:lstStyle/>
          <a:p>
            <a:r>
              <a:rPr lang="ru-RU" dirty="0" smtClean="0"/>
              <a:t>В </a:t>
            </a:r>
            <a:r>
              <a:rPr lang="ru-RU" dirty="0"/>
              <a:t>SQL </a:t>
            </a:r>
            <a:r>
              <a:rPr lang="ru-RU" dirty="0" err="1"/>
              <a:t>Server</a:t>
            </a:r>
            <a:r>
              <a:rPr lang="ru-RU" dirty="0"/>
              <a:t> задано 8 ролей уровня сервера. </a:t>
            </a:r>
          </a:p>
          <a:p>
            <a:pPr>
              <a:buFont typeface="+mj-lt"/>
              <a:buAutoNum type="arabicPeriod"/>
            </a:pPr>
            <a:r>
              <a:rPr lang="ru-RU" b="1" dirty="0" err="1"/>
              <a:t>sysadmin</a:t>
            </a:r>
            <a:r>
              <a:rPr lang="ru-RU" dirty="0"/>
              <a:t> - пользователи, включенные в эту роль, являются владельцами всех баз данных SQL </a:t>
            </a:r>
            <a:r>
              <a:rPr lang="ru-RU" dirty="0" err="1"/>
              <a:t>Server</a:t>
            </a:r>
            <a:r>
              <a:rPr lang="ru-RU" dirty="0"/>
              <a:t>. У этих пользователей есть права на выполнение </a:t>
            </a:r>
            <a:r>
              <a:rPr lang="ru-RU" b="1" dirty="0"/>
              <a:t>любых</a:t>
            </a:r>
            <a:r>
              <a:rPr lang="ru-RU" dirty="0"/>
              <a:t> операций с SQL </a:t>
            </a:r>
            <a:r>
              <a:rPr lang="ru-RU" dirty="0" err="1" smtClean="0"/>
              <a:t>Server</a:t>
            </a:r>
            <a:endParaRPr lang="ru-RU" dirty="0" smtClean="0"/>
          </a:p>
          <a:p>
            <a:pPr>
              <a:buFont typeface="+mj-lt"/>
              <a:buAutoNum type="arabicPeriod"/>
            </a:pPr>
            <a:r>
              <a:rPr lang="ru-RU" b="1" dirty="0" err="1" smtClean="0"/>
              <a:t>serveradmin</a:t>
            </a:r>
            <a:r>
              <a:rPr lang="ru-RU" dirty="0" smtClean="0"/>
              <a:t> </a:t>
            </a:r>
            <a:r>
              <a:rPr lang="ru-RU" dirty="0"/>
              <a:t>- это пользователи, которые являются администраторами сервера, но не имеют отношению к базам данных. </a:t>
            </a:r>
            <a:endParaRPr lang="ru-RU" dirty="0" smtClean="0"/>
          </a:p>
          <a:p>
            <a:pPr>
              <a:buFont typeface="+mj-lt"/>
              <a:buAutoNum type="arabicPeriod"/>
            </a:pPr>
            <a:r>
              <a:rPr lang="ru-RU" b="1" dirty="0" err="1" smtClean="0"/>
              <a:t>setupadmin</a:t>
            </a:r>
            <a:r>
              <a:rPr lang="ru-RU" dirty="0" smtClean="0"/>
              <a:t> </a:t>
            </a:r>
            <a:r>
              <a:rPr lang="ru-RU" dirty="0"/>
              <a:t>- отнесенные к этой группе пользователи в праве определять хранимые процедуры, запускаемые при старте сервера. </a:t>
            </a:r>
            <a:endParaRPr lang="ru-RU" dirty="0" smtClean="0"/>
          </a:p>
          <a:p>
            <a:pPr>
              <a:buFont typeface="+mj-lt"/>
              <a:buAutoNum type="arabicPeriod"/>
            </a:pPr>
            <a:r>
              <a:rPr lang="ru-RU" b="1" dirty="0" err="1" smtClean="0"/>
              <a:t>securityadmin</a:t>
            </a:r>
            <a:r>
              <a:rPr lang="ru-RU" dirty="0" smtClean="0"/>
              <a:t> </a:t>
            </a:r>
            <a:r>
              <a:rPr lang="ru-RU" dirty="0"/>
              <a:t>- пользователи этой группы создают и управляют учетными записями SQL </a:t>
            </a:r>
            <a:r>
              <a:rPr lang="ru-RU" dirty="0" err="1"/>
              <a:t>Server</a:t>
            </a:r>
            <a:r>
              <a:rPr lang="ru-RU" dirty="0"/>
              <a:t>, а также определяют права доступа к базам данных. </a:t>
            </a:r>
          </a:p>
          <a:p>
            <a:pPr>
              <a:buFont typeface="+mj-lt"/>
              <a:buAutoNum type="arabicPeriod"/>
            </a:pPr>
            <a:r>
              <a:rPr lang="ru-RU" b="1" dirty="0" err="1"/>
              <a:t>processadmin</a:t>
            </a:r>
            <a:r>
              <a:rPr lang="ru-RU" dirty="0"/>
              <a:t> - эта роль определяет возможность следить за процессами, которые происходят в SQL </a:t>
            </a:r>
            <a:r>
              <a:rPr lang="ru-RU" dirty="0" err="1"/>
              <a:t>Server</a:t>
            </a:r>
            <a:r>
              <a:rPr lang="ru-RU" dirty="0"/>
              <a:t> и в базах данных. </a:t>
            </a:r>
            <a:endParaRPr lang="ru-RU" dirty="0" smtClean="0"/>
          </a:p>
          <a:p>
            <a:pPr>
              <a:buFont typeface="+mj-lt"/>
              <a:buAutoNum type="arabicPeriod"/>
            </a:pPr>
            <a:r>
              <a:rPr lang="ru-RU" b="1" dirty="0" err="1" smtClean="0"/>
              <a:t>dbcreator</a:t>
            </a:r>
            <a:r>
              <a:rPr lang="ru-RU" dirty="0" smtClean="0"/>
              <a:t> </a:t>
            </a:r>
            <a:r>
              <a:rPr lang="ru-RU" dirty="0"/>
              <a:t>- обычно в эту роль заносятся пользователи, являющиеся владельцами баз данных, т.к. эта роль включает права на резервное копирование, восстановление баз данных и журналов транзакций, а также на создание, изменение, переименование и удаление баз данных. </a:t>
            </a:r>
          </a:p>
          <a:p>
            <a:pPr>
              <a:buFont typeface="+mj-lt"/>
              <a:buAutoNum type="arabicPeriod"/>
            </a:pPr>
            <a:r>
              <a:rPr lang="ru-RU" b="1" dirty="0" err="1"/>
              <a:t>bulkadmin</a:t>
            </a:r>
            <a:r>
              <a:rPr lang="ru-RU" dirty="0"/>
              <a:t> - пользователи этой группы в праве вызывать оператор BULK INSERT, служащий обычно для массовой вставки данных. </a:t>
            </a:r>
          </a:p>
          <a:p>
            <a:pPr>
              <a:buFont typeface="+mj-lt"/>
              <a:buAutoNum type="arabicPeriod"/>
            </a:pPr>
            <a:r>
              <a:rPr lang="ru-RU" b="1" dirty="0" err="1"/>
              <a:t>diskadmin</a:t>
            </a:r>
            <a:r>
              <a:rPr lang="ru-RU" dirty="0"/>
              <a:t> - эта группа определяет права на управление файлами, подключением устройства резервного копирования. Эта роль была создана для совместимости с предыдущими версиями SQL </a:t>
            </a:r>
            <a:r>
              <a:rPr lang="ru-RU" dirty="0" err="1"/>
              <a:t>Server</a:t>
            </a:r>
            <a:r>
              <a:rPr lang="ru-RU" dirty="0"/>
              <a:t>. </a:t>
            </a:r>
          </a:p>
          <a:p>
            <a:endParaRPr lang="ru-RU" dirty="0"/>
          </a:p>
        </p:txBody>
      </p:sp>
    </p:spTree>
    <p:extLst>
      <p:ext uri="{BB962C8B-B14F-4D97-AF65-F5344CB8AC3E}">
        <p14:creationId xmlns:p14="http://schemas.microsoft.com/office/powerpoint/2010/main" val="535487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роли</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r>
              <a:rPr lang="ru-RU" dirty="0" smtClean="0"/>
              <a:t>Пример</a:t>
            </a:r>
          </a:p>
          <a:p>
            <a:endParaRPr lang="ru-RU" dirty="0"/>
          </a:p>
          <a:p>
            <a:r>
              <a:rPr lang="ru-RU" dirty="0"/>
              <a:t> Следующий пример создает роль сервера </a:t>
            </a:r>
            <a:r>
              <a:rPr lang="en-US" dirty="0"/>
              <a:t>buyers, </a:t>
            </a:r>
            <a:r>
              <a:rPr lang="ru-RU" dirty="0"/>
              <a:t>принадлежащую имени входа </a:t>
            </a:r>
            <a:r>
              <a:rPr lang="en-US" dirty="0" err="1"/>
              <a:t>BenMiller</a:t>
            </a:r>
            <a:r>
              <a:rPr lang="en-US" dirty="0"/>
              <a:t>.</a:t>
            </a:r>
          </a:p>
          <a:p>
            <a:endParaRPr lang="en-US" dirty="0"/>
          </a:p>
          <a:p>
            <a:endParaRPr lang="en-US" dirty="0"/>
          </a:p>
          <a:p>
            <a:endParaRPr lang="ru-RU" dirty="0"/>
          </a:p>
        </p:txBody>
      </p:sp>
      <p:sp>
        <p:nvSpPr>
          <p:cNvPr id="4" name="AutoShape 3"/>
          <p:cNvSpPr txBox="1">
            <a:spLocks noChangeArrowheads="1"/>
          </p:cNvSpPr>
          <p:nvPr/>
        </p:nvSpPr>
        <p:spPr bwMode="auto">
          <a:xfrm>
            <a:off x="482601" y="992188"/>
            <a:ext cx="7751762"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rgbClr val="0000FF"/>
                </a:solidFill>
                <a:latin typeface="Consolas" panose="020B0609020204030204" pitchFamily="49" charset="0"/>
              </a:rPr>
              <a:t>CREATE</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role_name</a:t>
            </a:r>
            <a:r>
              <a:rPr lang="en-US" dirty="0">
                <a:solidFill>
                  <a:prstClr val="black"/>
                </a:solidFill>
                <a:latin typeface="Consolas" panose="020B0609020204030204" pitchFamily="49" charset="0"/>
              </a:rPr>
              <a:t> [ AUTHORIZATION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p:txBody>
      </p:sp>
      <p:sp>
        <p:nvSpPr>
          <p:cNvPr id="6" name="AutoShape 3"/>
          <p:cNvSpPr txBox="1">
            <a:spLocks noChangeArrowheads="1"/>
          </p:cNvSpPr>
          <p:nvPr/>
        </p:nvSpPr>
        <p:spPr bwMode="auto">
          <a:xfrm>
            <a:off x="482601" y="3305357"/>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buyers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BenMiller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213960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Модель защиты </a:t>
            </a:r>
            <a:r>
              <a:rPr lang="ru-RU" sz="6000" dirty="0" smtClean="0">
                <a:solidFill>
                  <a:schemeClr val="bg1">
                    <a:alpha val="98824"/>
                  </a:schemeClr>
                </a:solidFill>
              </a:rPr>
              <a:t>данных</a:t>
            </a:r>
            <a:endParaRPr lang="ru-RU" sz="6000" dirty="0">
              <a:solidFill>
                <a:schemeClr val="bg1">
                  <a:alpha val="98824"/>
                </a:schemeClr>
              </a:solidFill>
            </a:endParaRP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Задать роль для пользователя</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Пример</a:t>
            </a:r>
            <a:endParaRPr lang="ru-RU" dirty="0"/>
          </a:p>
          <a:p>
            <a:r>
              <a:rPr lang="ru-RU" dirty="0" smtClean="0"/>
              <a:t>В </a:t>
            </a:r>
            <a:r>
              <a:rPr lang="ru-RU" dirty="0"/>
              <a:t>следующем примере создается роль сервера с именем </a:t>
            </a:r>
            <a:r>
              <a:rPr lang="en-US" dirty="0"/>
              <a:t>Product, </a:t>
            </a:r>
            <a:r>
              <a:rPr lang="ru-RU" dirty="0"/>
              <a:t>затем имя роли сервера изменяется на </a:t>
            </a:r>
            <a:r>
              <a:rPr lang="en-US" dirty="0"/>
              <a:t>Production.</a:t>
            </a:r>
          </a:p>
          <a:p>
            <a:endParaRPr lang="en-US" dirty="0"/>
          </a:p>
          <a:p>
            <a:endParaRPr lang="en-US" dirty="0"/>
          </a:p>
          <a:p>
            <a:endParaRPr lang="ru-RU" dirty="0"/>
          </a:p>
        </p:txBody>
      </p:sp>
      <p:sp>
        <p:nvSpPr>
          <p:cNvPr id="4" name="AutoShape 3"/>
          <p:cNvSpPr txBox="1">
            <a:spLocks noChangeArrowheads="1"/>
          </p:cNvSpPr>
          <p:nvPr/>
        </p:nvSpPr>
        <p:spPr bwMode="auto">
          <a:xfrm>
            <a:off x="482601" y="1017816"/>
            <a:ext cx="7751762"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 ADD MEMBER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DROP MEMBER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WITH NAME = </a:t>
            </a:r>
            <a:r>
              <a:rPr lang="en-US" dirty="0" err="1">
                <a:solidFill>
                  <a:prstClr val="black"/>
                </a:solidFill>
                <a:latin typeface="Consolas" panose="020B0609020204030204" pitchFamily="49" charset="0"/>
              </a:rPr>
              <a:t>new_server_role_name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 ; ]</a:t>
            </a:r>
          </a:p>
        </p:txBody>
      </p:sp>
      <p:sp>
        <p:nvSpPr>
          <p:cNvPr id="6" name="AutoShape 3"/>
          <p:cNvSpPr txBox="1">
            <a:spLocks noChangeArrowheads="1"/>
          </p:cNvSpPr>
          <p:nvPr/>
        </p:nvSpPr>
        <p:spPr bwMode="auto">
          <a:xfrm>
            <a:off x="570899" y="4032638"/>
            <a:ext cx="7751762" cy="274287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Product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Product </a:t>
            </a:r>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NAME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Production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ru-RU" dirty="0" smtClean="0">
              <a:solidFill>
                <a:srgbClr val="0000FF"/>
              </a:solidFill>
              <a:latin typeface="Consolas" panose="020B0609020204030204" pitchFamily="49" charset="0"/>
            </a:endParaRPr>
          </a:p>
          <a:p>
            <a:pPr lvl="0" defTabSz="914400">
              <a:lnSpc>
                <a:spcPct val="100000"/>
              </a:lnSpc>
              <a:spcBef>
                <a:spcPct val="0"/>
              </a:spcBef>
              <a:buClrTx/>
              <a:buSzTx/>
            </a:pPr>
            <a:r>
              <a:rPr lang="ru-RU" dirty="0">
                <a:solidFill>
                  <a:srgbClr val="008000"/>
                </a:solidFill>
                <a:latin typeface="Consolas" panose="020B0609020204030204" pitchFamily="49" charset="0"/>
                <a:cs typeface="Arial" charset="0"/>
              </a:rPr>
              <a:t>-- к определяемой пользователем роли сервера с именем </a:t>
            </a:r>
            <a:r>
              <a:rPr lang="ru-RU" dirty="0" err="1">
                <a:solidFill>
                  <a:srgbClr val="008000"/>
                </a:solidFill>
                <a:latin typeface="Consolas" panose="020B0609020204030204" pitchFamily="49" charset="0"/>
                <a:cs typeface="Arial" charset="0"/>
              </a:rPr>
              <a:t>Production</a:t>
            </a:r>
            <a:r>
              <a:rPr lang="ru-RU" dirty="0">
                <a:solidFill>
                  <a:srgbClr val="008000"/>
                </a:solidFill>
                <a:latin typeface="Consolas" panose="020B0609020204030204" pitchFamily="49" charset="0"/>
                <a:cs typeface="Arial" charset="0"/>
              </a:rPr>
              <a:t> добавляется учетная запись домена с именем </a:t>
            </a:r>
            <a:r>
              <a:rPr lang="ru-RU" dirty="0" err="1">
                <a:solidFill>
                  <a:srgbClr val="008000"/>
                </a:solidFill>
                <a:latin typeface="Consolas" panose="020B0609020204030204" pitchFamily="49" charset="0"/>
                <a:cs typeface="Arial" charset="0"/>
              </a:rPr>
              <a:t>adventure-works</a:t>
            </a:r>
            <a:r>
              <a:rPr lang="ru-RU" dirty="0">
                <a:solidFill>
                  <a:srgbClr val="008000"/>
                </a:solidFill>
                <a:latin typeface="Consolas" panose="020B0609020204030204" pitchFamily="49" charset="0"/>
                <a:cs typeface="Arial" charset="0"/>
              </a:rPr>
              <a:t>\roberto0.</a:t>
            </a:r>
          </a:p>
          <a:p>
            <a:pPr lvl="0" defTabSz="914400">
              <a:lnSpc>
                <a:spcPct val="100000"/>
              </a:lnSpc>
              <a:spcBef>
                <a:spcPct val="0"/>
              </a:spcBef>
              <a:buClrTx/>
              <a:buSzTx/>
            </a:pPr>
            <a:r>
              <a:rPr lang="en-US" dirty="0">
                <a:solidFill>
                  <a:srgbClr val="0000FF"/>
                </a:solidFill>
                <a:latin typeface="Consolas" panose="020B0609020204030204" pitchFamily="49" charset="0"/>
                <a:cs typeface="Arial" charset="0"/>
              </a:rPr>
              <a:t>ALTER</a:t>
            </a:r>
            <a:r>
              <a:rPr lang="en-US" dirty="0">
                <a:solidFill>
                  <a:prstClr val="black"/>
                </a:solidFill>
                <a:latin typeface="Consolas" panose="020B0609020204030204" pitchFamily="49" charset="0"/>
                <a:cs typeface="Arial" charset="0"/>
              </a:rPr>
              <a:t> </a:t>
            </a:r>
            <a:r>
              <a:rPr lang="en-US" dirty="0">
                <a:solidFill>
                  <a:srgbClr val="0000FF"/>
                </a:solidFill>
                <a:latin typeface="Consolas" panose="020B0609020204030204" pitchFamily="49" charset="0"/>
                <a:cs typeface="Arial" charset="0"/>
              </a:rPr>
              <a:t>SERVER</a:t>
            </a:r>
            <a:r>
              <a:rPr lang="en-US" dirty="0">
                <a:solidFill>
                  <a:prstClr val="black"/>
                </a:solidFill>
                <a:latin typeface="Consolas" panose="020B0609020204030204" pitchFamily="49" charset="0"/>
                <a:cs typeface="Arial" charset="0"/>
              </a:rPr>
              <a:t> </a:t>
            </a:r>
            <a:r>
              <a:rPr lang="en-US" dirty="0">
                <a:solidFill>
                  <a:srgbClr val="0000FF"/>
                </a:solidFill>
                <a:latin typeface="Consolas" panose="020B0609020204030204" pitchFamily="49" charset="0"/>
                <a:cs typeface="Arial" charset="0"/>
              </a:rPr>
              <a:t>ROLE</a:t>
            </a:r>
            <a:r>
              <a:rPr lang="en-US" dirty="0">
                <a:solidFill>
                  <a:prstClr val="black"/>
                </a:solidFill>
                <a:latin typeface="Consolas" panose="020B0609020204030204" pitchFamily="49" charset="0"/>
                <a:cs typeface="Arial" charset="0"/>
              </a:rPr>
              <a:t> Production </a:t>
            </a:r>
            <a:r>
              <a:rPr lang="en-US" dirty="0">
                <a:solidFill>
                  <a:srgbClr val="0000FF"/>
                </a:solidFill>
                <a:latin typeface="Consolas" panose="020B0609020204030204" pitchFamily="49" charset="0"/>
                <a:cs typeface="Arial" charset="0"/>
              </a:rPr>
              <a:t>ADD</a:t>
            </a:r>
            <a:r>
              <a:rPr lang="en-US" dirty="0">
                <a:solidFill>
                  <a:prstClr val="black"/>
                </a:solidFill>
                <a:latin typeface="Consolas" panose="020B0609020204030204" pitchFamily="49" charset="0"/>
                <a:cs typeface="Arial" charset="0"/>
              </a:rPr>
              <a:t> MEMBER [adventure-works\roberto0] </a:t>
            </a:r>
            <a:r>
              <a:rPr lang="en-US" dirty="0">
                <a:solidFill>
                  <a:srgbClr val="808080"/>
                </a:solidFill>
                <a:latin typeface="Consolas" panose="020B0609020204030204" pitchFamily="49" charset="0"/>
                <a:cs typeface="Arial" charset="0"/>
              </a:rPr>
              <a:t>;</a:t>
            </a:r>
          </a:p>
          <a:p>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432013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Удаление роли</a:t>
            </a:r>
            <a:r>
              <a:rPr lang="en-US" dirty="0" smtClean="0"/>
              <a:t> </a:t>
            </a:r>
            <a:r>
              <a:rPr lang="ru-RU" dirty="0" smtClean="0"/>
              <a:t>сервера</a:t>
            </a:r>
            <a:endParaRPr lang="ru-RU" dirty="0"/>
          </a:p>
        </p:txBody>
      </p:sp>
      <p:sp>
        <p:nvSpPr>
          <p:cNvPr id="3" name="Объект 2"/>
          <p:cNvSpPr>
            <a:spLocks noGrp="1"/>
          </p:cNvSpPr>
          <p:nvPr>
            <p:ph idx="1"/>
          </p:nvPr>
        </p:nvSpPr>
        <p:spPr/>
        <p:txBody>
          <a:bodyPr/>
          <a:lstStyle/>
          <a:p>
            <a:r>
              <a:rPr lang="ru-RU" dirty="0" smtClean="0"/>
              <a:t>Для удаления роли служит команда:</a:t>
            </a:r>
          </a:p>
          <a:p>
            <a:endParaRPr lang="ru-RU" dirty="0"/>
          </a:p>
          <a:p>
            <a:endParaRPr lang="ru-RU"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ru-RU" dirty="0" smtClean="0"/>
          </a:p>
          <a:p>
            <a:endParaRPr lang="ru-RU" dirty="0"/>
          </a:p>
          <a:p>
            <a:r>
              <a:rPr lang="ru-RU" dirty="0" smtClean="0"/>
              <a:t>Пример</a:t>
            </a:r>
          </a:p>
          <a:p>
            <a:r>
              <a:rPr lang="ru-RU" dirty="0" smtClean="0"/>
              <a:t> </a:t>
            </a:r>
            <a:r>
              <a:rPr lang="ru-RU" dirty="0"/>
              <a:t>В следующем примере роль </a:t>
            </a:r>
            <a:r>
              <a:rPr lang="en-US" dirty="0" smtClean="0"/>
              <a:t>purchasing </a:t>
            </a:r>
            <a:r>
              <a:rPr lang="ru-RU" dirty="0"/>
              <a:t>удаляется из базы данных </a:t>
            </a:r>
            <a:r>
              <a:rPr lang="en-US" dirty="0"/>
              <a:t>AdventureWorks2012.</a:t>
            </a:r>
          </a:p>
          <a:p>
            <a:endParaRPr lang="en-US" dirty="0"/>
          </a:p>
          <a:p>
            <a:endParaRPr lang="ru-RU" dirty="0"/>
          </a:p>
        </p:txBody>
      </p:sp>
      <p:sp>
        <p:nvSpPr>
          <p:cNvPr id="4" name="AutoShape 3"/>
          <p:cNvSpPr txBox="1">
            <a:spLocks noChangeArrowheads="1"/>
          </p:cNvSpPr>
          <p:nvPr/>
        </p:nvSpPr>
        <p:spPr bwMode="auto">
          <a:xfrm>
            <a:off x="471488" y="1735222"/>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dirty="0" smtClean="0">
                <a:solidFill>
                  <a:srgbClr val="0000FF"/>
                </a:solidFill>
                <a:latin typeface="Consolas" panose="020B0609020204030204" pitchFamily="49" charset="0"/>
              </a:rPr>
              <a:t>DROP SERVER</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role_name</a:t>
            </a:r>
            <a:endParaRPr lang="ru-RU" b="0"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
        <p:nvSpPr>
          <p:cNvPr id="6" name="AutoShape 3"/>
          <p:cNvSpPr txBox="1">
            <a:spLocks noChangeArrowheads="1"/>
          </p:cNvSpPr>
          <p:nvPr/>
        </p:nvSpPr>
        <p:spPr bwMode="auto">
          <a:xfrm>
            <a:off x="482601" y="4037692"/>
            <a:ext cx="775176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AdventureWorks2012</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DROP SERVER</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purchasing</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ru-RU" dirty="0" smtClean="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93225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Настройки ролей через </a:t>
            </a:r>
            <a:r>
              <a:rPr lang="en-US" dirty="0" smtClean="0"/>
              <a:t>Manager Studio</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458788" y="992188"/>
            <a:ext cx="12192000" cy="9753600"/>
          </a:xfrm>
          <a:prstGeom prst="rect">
            <a:avLst/>
          </a:prstGeom>
        </p:spPr>
      </p:pic>
    </p:spTree>
    <p:extLst>
      <p:ext uri="{BB962C8B-B14F-4D97-AF65-F5344CB8AC3E}">
        <p14:creationId xmlns:p14="http://schemas.microsoft.com/office/powerpoint/2010/main" val="4068694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Роли уровня баз данных</a:t>
            </a:r>
            <a:endParaRPr lang="ru-RU" dirty="0"/>
          </a:p>
        </p:txBody>
      </p:sp>
      <p:sp>
        <p:nvSpPr>
          <p:cNvPr id="3" name="Объект 2"/>
          <p:cNvSpPr>
            <a:spLocks noGrp="1"/>
          </p:cNvSpPr>
          <p:nvPr>
            <p:ph idx="1"/>
          </p:nvPr>
        </p:nvSpPr>
        <p:spPr>
          <a:xfrm>
            <a:off x="148281" y="568368"/>
            <a:ext cx="8785654" cy="4386262"/>
          </a:xfrm>
        </p:spPr>
        <p:txBody>
          <a:bodyPr/>
          <a:lstStyle/>
          <a:p>
            <a:pPr>
              <a:buFont typeface="+mj-lt"/>
              <a:buAutoNum type="arabicPeriod"/>
            </a:pPr>
            <a:r>
              <a:rPr lang="ru-RU" b="1" dirty="0" err="1" smtClean="0"/>
              <a:t>db_owner</a:t>
            </a:r>
            <a:r>
              <a:rPr lang="ru-RU" dirty="0" smtClean="0"/>
              <a:t> </a:t>
            </a:r>
            <a:r>
              <a:rPr lang="ru-RU" dirty="0"/>
              <a:t>- эта роль назначается владельцам базы данных. Эти пользователи в праве манипулировать любыми данными и настройками в базе данных. В пределах текущей базы их права не ограничены. </a:t>
            </a:r>
          </a:p>
          <a:p>
            <a:pPr>
              <a:buFont typeface="+mj-lt"/>
              <a:buAutoNum type="arabicPeriod"/>
            </a:pPr>
            <a:r>
              <a:rPr lang="ru-RU" b="1" dirty="0" err="1"/>
              <a:t>db_accessadmin</a:t>
            </a:r>
            <a:r>
              <a:rPr lang="ru-RU" dirty="0"/>
              <a:t> - это пользователи, которые имеют право на управление учетными записями в базе данных. </a:t>
            </a:r>
            <a:endParaRPr lang="ru-RU" dirty="0" smtClean="0"/>
          </a:p>
          <a:p>
            <a:pPr>
              <a:buFont typeface="+mj-lt"/>
              <a:buAutoNum type="arabicPeriod"/>
            </a:pPr>
            <a:r>
              <a:rPr lang="ru-RU" b="1" dirty="0" err="1" smtClean="0"/>
              <a:t>db_securityadmin</a:t>
            </a:r>
            <a:r>
              <a:rPr lang="ru-RU" dirty="0" smtClean="0"/>
              <a:t> </a:t>
            </a:r>
            <a:r>
              <a:rPr lang="ru-RU" dirty="0"/>
              <a:t>- эта роль определяет права на администрирование системы защиты базы данных. Она включает возможность создавать роли, назначать пользователей в определенную роль и настраивать доступ к содержимому базы данных. </a:t>
            </a:r>
          </a:p>
          <a:p>
            <a:pPr>
              <a:buFont typeface="+mj-lt"/>
              <a:buAutoNum type="arabicPeriod"/>
            </a:pPr>
            <a:r>
              <a:rPr lang="ru-RU" b="1" dirty="0" err="1"/>
              <a:t>db_ddladmin</a:t>
            </a:r>
            <a:r>
              <a:rPr lang="ru-RU" dirty="0"/>
              <a:t> - пользователи этой роли в праве манипулировать объектами базы данных (создавать, удалять, модифицировать), но у них нет прав на определение прав доступа к этим объектам. </a:t>
            </a:r>
          </a:p>
          <a:p>
            <a:pPr>
              <a:buFont typeface="+mj-lt"/>
              <a:buAutoNum type="arabicPeriod"/>
            </a:pPr>
            <a:r>
              <a:rPr lang="ru-RU" b="1" dirty="0" err="1"/>
              <a:t>db_backupoperator</a:t>
            </a:r>
            <a:r>
              <a:rPr lang="ru-RU" dirty="0"/>
              <a:t> - эти пользователи имеют право производить резервное копирование базы данных. </a:t>
            </a:r>
          </a:p>
          <a:p>
            <a:pPr>
              <a:buFont typeface="+mj-lt"/>
              <a:buAutoNum type="arabicPeriod"/>
            </a:pPr>
            <a:r>
              <a:rPr lang="ru-RU" b="1" dirty="0" err="1"/>
              <a:t>db_datareader</a:t>
            </a:r>
            <a:r>
              <a:rPr lang="ru-RU" dirty="0"/>
              <a:t> - эта роль определяет возможность всех входящих в ее состав пользователей считывать данные из любой таблицы, представления и функции, без ограничений. </a:t>
            </a:r>
          </a:p>
          <a:p>
            <a:pPr>
              <a:buFont typeface="+mj-lt"/>
              <a:buAutoNum type="arabicPeriod"/>
            </a:pPr>
            <a:r>
              <a:rPr lang="ru-RU" b="1" dirty="0" err="1"/>
              <a:t>db_datawriter</a:t>
            </a:r>
            <a:r>
              <a:rPr lang="ru-RU" dirty="0"/>
              <a:t> - эти пользователи в праве добавлять, обновлять и удалять данные в текущей базе данных. </a:t>
            </a:r>
          </a:p>
          <a:p>
            <a:pPr>
              <a:buFont typeface="+mj-lt"/>
              <a:buAutoNum type="arabicPeriod"/>
            </a:pPr>
            <a:r>
              <a:rPr lang="ru-RU" b="1" dirty="0" err="1"/>
              <a:t>db_denydatareader</a:t>
            </a:r>
            <a:r>
              <a:rPr lang="ru-RU" dirty="0"/>
              <a:t> - эта роль запрещает всем ее пользователям производить вычитку данных. </a:t>
            </a:r>
          </a:p>
          <a:p>
            <a:pPr>
              <a:buFont typeface="+mj-lt"/>
              <a:buAutoNum type="arabicPeriod"/>
            </a:pPr>
            <a:r>
              <a:rPr lang="ru-RU" b="1" dirty="0" err="1"/>
              <a:t>db_denydatawriter</a:t>
            </a:r>
            <a:r>
              <a:rPr lang="ru-RU" dirty="0"/>
              <a:t> - пользователям этой роли запрещается производить добавление, обновление и удаление данных из таблиц и представлений текущей базы данных.</a:t>
            </a:r>
          </a:p>
          <a:p>
            <a:endParaRPr lang="ru-RU" dirty="0"/>
          </a:p>
        </p:txBody>
      </p:sp>
    </p:spTree>
    <p:extLst>
      <p:ext uri="{BB962C8B-B14F-4D97-AF65-F5344CB8AC3E}">
        <p14:creationId xmlns:p14="http://schemas.microsoft.com/office/powerpoint/2010/main" val="1811532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роли базы данных</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r>
              <a:rPr lang="ru-RU" dirty="0" smtClean="0"/>
              <a:t>Пример</a:t>
            </a:r>
          </a:p>
          <a:p>
            <a:endParaRPr lang="ru-RU" dirty="0"/>
          </a:p>
          <a:p>
            <a:r>
              <a:rPr lang="ru-RU" dirty="0"/>
              <a:t> Следующий пример создает роль </a:t>
            </a:r>
            <a:r>
              <a:rPr lang="ru-RU" dirty="0" smtClean="0"/>
              <a:t>базы данных </a:t>
            </a:r>
            <a:r>
              <a:rPr lang="en-US" dirty="0" smtClean="0"/>
              <a:t>buyers</a:t>
            </a:r>
            <a:r>
              <a:rPr lang="en-US" dirty="0"/>
              <a:t>, </a:t>
            </a:r>
            <a:r>
              <a:rPr lang="ru-RU" dirty="0"/>
              <a:t>принадлежащую имени входа </a:t>
            </a:r>
            <a:r>
              <a:rPr lang="en-US" dirty="0" err="1"/>
              <a:t>BenMiller</a:t>
            </a:r>
            <a:r>
              <a:rPr lang="en-US" dirty="0"/>
              <a:t>.</a:t>
            </a:r>
          </a:p>
          <a:p>
            <a:endParaRPr lang="en-US" dirty="0"/>
          </a:p>
          <a:p>
            <a:endParaRPr lang="en-US" dirty="0"/>
          </a:p>
          <a:p>
            <a:endParaRPr lang="ru-RU" dirty="0" smtClean="0"/>
          </a:p>
          <a:p>
            <a:endParaRPr lang="ru-RU" dirty="0"/>
          </a:p>
          <a:p>
            <a:r>
              <a:rPr lang="ru-RU" dirty="0"/>
              <a:t>Следующий пример создает роль базы данных </a:t>
            </a:r>
            <a:r>
              <a:rPr lang="ru-RU" dirty="0" err="1"/>
              <a:t>auditors</a:t>
            </a:r>
            <a:r>
              <a:rPr lang="ru-RU" dirty="0"/>
              <a:t>, принадлежащую предопределенной роли базы данных </a:t>
            </a:r>
            <a:r>
              <a:rPr lang="ru-RU" dirty="0" err="1"/>
              <a:t>db_securityadmin</a:t>
            </a:r>
            <a:endParaRPr lang="ru-RU" dirty="0"/>
          </a:p>
        </p:txBody>
      </p:sp>
      <p:sp>
        <p:nvSpPr>
          <p:cNvPr id="4" name="AutoShape 3"/>
          <p:cNvSpPr txBox="1">
            <a:spLocks noChangeArrowheads="1"/>
          </p:cNvSpPr>
          <p:nvPr/>
        </p:nvSpPr>
        <p:spPr bwMode="auto">
          <a:xfrm>
            <a:off x="482601" y="1121659"/>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rgbClr val="0000FF"/>
                </a:solidFill>
                <a:latin typeface="Consolas" panose="020B0609020204030204" pitchFamily="49" charset="0"/>
              </a:rPr>
              <a:t>CREATE</a:t>
            </a:r>
            <a:r>
              <a:rPr lang="en-US" dirty="0" smtClean="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role_name</a:t>
            </a:r>
            <a:r>
              <a:rPr lang="en-US" dirty="0">
                <a:solidFill>
                  <a:prstClr val="black"/>
                </a:solidFill>
                <a:latin typeface="Consolas" panose="020B0609020204030204" pitchFamily="49" charset="0"/>
              </a:rPr>
              <a:t> [ AUTHORIZATION </a:t>
            </a:r>
            <a:r>
              <a:rPr lang="en-US" dirty="0" err="1">
                <a:solidFill>
                  <a:prstClr val="black"/>
                </a:solidFill>
                <a:latin typeface="Consolas" panose="020B0609020204030204" pitchFamily="49" charset="0"/>
              </a:rPr>
              <a:t>owner_name</a:t>
            </a:r>
            <a:r>
              <a:rPr lang="en-US" dirty="0">
                <a:solidFill>
                  <a:prstClr val="black"/>
                </a:solidFill>
                <a:latin typeface="Consolas" panose="020B0609020204030204" pitchFamily="49" charset="0"/>
              </a:rPr>
              <a:t> ]</a:t>
            </a:r>
          </a:p>
        </p:txBody>
      </p:sp>
      <p:sp>
        <p:nvSpPr>
          <p:cNvPr id="6" name="AutoShape 3"/>
          <p:cNvSpPr txBox="1">
            <a:spLocks noChangeArrowheads="1"/>
          </p:cNvSpPr>
          <p:nvPr/>
        </p:nvSpPr>
        <p:spPr bwMode="auto">
          <a:xfrm>
            <a:off x="482601" y="3185319"/>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buyers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BenMiller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
        <p:nvSpPr>
          <p:cNvPr id="7" name="AutoShape 3"/>
          <p:cNvSpPr txBox="1">
            <a:spLocks noChangeArrowheads="1"/>
          </p:cNvSpPr>
          <p:nvPr/>
        </p:nvSpPr>
        <p:spPr bwMode="auto">
          <a:xfrm>
            <a:off x="458788" y="5264836"/>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AdventureWorks2012</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auditors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db_securityadmin</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634476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Задать роль для пользователя</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Пример</a:t>
            </a:r>
            <a:endParaRPr lang="ru-RU" dirty="0"/>
          </a:p>
          <a:p>
            <a:r>
              <a:rPr lang="ru-RU" dirty="0"/>
              <a:t>В следующем примере создается роль с именем </a:t>
            </a:r>
            <a:r>
              <a:rPr lang="ru-RU" dirty="0" err="1"/>
              <a:t>Sales</a:t>
            </a:r>
            <a:r>
              <a:rPr lang="ru-RU" dirty="0"/>
              <a:t>, затем добавляется и удаляется пользователь с именем </a:t>
            </a:r>
            <a:r>
              <a:rPr lang="ru-RU" dirty="0" err="1"/>
              <a:t>Barry</a:t>
            </a:r>
            <a:endParaRPr lang="en-US" dirty="0"/>
          </a:p>
          <a:p>
            <a:endParaRPr lang="en-US" dirty="0"/>
          </a:p>
          <a:p>
            <a:endParaRPr lang="ru-RU" dirty="0"/>
          </a:p>
        </p:txBody>
      </p:sp>
      <p:sp>
        <p:nvSpPr>
          <p:cNvPr id="4" name="AutoShape 3"/>
          <p:cNvSpPr txBox="1">
            <a:spLocks noChangeArrowheads="1"/>
          </p:cNvSpPr>
          <p:nvPr/>
        </p:nvSpPr>
        <p:spPr bwMode="auto">
          <a:xfrm>
            <a:off x="482601" y="1017816"/>
            <a:ext cx="7751762"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 ADD MEMBER </a:t>
            </a:r>
            <a:r>
              <a:rPr lang="en-US" dirty="0" err="1" smtClean="0">
                <a:solidFill>
                  <a:prstClr val="black"/>
                </a:solidFill>
                <a:latin typeface="Consolas" panose="020B0609020204030204" pitchFamily="49" charset="0"/>
              </a:rPr>
              <a:t>dababase_principal</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DROP MEMBER </a:t>
            </a:r>
            <a:r>
              <a:rPr lang="en-US" dirty="0" err="1">
                <a:solidFill>
                  <a:prstClr val="black"/>
                </a:solidFill>
                <a:latin typeface="Consolas" panose="020B0609020204030204" pitchFamily="49" charset="0"/>
              </a:rPr>
              <a:t>dababase</a:t>
            </a:r>
            <a:r>
              <a:rPr lang="en-US" dirty="0" err="1" smtClean="0">
                <a:solidFill>
                  <a:prstClr val="black"/>
                </a:solidFill>
                <a:latin typeface="Consolas" panose="020B0609020204030204" pitchFamily="49" charset="0"/>
              </a:rPr>
              <a:t>_principal</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WITH NAME = </a:t>
            </a:r>
            <a:r>
              <a:rPr lang="en-US" dirty="0" err="1" smtClean="0">
                <a:solidFill>
                  <a:prstClr val="black"/>
                </a:solidFill>
                <a:latin typeface="Consolas" panose="020B0609020204030204" pitchFamily="49" charset="0"/>
              </a:rPr>
              <a:t>new_</a:t>
            </a:r>
            <a:r>
              <a:rPr lang="en-US" dirty="0" err="1">
                <a:solidFill>
                  <a:prstClr val="black"/>
                </a:solidFill>
                <a:latin typeface="Consolas" panose="020B0609020204030204" pitchFamily="49" charset="0"/>
              </a:rPr>
              <a:t>dababase</a:t>
            </a:r>
            <a:r>
              <a:rPr lang="en-US" dirty="0" err="1" smtClean="0">
                <a:solidFill>
                  <a:prstClr val="black"/>
                </a:solidFill>
                <a:latin typeface="Consolas" panose="020B0609020204030204" pitchFamily="49" charset="0"/>
              </a:rPr>
              <a:t>_role_name</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 ; ]</a:t>
            </a:r>
          </a:p>
        </p:txBody>
      </p:sp>
      <p:sp>
        <p:nvSpPr>
          <p:cNvPr id="6" name="AutoShape 3"/>
          <p:cNvSpPr txBox="1">
            <a:spLocks noChangeArrowheads="1"/>
          </p:cNvSpPr>
          <p:nvPr/>
        </p:nvSpPr>
        <p:spPr bwMode="auto">
          <a:xfrm>
            <a:off x="595613" y="4345955"/>
            <a:ext cx="775176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 </a:t>
            </a:r>
            <a:r>
              <a:rPr lang="en-US" dirty="0">
                <a:solidFill>
                  <a:srgbClr val="0000FF"/>
                </a:solidFill>
                <a:latin typeface="Consolas" panose="020B0609020204030204" pitchFamily="49" charset="0"/>
              </a:rPr>
              <a:t>ADD</a:t>
            </a:r>
            <a:r>
              <a:rPr lang="en-US" dirty="0">
                <a:solidFill>
                  <a:prstClr val="black"/>
                </a:solidFill>
                <a:latin typeface="Consolas" panose="020B0609020204030204" pitchFamily="49" charset="0"/>
              </a:rPr>
              <a:t> MEMBER Barry</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 </a:t>
            </a:r>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MEMBER Barry</a:t>
            </a:r>
            <a:r>
              <a:rPr lang="en-US" dirty="0">
                <a:solidFill>
                  <a:srgbClr val="808080"/>
                </a:solidFill>
                <a:latin typeface="Consolas" panose="020B0609020204030204" pitchFamily="49" charset="0"/>
              </a:rPr>
              <a:t>;</a:t>
            </a: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467500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Удаление роли</a:t>
            </a:r>
            <a:endParaRPr lang="ru-RU" dirty="0"/>
          </a:p>
        </p:txBody>
      </p:sp>
      <p:sp>
        <p:nvSpPr>
          <p:cNvPr id="3" name="Объект 2"/>
          <p:cNvSpPr>
            <a:spLocks noGrp="1"/>
          </p:cNvSpPr>
          <p:nvPr>
            <p:ph idx="1"/>
          </p:nvPr>
        </p:nvSpPr>
        <p:spPr/>
        <p:txBody>
          <a:bodyPr/>
          <a:lstStyle/>
          <a:p>
            <a:r>
              <a:rPr lang="ru-RU" dirty="0" smtClean="0"/>
              <a:t>Для удаления роли из базы данных служит команда:</a:t>
            </a:r>
          </a:p>
          <a:p>
            <a:endParaRPr lang="ru-RU" dirty="0"/>
          </a:p>
          <a:p>
            <a:endParaRPr lang="ru-RU"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ru-RU" dirty="0" smtClean="0"/>
          </a:p>
          <a:p>
            <a:endParaRPr lang="ru-RU" dirty="0"/>
          </a:p>
          <a:p>
            <a:r>
              <a:rPr lang="ru-RU" dirty="0" smtClean="0"/>
              <a:t>Пример</a:t>
            </a:r>
          </a:p>
          <a:p>
            <a:r>
              <a:rPr lang="ru-RU" dirty="0"/>
              <a:t>В следующем примере удаляется роль сервера </a:t>
            </a:r>
            <a:r>
              <a:rPr lang="ru-RU" dirty="0" err="1"/>
              <a:t>purchasing</a:t>
            </a:r>
            <a:endParaRPr lang="en-US" dirty="0"/>
          </a:p>
          <a:p>
            <a:endParaRPr lang="en-US" dirty="0"/>
          </a:p>
          <a:p>
            <a:endParaRPr lang="ru-RU" dirty="0"/>
          </a:p>
        </p:txBody>
      </p:sp>
      <p:sp>
        <p:nvSpPr>
          <p:cNvPr id="4" name="AutoShape 3"/>
          <p:cNvSpPr txBox="1">
            <a:spLocks noChangeArrowheads="1"/>
          </p:cNvSpPr>
          <p:nvPr/>
        </p:nvSpPr>
        <p:spPr bwMode="auto">
          <a:xfrm>
            <a:off x="471488" y="1735222"/>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role_name</a:t>
            </a:r>
            <a:endParaRPr lang="ru-RU" b="0"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
        <p:nvSpPr>
          <p:cNvPr id="6" name="AutoShape 3"/>
          <p:cNvSpPr txBox="1">
            <a:spLocks noChangeArrowheads="1"/>
          </p:cNvSpPr>
          <p:nvPr/>
        </p:nvSpPr>
        <p:spPr bwMode="auto">
          <a:xfrm>
            <a:off x="482601" y="3556836"/>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purchasing</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3039297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Управление правами доступа.</a:t>
            </a:r>
          </a:p>
        </p:txBody>
      </p:sp>
    </p:spTree>
    <p:extLst>
      <p:ext uri="{BB962C8B-B14F-4D97-AF65-F5344CB8AC3E}">
        <p14:creationId xmlns:p14="http://schemas.microsoft.com/office/powerpoint/2010/main" val="230979427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До сих пор вы учились, как создавать роли, их преимущества, мощь и пр. </a:t>
            </a:r>
            <a:endParaRPr lang="en-US" dirty="0" smtClean="0"/>
          </a:p>
          <a:p>
            <a:r>
              <a:rPr lang="ru-RU" dirty="0" smtClean="0"/>
              <a:t>Все </a:t>
            </a:r>
            <a:r>
              <a:rPr lang="ru-RU" dirty="0"/>
              <a:t>это время говорилось о том, какие права предоставляют роли. </a:t>
            </a:r>
            <a:endParaRPr lang="en-US" dirty="0" smtClean="0"/>
          </a:p>
          <a:p>
            <a:r>
              <a:rPr lang="ru-RU" dirty="0" smtClean="0"/>
              <a:t>Теперь </a:t>
            </a:r>
            <a:r>
              <a:rPr lang="ru-RU" dirty="0"/>
              <a:t>мы с вами разберем, как настраивать эти права для отдельно взятых пользователей и для группы в целом. </a:t>
            </a:r>
          </a:p>
          <a:p>
            <a:endParaRPr lang="ru-RU" dirty="0"/>
          </a:p>
          <a:p>
            <a:r>
              <a:rPr lang="ru-RU" dirty="0"/>
              <a:t>Все права доступа можно разделить на такие категории: </a:t>
            </a:r>
          </a:p>
          <a:p>
            <a:endParaRPr lang="ru-RU" dirty="0"/>
          </a:p>
          <a:p>
            <a:pPr marL="342900" indent="-342900">
              <a:buFont typeface="+mj-lt"/>
              <a:buAutoNum type="arabicPeriod"/>
            </a:pPr>
            <a:r>
              <a:rPr lang="ru-RU" dirty="0"/>
              <a:t>Специальные права доступа.</a:t>
            </a:r>
          </a:p>
          <a:p>
            <a:pPr marL="342900" indent="-342900">
              <a:buFont typeface="+mj-lt"/>
              <a:buAutoNum type="arabicPeriod"/>
            </a:pPr>
            <a:r>
              <a:rPr lang="ru-RU" dirty="0"/>
              <a:t>Объектные права доступа.</a:t>
            </a:r>
          </a:p>
          <a:p>
            <a:pPr marL="342900" indent="-342900">
              <a:buFont typeface="+mj-lt"/>
              <a:buAutoNum type="arabicPeriod"/>
            </a:pPr>
            <a:r>
              <a:rPr lang="ru-RU" dirty="0"/>
              <a:t>Командные права доступа.</a:t>
            </a:r>
          </a:p>
          <a:p>
            <a:endParaRPr lang="ru-RU" dirty="0"/>
          </a:p>
        </p:txBody>
      </p:sp>
    </p:spTree>
    <p:extLst>
      <p:ext uri="{BB962C8B-B14F-4D97-AF65-F5344CB8AC3E}">
        <p14:creationId xmlns:p14="http://schemas.microsoft.com/office/powerpoint/2010/main" val="1414660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Специальные права доступа</a:t>
            </a:r>
          </a:p>
        </p:txBody>
      </p:sp>
      <p:sp>
        <p:nvSpPr>
          <p:cNvPr id="3" name="Объект 2"/>
          <p:cNvSpPr>
            <a:spLocks noGrp="1"/>
          </p:cNvSpPr>
          <p:nvPr>
            <p:ph idx="1"/>
          </p:nvPr>
        </p:nvSpPr>
        <p:spPr/>
        <p:txBody>
          <a:bodyPr/>
          <a:lstStyle/>
          <a:p>
            <a:r>
              <a:rPr lang="ru-RU" dirty="0"/>
              <a:t>Это права, которые заранее определены ролями на уровне сервера. </a:t>
            </a:r>
          </a:p>
          <a:p>
            <a:endParaRPr lang="ru-RU" dirty="0"/>
          </a:p>
          <a:p>
            <a:r>
              <a:rPr lang="ru-RU" dirty="0"/>
              <a:t>Например, пользователи, входящие в состав группы </a:t>
            </a:r>
            <a:r>
              <a:rPr lang="ru-RU" dirty="0" err="1"/>
              <a:t>dbcreator</a:t>
            </a:r>
            <a:r>
              <a:rPr lang="ru-RU" dirty="0"/>
              <a:t> имеют специальные права доступа, т.к. являются создателями базы данных. </a:t>
            </a:r>
          </a:p>
          <a:p>
            <a:endParaRPr lang="ru-RU" dirty="0"/>
          </a:p>
          <a:p>
            <a:r>
              <a:rPr lang="ru-RU" dirty="0"/>
              <a:t>Все остальные права, которые есть - это права пользователей. </a:t>
            </a:r>
          </a:p>
          <a:p>
            <a:endParaRPr lang="ru-RU" dirty="0"/>
          </a:p>
        </p:txBody>
      </p:sp>
    </p:spTree>
    <p:extLst>
      <p:ext uri="{BB962C8B-B14F-4D97-AF65-F5344CB8AC3E}">
        <p14:creationId xmlns:p14="http://schemas.microsoft.com/office/powerpoint/2010/main" val="2229135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b="1" dirty="0"/>
              <a:t>Модель защиты данных</a:t>
            </a:r>
            <a:endParaRPr lang="en-US" dirty="0" smtClean="0"/>
          </a:p>
        </p:txBody>
      </p:sp>
      <p:sp>
        <p:nvSpPr>
          <p:cNvPr id="7171" name="Rectangle 3"/>
          <p:cNvSpPr>
            <a:spLocks noGrp="1" noChangeArrowheads="1"/>
          </p:cNvSpPr>
          <p:nvPr>
            <p:ph idx="1"/>
          </p:nvPr>
        </p:nvSpPr>
        <p:spPr/>
        <p:txBody>
          <a:bodyPr/>
          <a:lstStyle/>
          <a:p>
            <a:r>
              <a:rPr lang="ru-RU" sz="2000" b="1" dirty="0"/>
              <a:t>Аутентификация</a:t>
            </a:r>
            <a:r>
              <a:rPr lang="ru-RU" sz="2000" dirty="0"/>
              <a:t> - это проверка возможности подключения к ресурсу. По сути это </a:t>
            </a:r>
            <a:r>
              <a:rPr lang="ru-RU" sz="2000" dirty="0" smtClean="0"/>
              <a:t>проверка </a:t>
            </a:r>
            <a:r>
              <a:rPr lang="ru-RU" sz="2000" dirty="0"/>
              <a:t>логина и пароля. </a:t>
            </a:r>
            <a:endParaRPr lang="en-US" sz="2000" dirty="0" smtClean="0"/>
          </a:p>
          <a:p>
            <a:endParaRPr lang="en-US" sz="2000" dirty="0" smtClean="0"/>
          </a:p>
          <a:p>
            <a:r>
              <a:rPr lang="ru-RU" sz="2000" b="1" dirty="0" smtClean="0"/>
              <a:t>Авторизация</a:t>
            </a:r>
            <a:r>
              <a:rPr lang="ru-RU" sz="2000" dirty="0" smtClean="0"/>
              <a:t> </a:t>
            </a:r>
            <a:r>
              <a:rPr lang="ru-RU" sz="2000" dirty="0"/>
              <a:t>- это дополнительная проверка на то, имеет ли пользователь разрешение на использование этого ресурса. </a:t>
            </a:r>
            <a:endParaRPr lang="en-US" sz="2000" dirty="0" smtClean="0"/>
          </a:p>
          <a:p>
            <a:endParaRPr lang="en-US" sz="2000" dirty="0" smtClean="0"/>
          </a:p>
          <a:p>
            <a:r>
              <a:rPr lang="ru-RU" sz="2000" dirty="0"/>
              <a:t>Есть 3 уровня проверки: </a:t>
            </a:r>
          </a:p>
          <a:p>
            <a:pPr marL="342900" indent="-342900">
              <a:buFont typeface="Arial" panose="020B0604020202020204" pitchFamily="34" charset="0"/>
              <a:buChar char="•"/>
            </a:pPr>
            <a:r>
              <a:rPr lang="ru-RU" sz="2000" dirty="0"/>
              <a:t>Сетевое подключения к SQL </a:t>
            </a:r>
            <a:r>
              <a:rPr lang="ru-RU" sz="2000" dirty="0" err="1"/>
              <a:t>Server</a:t>
            </a:r>
            <a:r>
              <a:rPr lang="ru-RU" sz="2000" dirty="0"/>
              <a:t>. - Для этого необходима аутентификация в </a:t>
            </a:r>
            <a:r>
              <a:rPr lang="ru-RU" sz="2000" dirty="0" err="1"/>
              <a:t>Windows</a:t>
            </a:r>
            <a:r>
              <a:rPr lang="ru-RU" sz="2000" dirty="0"/>
              <a:t>. </a:t>
            </a:r>
          </a:p>
          <a:p>
            <a:pPr marL="342900" indent="-342900">
              <a:buFont typeface="Arial" panose="020B0604020202020204" pitchFamily="34" charset="0"/>
              <a:buChar char="•"/>
            </a:pPr>
            <a:r>
              <a:rPr lang="ru-RU" sz="2000" dirty="0"/>
              <a:t>Регистрация в SQL </a:t>
            </a:r>
            <a:r>
              <a:rPr lang="ru-RU" sz="2000" dirty="0" err="1"/>
              <a:t>Server</a:t>
            </a:r>
            <a:r>
              <a:rPr lang="ru-RU" sz="2000" dirty="0"/>
              <a:t>. - Не обойтись без аутентификации в SQL </a:t>
            </a:r>
            <a:r>
              <a:rPr lang="ru-RU" sz="2000" dirty="0" err="1"/>
              <a:t>Server</a:t>
            </a:r>
            <a:r>
              <a:rPr lang="ru-RU" sz="2000" dirty="0"/>
              <a:t>. </a:t>
            </a:r>
          </a:p>
          <a:p>
            <a:pPr marL="342900" indent="-342900">
              <a:buFont typeface="Arial" panose="020B0604020202020204" pitchFamily="34" charset="0"/>
              <a:buChar char="•"/>
            </a:pPr>
            <a:r>
              <a:rPr lang="ru-RU" sz="2000" dirty="0"/>
              <a:t>Регистрация в определенной базе данных. - Требуется аутентификация в базе данных.(Авторизация).</a:t>
            </a:r>
          </a:p>
          <a:p>
            <a:endParaRPr lang="en-US" sz="2000" dirty="0" smtClean="0"/>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Объектные права доступа</a:t>
            </a:r>
          </a:p>
        </p:txBody>
      </p:sp>
      <p:sp>
        <p:nvSpPr>
          <p:cNvPr id="3" name="Объект 2"/>
          <p:cNvSpPr>
            <a:spLocks noGrp="1"/>
          </p:cNvSpPr>
          <p:nvPr>
            <p:ph idx="1"/>
          </p:nvPr>
        </p:nvSpPr>
        <p:spPr/>
        <p:txBody>
          <a:bodyPr/>
          <a:lstStyle/>
          <a:p>
            <a:r>
              <a:rPr lang="ru-RU" dirty="0"/>
              <a:t>Это права, которые представляют совокупность прав по управлению объектами базы данных. Объектом базы данных являются таблицы, представления, хранимые процедуры и пр. Указывая право доступа, необходимо четко указывать объект, для которого это право выдается. </a:t>
            </a:r>
          </a:p>
          <a:p>
            <a:r>
              <a:rPr lang="ru-RU" dirty="0"/>
              <a:t>К объектным правам доступа относятся: </a:t>
            </a:r>
          </a:p>
          <a:p>
            <a:pPr marL="285750" indent="-285750">
              <a:buFont typeface="Arial" panose="020B0604020202020204" pitchFamily="34" charset="0"/>
              <a:buChar char="•"/>
            </a:pPr>
            <a:r>
              <a:rPr lang="ru-RU" dirty="0" err="1"/>
              <a:t>Select</a:t>
            </a:r>
            <a:r>
              <a:rPr lang="ru-RU" dirty="0"/>
              <a:t> </a:t>
            </a:r>
          </a:p>
          <a:p>
            <a:pPr marL="285750" indent="-285750">
              <a:buFont typeface="Arial" panose="020B0604020202020204" pitchFamily="34" charset="0"/>
              <a:buChar char="•"/>
            </a:pPr>
            <a:r>
              <a:rPr lang="ru-RU" dirty="0" err="1"/>
              <a:t>Insert</a:t>
            </a:r>
            <a:r>
              <a:rPr lang="ru-RU" dirty="0"/>
              <a:t> </a:t>
            </a:r>
          </a:p>
          <a:p>
            <a:pPr marL="285750" indent="-285750">
              <a:buFont typeface="Arial" panose="020B0604020202020204" pitchFamily="34" charset="0"/>
              <a:buChar char="•"/>
            </a:pPr>
            <a:r>
              <a:rPr lang="ru-RU" dirty="0" err="1"/>
              <a:t>Update</a:t>
            </a:r>
            <a:r>
              <a:rPr lang="ru-RU" dirty="0"/>
              <a:t> </a:t>
            </a:r>
          </a:p>
          <a:p>
            <a:pPr marL="285750" indent="-285750">
              <a:buFont typeface="Arial" panose="020B0604020202020204" pitchFamily="34" charset="0"/>
              <a:buChar char="•"/>
            </a:pPr>
            <a:r>
              <a:rPr lang="ru-RU" dirty="0" err="1"/>
              <a:t>Delete</a:t>
            </a:r>
            <a:r>
              <a:rPr lang="ru-RU" dirty="0"/>
              <a:t> </a:t>
            </a:r>
          </a:p>
          <a:p>
            <a:pPr marL="285750" indent="-285750">
              <a:buFont typeface="Arial" panose="020B0604020202020204" pitchFamily="34" charset="0"/>
              <a:buChar char="•"/>
            </a:pPr>
            <a:r>
              <a:rPr lang="ru-RU" dirty="0" err="1"/>
              <a:t>References</a:t>
            </a:r>
            <a:r>
              <a:rPr lang="ru-RU" dirty="0"/>
              <a:t> </a:t>
            </a:r>
          </a:p>
          <a:p>
            <a:pPr marL="285750" indent="-285750">
              <a:buFont typeface="Arial" panose="020B0604020202020204" pitchFamily="34" charset="0"/>
              <a:buChar char="•"/>
            </a:pPr>
            <a:r>
              <a:rPr lang="ru-RU" dirty="0" err="1"/>
              <a:t>Execute</a:t>
            </a:r>
            <a:endParaRPr lang="ru-RU" dirty="0"/>
          </a:p>
          <a:p>
            <a:endParaRPr lang="ru-RU" dirty="0"/>
          </a:p>
        </p:txBody>
      </p:sp>
    </p:spTree>
    <p:extLst>
      <p:ext uri="{BB962C8B-B14F-4D97-AF65-F5344CB8AC3E}">
        <p14:creationId xmlns:p14="http://schemas.microsoft.com/office/powerpoint/2010/main" val="4104908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Общий синтаксис раздачи </a:t>
            </a:r>
            <a:r>
              <a:rPr lang="ru-RU" dirty="0" smtClean="0"/>
              <a:t>прав доступа</a:t>
            </a:r>
            <a:endParaRPr lang="ru-RU" dirty="0"/>
          </a:p>
        </p:txBody>
      </p:sp>
      <p:sp>
        <p:nvSpPr>
          <p:cNvPr id="3" name="Объект 2"/>
          <p:cNvSpPr>
            <a:spLocks noGrp="1"/>
          </p:cNvSpPr>
          <p:nvPr>
            <p:ph idx="1"/>
          </p:nvPr>
        </p:nvSpPr>
        <p:spPr/>
        <p:txBody>
          <a:bodyPr/>
          <a:lstStyle/>
          <a:p>
            <a:endParaRPr lang="ru-RU"/>
          </a:p>
        </p:txBody>
      </p:sp>
      <p:sp>
        <p:nvSpPr>
          <p:cNvPr id="4" name="AutoShape 3"/>
          <p:cNvSpPr txBox="1">
            <a:spLocks noChangeArrowheads="1"/>
          </p:cNvSpPr>
          <p:nvPr/>
        </p:nvSpPr>
        <p:spPr bwMode="auto">
          <a:xfrm>
            <a:off x="471488" y="992188"/>
            <a:ext cx="7751762" cy="398005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ru-RU" dirty="0" err="1">
                <a:solidFill>
                  <a:srgbClr val="0000FF"/>
                </a:solidFill>
                <a:latin typeface="Consolas" panose="020B0609020204030204" pitchFamily="49" charset="0"/>
              </a:rPr>
              <a:t>Grant</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{ALL</a:t>
            </a:r>
            <a:r>
              <a:rPr lang="ru-RU" dirty="0">
                <a:solidFill>
                  <a:prstClr val="black"/>
                </a:solidFill>
                <a:latin typeface="Consolas" panose="020B0609020204030204" pitchFamily="49" charset="0"/>
              </a:rPr>
              <a:t> [PRIVILEGES]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разрешениеN</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[With grant option]</a:t>
            </a:r>
          </a:p>
        </p:txBody>
      </p:sp>
    </p:spTree>
    <p:extLst>
      <p:ext uri="{BB962C8B-B14F-4D97-AF65-F5344CB8AC3E}">
        <p14:creationId xmlns:p14="http://schemas.microsoft.com/office/powerpoint/2010/main" val="30939997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a:t>
            </a:r>
            <a:endParaRPr lang="ru-RU" dirty="0"/>
          </a:p>
        </p:txBody>
      </p:sp>
      <p:sp>
        <p:nvSpPr>
          <p:cNvPr id="3" name="Объект 2"/>
          <p:cNvSpPr>
            <a:spLocks noGrp="1"/>
          </p:cNvSpPr>
          <p:nvPr>
            <p:ph idx="1"/>
          </p:nvPr>
        </p:nvSpPr>
        <p:spPr/>
        <p:txBody>
          <a:bodyPr/>
          <a:lstStyle/>
          <a:p>
            <a:r>
              <a:rPr lang="ru-RU" dirty="0" smtClean="0"/>
              <a:t>Чтобы </a:t>
            </a:r>
            <a:r>
              <a:rPr lang="ru-RU" dirty="0"/>
              <a:t>раздать право на вычитку и обновление информации пользователю </a:t>
            </a:r>
            <a:r>
              <a:rPr lang="ru-RU" dirty="0" err="1"/>
              <a:t>test_user</a:t>
            </a:r>
            <a:r>
              <a:rPr lang="ru-RU" dirty="0"/>
              <a:t> для таблицы </a:t>
            </a:r>
            <a:r>
              <a:rPr lang="ru-RU" dirty="0" err="1"/>
              <a:t>books</a:t>
            </a:r>
            <a:r>
              <a:rPr lang="ru-RU" dirty="0"/>
              <a:t> базы данных </a:t>
            </a:r>
            <a:r>
              <a:rPr lang="ru-RU" dirty="0" err="1"/>
              <a:t>library</a:t>
            </a:r>
            <a:r>
              <a:rPr lang="ru-RU" dirty="0"/>
              <a:t>, необходимо использовать следующий синтаксис: </a:t>
            </a:r>
            <a:endParaRPr lang="ru-RU" dirty="0" smtClean="0"/>
          </a:p>
          <a:p>
            <a:endParaRPr lang="ru-RU" dirty="0"/>
          </a:p>
          <a:p>
            <a:endParaRPr lang="ru-RU" dirty="0" smtClean="0"/>
          </a:p>
          <a:p>
            <a:endParaRPr lang="ru-RU" dirty="0"/>
          </a:p>
          <a:p>
            <a:r>
              <a:rPr lang="ru-RU" dirty="0" smtClean="0"/>
              <a:t>Этот </a:t>
            </a:r>
            <a:r>
              <a:rPr lang="ru-RU" dirty="0"/>
              <a:t>запрос определяет, что пользователь </a:t>
            </a:r>
            <a:r>
              <a:rPr lang="ru-RU" dirty="0" err="1"/>
              <a:t>test_user</a:t>
            </a:r>
            <a:r>
              <a:rPr lang="ru-RU" dirty="0"/>
              <a:t> получает право производить запросы </a:t>
            </a:r>
            <a:r>
              <a:rPr lang="ru-RU" dirty="0" err="1"/>
              <a:t>Select</a:t>
            </a:r>
            <a:r>
              <a:rPr lang="ru-RU" dirty="0"/>
              <a:t> и </a:t>
            </a:r>
            <a:r>
              <a:rPr lang="ru-RU" dirty="0" err="1"/>
              <a:t>Update</a:t>
            </a:r>
            <a:r>
              <a:rPr lang="ru-RU" dirty="0"/>
              <a:t> по отношению к базе данных </a:t>
            </a:r>
            <a:r>
              <a:rPr lang="ru-RU" dirty="0" err="1"/>
              <a:t>books</a:t>
            </a:r>
            <a:r>
              <a:rPr lang="ru-RU" dirty="0"/>
              <a:t>. </a:t>
            </a:r>
          </a:p>
          <a:p>
            <a:endParaRPr lang="ru-RU" dirty="0"/>
          </a:p>
          <a:p>
            <a:r>
              <a:rPr lang="ru-RU" dirty="0"/>
              <a:t>Для раздачи права на добавление информации определенной роли, используется та же хранимая процедура. </a:t>
            </a:r>
            <a:endParaRPr lang="ru-RU" dirty="0" smtClean="0"/>
          </a:p>
          <a:p>
            <a:endParaRPr lang="ru-RU" dirty="0"/>
          </a:p>
          <a:p>
            <a:endParaRPr lang="ru-RU" dirty="0" smtClean="0"/>
          </a:p>
          <a:p>
            <a:endParaRPr lang="ru-RU" dirty="0"/>
          </a:p>
          <a:p>
            <a:r>
              <a:rPr lang="ru-RU" b="1" dirty="0"/>
              <a:t>ВНИМАНИЕ!!!</a:t>
            </a:r>
            <a:r>
              <a:rPr lang="ru-RU" dirty="0"/>
              <a:t> После этого запроса, все пользователи, включенные в роль </a:t>
            </a:r>
            <a:r>
              <a:rPr lang="ru-RU" dirty="0" err="1"/>
              <a:t>test_role</a:t>
            </a:r>
            <a:r>
              <a:rPr lang="ru-RU" dirty="0"/>
              <a:t>, получают право на добавление информации в таблицу </a:t>
            </a:r>
            <a:r>
              <a:rPr lang="ru-RU" dirty="0" err="1"/>
              <a:t>books</a:t>
            </a:r>
            <a:r>
              <a:rPr lang="ru-RU" dirty="0"/>
              <a:t> базы данных </a:t>
            </a:r>
            <a:r>
              <a:rPr lang="ru-RU" dirty="0" err="1"/>
              <a:t>library</a:t>
            </a:r>
            <a:r>
              <a:rPr lang="ru-RU" dirty="0"/>
              <a:t>. В том числе пользователь </a:t>
            </a:r>
            <a:r>
              <a:rPr lang="ru-RU" dirty="0" err="1"/>
              <a:t>test_user</a:t>
            </a:r>
            <a:r>
              <a:rPr lang="ru-RU" dirty="0"/>
              <a:t>. </a:t>
            </a:r>
          </a:p>
          <a:p>
            <a:endParaRPr lang="ru-RU" dirty="0"/>
          </a:p>
          <a:p>
            <a:endParaRPr lang="ru-RU" dirty="0"/>
          </a:p>
          <a:p>
            <a:endParaRPr lang="ru-RU" dirty="0"/>
          </a:p>
          <a:p>
            <a:endParaRPr lang="ru-RU" dirty="0"/>
          </a:p>
        </p:txBody>
      </p:sp>
      <p:sp>
        <p:nvSpPr>
          <p:cNvPr id="4" name="AutoShape 3"/>
          <p:cNvSpPr txBox="1">
            <a:spLocks noChangeArrowheads="1"/>
          </p:cNvSpPr>
          <p:nvPr/>
        </p:nvSpPr>
        <p:spPr bwMode="auto">
          <a:xfrm>
            <a:off x="595056" y="2013957"/>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Grant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Update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test_user</a:t>
            </a:r>
            <a:endParaRPr lang="en-US" dirty="0">
              <a:solidFill>
                <a:prstClr val="black"/>
              </a:solidFill>
              <a:latin typeface="Consolas" panose="020B0609020204030204" pitchFamily="49" charset="0"/>
            </a:endParaRPr>
          </a:p>
        </p:txBody>
      </p:sp>
      <p:sp>
        <p:nvSpPr>
          <p:cNvPr id="6" name="AutoShape 3"/>
          <p:cNvSpPr txBox="1">
            <a:spLocks noChangeArrowheads="1"/>
          </p:cNvSpPr>
          <p:nvPr/>
        </p:nvSpPr>
        <p:spPr bwMode="auto">
          <a:xfrm>
            <a:off x="595056" y="4447263"/>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Grant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Insert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test_role</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933904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Отменить права</a:t>
            </a:r>
            <a:endParaRPr lang="ru-RU" dirty="0"/>
          </a:p>
        </p:txBody>
      </p:sp>
      <p:sp>
        <p:nvSpPr>
          <p:cNvPr id="3" name="Объект 2"/>
          <p:cNvSpPr>
            <a:spLocks noGrp="1"/>
          </p:cNvSpPr>
          <p:nvPr>
            <p:ph idx="1"/>
          </p:nvPr>
        </p:nvSpPr>
        <p:spPr/>
        <p:txBody>
          <a:bodyPr/>
          <a:lstStyle/>
          <a:p>
            <a:endParaRPr lang="ru-RU"/>
          </a:p>
        </p:txBody>
      </p:sp>
      <p:sp>
        <p:nvSpPr>
          <p:cNvPr id="4" name="AutoShape 3"/>
          <p:cNvSpPr txBox="1">
            <a:spLocks noChangeArrowheads="1"/>
          </p:cNvSpPr>
          <p:nvPr/>
        </p:nvSpPr>
        <p:spPr bwMode="auto">
          <a:xfrm>
            <a:off x="471488" y="963416"/>
            <a:ext cx="7751762" cy="403759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REVOKE</a:t>
            </a:r>
            <a:r>
              <a:rPr lang="en-US" dirty="0">
                <a:solidFill>
                  <a:prstClr val="black"/>
                </a:solidFill>
                <a:latin typeface="Consolas" panose="020B0609020204030204" pitchFamily="49" charset="0"/>
              </a:rPr>
              <a:t> [GRANT OPTION FOR]</a:t>
            </a:r>
          </a:p>
          <a:p>
            <a:r>
              <a:rPr lang="en-US" dirty="0">
                <a:solidFill>
                  <a:srgbClr val="808080"/>
                </a:solidFill>
                <a:latin typeface="Consolas" panose="020B0609020204030204" pitchFamily="49" charset="0"/>
              </a:rPr>
              <a:t>{ALL</a:t>
            </a:r>
            <a:r>
              <a:rPr lang="en-US" dirty="0">
                <a:solidFill>
                  <a:prstClr val="black"/>
                </a:solidFill>
                <a:latin typeface="Consolas" panose="020B0609020204030204" pitchFamily="49" charset="0"/>
              </a:rPr>
              <a:t> [PRIVILEGES]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право1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право2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право</a:t>
            </a:r>
            <a:r>
              <a:rPr lang="en-US" dirty="0">
                <a:solidFill>
                  <a:prstClr val="black"/>
                </a:solidFill>
                <a:latin typeface="Consolas" panose="020B0609020204030204" pitchFamily="49" charset="0"/>
              </a:rPr>
              <a:t>N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[CASCADE]</a:t>
            </a:r>
          </a:p>
        </p:txBody>
      </p:sp>
    </p:spTree>
    <p:extLst>
      <p:ext uri="{BB962C8B-B14F-4D97-AF65-F5344CB8AC3E}">
        <p14:creationId xmlns:p14="http://schemas.microsoft.com/office/powerpoint/2010/main" val="2133407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dirty="0" smtClean="0"/>
              <a:t>Снимем </a:t>
            </a:r>
            <a:r>
              <a:rPr lang="ru-RU" dirty="0"/>
              <a:t>с пользователя </a:t>
            </a:r>
            <a:r>
              <a:rPr lang="en-US" dirty="0" err="1"/>
              <a:t>test_user</a:t>
            </a:r>
            <a:r>
              <a:rPr lang="en-US" dirty="0"/>
              <a:t> </a:t>
            </a:r>
            <a:r>
              <a:rPr lang="ru-RU" dirty="0"/>
              <a:t>право на обновление. </a:t>
            </a:r>
          </a:p>
          <a:p>
            <a:endParaRPr lang="ru-RU" dirty="0"/>
          </a:p>
          <a:p>
            <a:endParaRPr lang="ru-RU" dirty="0"/>
          </a:p>
          <a:p>
            <a:endParaRPr lang="en-US" dirty="0"/>
          </a:p>
          <a:p>
            <a:endParaRPr lang="en-US" dirty="0"/>
          </a:p>
          <a:p>
            <a:r>
              <a:rPr lang="ru-RU" dirty="0"/>
              <a:t>После этого </a:t>
            </a:r>
            <a:r>
              <a:rPr lang="en-US" dirty="0" err="1"/>
              <a:t>test_user</a:t>
            </a:r>
            <a:r>
              <a:rPr lang="en-US" dirty="0"/>
              <a:t> </a:t>
            </a:r>
            <a:r>
              <a:rPr lang="ru-RU" dirty="0"/>
              <a:t>будет не в праве обновлять информацию, хранимую в таблице </a:t>
            </a:r>
            <a:r>
              <a:rPr lang="en-US" dirty="0"/>
              <a:t>books. </a:t>
            </a:r>
          </a:p>
          <a:p>
            <a:endParaRPr lang="en-US" dirty="0"/>
          </a:p>
          <a:p>
            <a:endParaRPr lang="ru-RU" dirty="0"/>
          </a:p>
        </p:txBody>
      </p:sp>
      <p:sp>
        <p:nvSpPr>
          <p:cNvPr id="5" name="AutoShape 3"/>
          <p:cNvSpPr txBox="1">
            <a:spLocks noChangeArrowheads="1"/>
          </p:cNvSpPr>
          <p:nvPr/>
        </p:nvSpPr>
        <p:spPr bwMode="auto">
          <a:xfrm>
            <a:off x="482601" y="1717395"/>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b="0" dirty="0">
                <a:solidFill>
                  <a:srgbClr val="0000FF"/>
                </a:solidFill>
                <a:latin typeface="Consolas" panose="020B0609020204030204" pitchFamily="49" charset="0"/>
              </a:rPr>
              <a:t>Revoke</a:t>
            </a:r>
            <a:r>
              <a:rPr lang="en-US" b="0" dirty="0">
                <a:solidFill>
                  <a:prstClr val="black"/>
                </a:solidFill>
                <a:latin typeface="Consolas" panose="020B0609020204030204" pitchFamily="49" charset="0"/>
              </a:rPr>
              <a:t> </a:t>
            </a:r>
            <a:r>
              <a:rPr lang="en-US" b="0" dirty="0">
                <a:solidFill>
                  <a:srgbClr val="FF00FF"/>
                </a:solidFill>
                <a:latin typeface="Consolas" panose="020B0609020204030204" pitchFamily="49" charset="0"/>
              </a:rPr>
              <a:t>Update</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ON</a:t>
            </a:r>
            <a:r>
              <a:rPr lang="en-US" b="0" dirty="0">
                <a:solidFill>
                  <a:prstClr val="black"/>
                </a:solidFill>
                <a:latin typeface="Consolas" panose="020B0609020204030204" pitchFamily="49" charset="0"/>
              </a:rPr>
              <a:t> books </a:t>
            </a:r>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test_user</a:t>
            </a:r>
            <a:endParaRPr lang="en-US" b="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848883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Deny</a:t>
            </a:r>
            <a:endParaRPr lang="ru-RU" dirty="0"/>
          </a:p>
        </p:txBody>
      </p:sp>
      <p:sp>
        <p:nvSpPr>
          <p:cNvPr id="3" name="Объект 2"/>
          <p:cNvSpPr>
            <a:spLocks noGrp="1"/>
          </p:cNvSpPr>
          <p:nvPr>
            <p:ph idx="1"/>
          </p:nvPr>
        </p:nvSpPr>
        <p:spPr/>
        <p:txBody>
          <a:bodyPr/>
          <a:lstStyle/>
          <a:p>
            <a:r>
              <a:rPr lang="ru-RU" dirty="0" smtClean="0"/>
              <a:t>Если уже заданы </a:t>
            </a:r>
            <a:r>
              <a:rPr lang="ru-RU" dirty="0"/>
              <a:t>права определенной роли. Мы уже определили, что все входящие в нее пользователи, автоматически получают их (для этого роли и служат). А что делать, если для определенного пользователя должно действовать все, кроме определенного права. Именно в этом случае и поможет Отказ в предоставлении объектных прав доступа. Для этого используется ключевое слово </a:t>
            </a:r>
            <a:r>
              <a:rPr lang="ru-RU" dirty="0" err="1"/>
              <a:t>Deny</a:t>
            </a:r>
            <a:r>
              <a:rPr lang="ru-RU" dirty="0"/>
              <a:t>. </a:t>
            </a:r>
          </a:p>
        </p:txBody>
      </p:sp>
      <p:sp>
        <p:nvSpPr>
          <p:cNvPr id="4" name="AutoShape 3"/>
          <p:cNvSpPr txBox="1">
            <a:spLocks noChangeArrowheads="1"/>
          </p:cNvSpPr>
          <p:nvPr/>
        </p:nvSpPr>
        <p:spPr bwMode="auto">
          <a:xfrm>
            <a:off x="471488" y="2635638"/>
            <a:ext cx="7751762" cy="398005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ru-RU" dirty="0">
                <a:solidFill>
                  <a:srgbClr val="0000FF"/>
                </a:solidFill>
                <a:latin typeface="Consolas" panose="020B0609020204030204" pitchFamily="49" charset="0"/>
              </a:rPr>
              <a:t>DENY</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{ALL</a:t>
            </a:r>
            <a:r>
              <a:rPr lang="ru-RU" dirty="0">
                <a:solidFill>
                  <a:prstClr val="black"/>
                </a:solidFill>
                <a:latin typeface="Consolas" panose="020B0609020204030204" pitchFamily="49" charset="0"/>
              </a:rPr>
              <a:t> [PRIVILEGES]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разрешениеN</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[CASCADE]</a:t>
            </a:r>
          </a:p>
        </p:txBody>
      </p:sp>
    </p:spTree>
    <p:extLst>
      <p:ext uri="{BB962C8B-B14F-4D97-AF65-F5344CB8AC3E}">
        <p14:creationId xmlns:p14="http://schemas.microsoft.com/office/powerpoint/2010/main" val="3393328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dirty="0"/>
              <a:t>Например, запретим право на добавление пользователю </a:t>
            </a:r>
            <a:r>
              <a:rPr lang="ru-RU" dirty="0" err="1"/>
              <a:t>test_user</a:t>
            </a:r>
            <a:r>
              <a:rPr lang="ru-RU" dirty="0"/>
              <a:t>. </a:t>
            </a:r>
          </a:p>
          <a:p>
            <a:endParaRPr lang="ru-RU" dirty="0"/>
          </a:p>
          <a:p>
            <a:endParaRPr lang="ru-RU" dirty="0"/>
          </a:p>
          <a:p>
            <a:endParaRPr lang="ru-RU" dirty="0"/>
          </a:p>
          <a:p>
            <a:endParaRPr lang="ru-RU" dirty="0"/>
          </a:p>
          <a:p>
            <a:r>
              <a:rPr lang="ru-RU" dirty="0"/>
              <a:t>После этого запроса, пользователь </a:t>
            </a:r>
            <a:r>
              <a:rPr lang="ru-RU" dirty="0" err="1"/>
              <a:t>test_user</a:t>
            </a:r>
            <a:r>
              <a:rPr lang="ru-RU" dirty="0"/>
              <a:t> не сможет добавлять информацию в </a:t>
            </a:r>
            <a:r>
              <a:rPr lang="ru-RU" dirty="0" err="1"/>
              <a:t>books</a:t>
            </a:r>
            <a:r>
              <a:rPr lang="ru-RU" dirty="0"/>
              <a:t>, но на остальных членов роли </a:t>
            </a:r>
            <a:r>
              <a:rPr lang="ru-RU" dirty="0" err="1"/>
              <a:t>test_role</a:t>
            </a:r>
            <a:r>
              <a:rPr lang="ru-RU" dirty="0"/>
              <a:t> это не повлияет. </a:t>
            </a:r>
          </a:p>
          <a:p>
            <a:endParaRPr lang="ru-RU" dirty="0"/>
          </a:p>
          <a:p>
            <a:r>
              <a:rPr lang="ru-RU" b="1" dirty="0"/>
              <a:t>ВНИМАНИЕ!!! </a:t>
            </a:r>
            <a:r>
              <a:rPr lang="ru-RU" dirty="0"/>
              <a:t>Не важно, как пользователь получил право, через роль или оно было предоставлено ему напрямую. Запрос </a:t>
            </a:r>
            <a:r>
              <a:rPr lang="ru-RU" dirty="0" err="1"/>
              <a:t>Deny</a:t>
            </a:r>
            <a:r>
              <a:rPr lang="ru-RU" dirty="0"/>
              <a:t>, в любом случае, дезактивирует указанные в списке права. </a:t>
            </a:r>
          </a:p>
          <a:p>
            <a:endParaRPr lang="ru-RU" dirty="0"/>
          </a:p>
        </p:txBody>
      </p:sp>
      <p:sp>
        <p:nvSpPr>
          <p:cNvPr id="4" name="AutoShape 3"/>
          <p:cNvSpPr txBox="1">
            <a:spLocks noChangeArrowheads="1"/>
          </p:cNvSpPr>
          <p:nvPr/>
        </p:nvSpPr>
        <p:spPr bwMode="auto">
          <a:xfrm>
            <a:off x="482601" y="1717395"/>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Deny</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Insert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test_user</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681328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Командные права доступа</a:t>
            </a:r>
          </a:p>
        </p:txBody>
      </p:sp>
      <p:sp>
        <p:nvSpPr>
          <p:cNvPr id="3" name="Объект 2"/>
          <p:cNvSpPr>
            <a:spLocks noGrp="1"/>
          </p:cNvSpPr>
          <p:nvPr>
            <p:ph idx="1"/>
          </p:nvPr>
        </p:nvSpPr>
        <p:spPr/>
        <p:txBody>
          <a:bodyPr/>
          <a:lstStyle/>
          <a:p>
            <a:r>
              <a:rPr lang="ru-RU" dirty="0"/>
              <a:t>К командным правам доступа относятся права типа:</a:t>
            </a:r>
          </a:p>
          <a:p>
            <a:pPr marL="342900" indent="-342900">
              <a:buFont typeface="+mj-lt"/>
              <a:buAutoNum type="arabicPeriod"/>
            </a:pPr>
            <a:r>
              <a:rPr lang="ru-RU" dirty="0"/>
              <a:t>CREATE DATABASE </a:t>
            </a:r>
          </a:p>
          <a:p>
            <a:pPr marL="342900" indent="-342900">
              <a:buFont typeface="+mj-lt"/>
              <a:buAutoNum type="arabicPeriod"/>
            </a:pPr>
            <a:r>
              <a:rPr lang="ru-RU" dirty="0"/>
              <a:t>CREATE DEFAULT </a:t>
            </a:r>
          </a:p>
          <a:p>
            <a:pPr marL="342900" indent="-342900">
              <a:buFont typeface="+mj-lt"/>
              <a:buAutoNum type="arabicPeriod"/>
            </a:pPr>
            <a:r>
              <a:rPr lang="ru-RU" dirty="0"/>
              <a:t>CREATE FUNCTION </a:t>
            </a:r>
          </a:p>
          <a:p>
            <a:pPr marL="342900" indent="-342900">
              <a:buFont typeface="+mj-lt"/>
              <a:buAutoNum type="arabicPeriod"/>
            </a:pPr>
            <a:r>
              <a:rPr lang="ru-RU" dirty="0"/>
              <a:t>CREATE PROCEDURE </a:t>
            </a:r>
          </a:p>
          <a:p>
            <a:pPr marL="342900" indent="-342900">
              <a:buFont typeface="+mj-lt"/>
              <a:buAutoNum type="arabicPeriod"/>
            </a:pPr>
            <a:r>
              <a:rPr lang="ru-RU" dirty="0"/>
              <a:t>CREATE RULE </a:t>
            </a:r>
          </a:p>
          <a:p>
            <a:pPr marL="342900" indent="-342900">
              <a:buFont typeface="+mj-lt"/>
              <a:buAutoNum type="arabicPeriod"/>
            </a:pPr>
            <a:r>
              <a:rPr lang="ru-RU" dirty="0"/>
              <a:t>CREATE TABLE </a:t>
            </a:r>
          </a:p>
          <a:p>
            <a:pPr marL="342900" indent="-342900">
              <a:buFont typeface="+mj-lt"/>
              <a:buAutoNum type="arabicPeriod"/>
            </a:pPr>
            <a:r>
              <a:rPr lang="ru-RU" dirty="0"/>
              <a:t>CREATE VIEW </a:t>
            </a:r>
          </a:p>
          <a:p>
            <a:pPr marL="342900" indent="-342900">
              <a:buFont typeface="+mj-lt"/>
              <a:buAutoNum type="arabicPeriod"/>
            </a:pPr>
            <a:r>
              <a:rPr lang="ru-RU" dirty="0"/>
              <a:t>BACKUP DATABASE </a:t>
            </a:r>
          </a:p>
          <a:p>
            <a:pPr marL="342900" indent="-342900">
              <a:buFont typeface="+mj-lt"/>
              <a:buAutoNum type="arabicPeriod"/>
            </a:pPr>
            <a:r>
              <a:rPr lang="ru-RU" dirty="0"/>
              <a:t>BACKUP </a:t>
            </a:r>
            <a:r>
              <a:rPr lang="ru-RU" dirty="0" smtClean="0"/>
              <a:t>LOG</a:t>
            </a:r>
          </a:p>
          <a:p>
            <a:pPr marL="342900" indent="-342900">
              <a:buFont typeface="+mj-lt"/>
              <a:buAutoNum type="arabicPeriod"/>
            </a:pPr>
            <a:endParaRPr lang="ru-RU" dirty="0"/>
          </a:p>
          <a:p>
            <a:r>
              <a:rPr lang="ru-RU" b="1" dirty="0"/>
              <a:t>ВНИМАНИЕ!!!</a:t>
            </a:r>
            <a:r>
              <a:rPr lang="ru-RU" dirty="0"/>
              <a:t> Вы должны быть очень внимательны при раздаче таких прав, т.к. если у пользователя есть право на создание объекта, то при его создании он автоматически становится его владельцем и получает все права на использование!!! При предоставлении командных прав на создание, пользователь также получает права на изменение и удаление объектов!!! </a:t>
            </a:r>
          </a:p>
          <a:p>
            <a:endParaRPr lang="ru-RU" dirty="0"/>
          </a:p>
        </p:txBody>
      </p:sp>
    </p:spTree>
    <p:extLst>
      <p:ext uri="{BB962C8B-B14F-4D97-AF65-F5344CB8AC3E}">
        <p14:creationId xmlns:p14="http://schemas.microsoft.com/office/powerpoint/2010/main" val="3119860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с правами через </a:t>
            </a:r>
            <a:r>
              <a:rPr lang="en-US" dirty="0" err="1" smtClean="0"/>
              <a:t>Managment</a:t>
            </a:r>
            <a:r>
              <a:rPr lang="en-US" dirty="0" smtClean="0"/>
              <a:t> Studio</a:t>
            </a:r>
            <a:endParaRPr lang="ru-RU" dirty="0"/>
          </a:p>
        </p:txBody>
      </p:sp>
      <p:pic>
        <p:nvPicPr>
          <p:cNvPr id="4" name="Объект 3" descr="Свойства базы данных - AdventureWorks20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69" y="1006586"/>
            <a:ext cx="7620994" cy="5851414"/>
          </a:xfrm>
        </p:spPr>
      </p:pic>
    </p:spTree>
    <p:extLst>
      <p:ext uri="{BB962C8B-B14F-4D97-AF65-F5344CB8AC3E}">
        <p14:creationId xmlns:p14="http://schemas.microsoft.com/office/powerpoint/2010/main" val="438489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Домашнее задание</a:t>
            </a:r>
          </a:p>
        </p:txBody>
      </p:sp>
    </p:spTree>
    <p:extLst>
      <p:ext uri="{BB962C8B-B14F-4D97-AF65-F5344CB8AC3E}">
        <p14:creationId xmlns:p14="http://schemas.microsoft.com/office/powerpoint/2010/main" val="9790362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a:t>
            </a:r>
            <a:r>
              <a:rPr lang="en-US" b="1" dirty="0"/>
              <a:t>Windows</a:t>
            </a:r>
            <a:endParaRPr lang="ru-RU" dirty="0"/>
          </a:p>
        </p:txBody>
      </p:sp>
      <p:sp>
        <p:nvSpPr>
          <p:cNvPr id="3" name="Объект 2"/>
          <p:cNvSpPr>
            <a:spLocks noGrp="1"/>
          </p:cNvSpPr>
          <p:nvPr>
            <p:ph idx="1"/>
          </p:nvPr>
        </p:nvSpPr>
        <p:spPr/>
        <p:txBody>
          <a:bodyPr/>
          <a:lstStyle/>
          <a:p>
            <a:r>
              <a:rPr lang="ru-RU" sz="2000" dirty="0"/>
              <a:t>Н</a:t>
            </a:r>
            <a:r>
              <a:rPr lang="ru-RU" sz="2000" dirty="0" smtClean="0"/>
              <a:t>еобходима </a:t>
            </a:r>
            <a:r>
              <a:rPr lang="ru-RU" sz="2000" dirty="0"/>
              <a:t>для адекватного входа в </a:t>
            </a:r>
            <a:r>
              <a:rPr lang="ru-RU" sz="2000" dirty="0" err="1"/>
              <a:t>Windows</a:t>
            </a:r>
            <a:r>
              <a:rPr lang="ru-RU" sz="2000" dirty="0"/>
              <a:t>. </a:t>
            </a:r>
            <a:endParaRPr lang="ru-RU" sz="2000" dirty="0" smtClean="0"/>
          </a:p>
          <a:p>
            <a:r>
              <a:rPr lang="ru-RU" sz="2000" dirty="0" smtClean="0"/>
              <a:t>После </a:t>
            </a:r>
            <a:r>
              <a:rPr lang="ru-RU" sz="2000" dirty="0"/>
              <a:t>входа в </a:t>
            </a:r>
            <a:r>
              <a:rPr lang="ru-RU" sz="2000" dirty="0" err="1"/>
              <a:t>Windows</a:t>
            </a:r>
            <a:r>
              <a:rPr lang="ru-RU" sz="2000" dirty="0"/>
              <a:t> производится проверка сетевого </a:t>
            </a:r>
            <a:r>
              <a:rPr lang="ru-RU" sz="2000" dirty="0" smtClean="0"/>
              <a:t>соединения </a:t>
            </a:r>
            <a:r>
              <a:rPr lang="ru-RU" sz="2000" dirty="0"/>
              <a:t>и устанавливается соединение с сервером SQL </a:t>
            </a:r>
            <a:r>
              <a:rPr lang="ru-RU" sz="2000" dirty="0" err="1"/>
              <a:t>Server</a:t>
            </a:r>
            <a:r>
              <a:rPr lang="ru-RU" sz="2000" dirty="0"/>
              <a:t>. </a:t>
            </a:r>
            <a:endParaRPr lang="en-US" sz="2000" dirty="0" smtClean="0"/>
          </a:p>
        </p:txBody>
      </p:sp>
      <p:pic>
        <p:nvPicPr>
          <p:cNvPr id="5" name="Рисунок 4" descr="Соединение с серверо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92" y="2406235"/>
            <a:ext cx="3962953" cy="2972215"/>
          </a:xfrm>
          <a:prstGeom prst="rect">
            <a:avLst/>
          </a:prstGeom>
        </p:spPr>
      </p:pic>
    </p:spTree>
    <p:extLst>
      <p:ext uri="{BB962C8B-B14F-4D97-AF65-F5344CB8AC3E}">
        <p14:creationId xmlns:p14="http://schemas.microsoft.com/office/powerpoint/2010/main" val="39297884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a:t>
            </a:r>
            <a:endParaRPr lang="ru-RU" dirty="0"/>
          </a:p>
        </p:txBody>
      </p:sp>
      <p:sp>
        <p:nvSpPr>
          <p:cNvPr id="3" name="Объект 2"/>
          <p:cNvSpPr>
            <a:spLocks noGrp="1"/>
          </p:cNvSpPr>
          <p:nvPr>
            <p:ph idx="1"/>
          </p:nvPr>
        </p:nvSpPr>
        <p:spPr/>
        <p:txBody>
          <a:bodyPr/>
          <a:lstStyle/>
          <a:p>
            <a:r>
              <a:rPr lang="ru-RU" dirty="0"/>
              <a:t>Спроектировать базу данных "Турбюро". Необходимо хранить информацию о курортах, отелях, видах отдыха (море, горнолыжный спорт и </a:t>
            </a:r>
            <a:r>
              <a:rPr lang="ru-RU" dirty="0" err="1"/>
              <a:t>пр</a:t>
            </a:r>
            <a:r>
              <a:rPr lang="ru-RU" dirty="0"/>
              <a:t>), видах транспорта (на корабле, поезде, самолете), городах, странах, людях, которые едут в путешествие, длительность путешествия, стоимость путешествия, о работниках (3 секретаря, 1 бухгалтер, директор), их должности. Нужно заполнить данными, и настроить права доступа для каждого из работников так, чтобы они могли подключаться через учетную запись SQL </a:t>
            </a:r>
            <a:r>
              <a:rPr lang="ru-RU" dirty="0" err="1"/>
              <a:t>Server</a:t>
            </a:r>
            <a:r>
              <a:rPr lang="ru-RU" dirty="0"/>
              <a:t> и выполнять свою работу. Нужно создать хранимую процедуру по вычитке самого популярного курорта и хранимую процедуру по отображению самого путешествующего пользователя. Для босса должно быть представление, по раскладке всех поездок на текущую неделю, хранимая процедура, определяющая сумму полученных денег за текущий месяц и доступ на добавление и удаление работников.</a:t>
            </a:r>
          </a:p>
        </p:txBody>
      </p:sp>
    </p:spTree>
    <p:extLst>
      <p:ext uri="{BB962C8B-B14F-4D97-AF65-F5344CB8AC3E}">
        <p14:creationId xmlns:p14="http://schemas.microsoft.com/office/powerpoint/2010/main" val="293200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a:t>
            </a:r>
            <a:r>
              <a:rPr lang="en-US" b="1" dirty="0"/>
              <a:t>SQL Server</a:t>
            </a:r>
            <a:endParaRPr lang="ru-RU" dirty="0"/>
          </a:p>
        </p:txBody>
      </p:sp>
      <p:sp>
        <p:nvSpPr>
          <p:cNvPr id="3" name="Объект 2"/>
          <p:cNvSpPr>
            <a:spLocks noGrp="1"/>
          </p:cNvSpPr>
          <p:nvPr>
            <p:ph idx="1"/>
          </p:nvPr>
        </p:nvSpPr>
        <p:spPr/>
        <p:txBody>
          <a:bodyPr/>
          <a:lstStyle/>
          <a:p>
            <a:r>
              <a:rPr lang="ru-RU" sz="2000" dirty="0"/>
              <a:t>При регистрации в SQL </a:t>
            </a:r>
            <a:r>
              <a:rPr lang="ru-RU" sz="2000" dirty="0" err="1"/>
              <a:t>Server</a:t>
            </a:r>
            <a:r>
              <a:rPr lang="ru-RU" sz="2000" dirty="0"/>
              <a:t> </a:t>
            </a:r>
            <a:r>
              <a:rPr lang="ru-RU" sz="2000" dirty="0" smtClean="0"/>
              <a:t>необходимо ввести </a:t>
            </a:r>
            <a:r>
              <a:rPr lang="ru-RU" sz="2000" dirty="0"/>
              <a:t>имя и пароль зарегистрированного пользователя. </a:t>
            </a:r>
            <a:endParaRPr lang="ru-RU" sz="2000" dirty="0" smtClean="0"/>
          </a:p>
          <a:p>
            <a:r>
              <a:rPr lang="ru-RU" sz="2000" dirty="0" smtClean="0"/>
              <a:t>В </a:t>
            </a:r>
            <a:r>
              <a:rPr lang="ru-RU" sz="2000" dirty="0"/>
              <a:t>случае правильного введения этих данных, пользователь подключается к SQL </a:t>
            </a:r>
            <a:r>
              <a:rPr lang="ru-RU" sz="2000" dirty="0" err="1"/>
              <a:t>Server</a:t>
            </a:r>
            <a:r>
              <a:rPr lang="ru-RU" sz="2000" dirty="0"/>
              <a:t>. </a:t>
            </a:r>
            <a:endParaRPr lang="ru-RU" sz="2000" dirty="0" smtClean="0"/>
          </a:p>
          <a:p>
            <a:r>
              <a:rPr lang="ru-RU" sz="2000" dirty="0" smtClean="0"/>
              <a:t>Если </a:t>
            </a:r>
            <a:r>
              <a:rPr lang="ru-RU" sz="2000" dirty="0"/>
              <a:t>возникает ошибка, то пользователь не сможет работать с SQL </a:t>
            </a:r>
            <a:r>
              <a:rPr lang="ru-RU" sz="2000" dirty="0" err="1"/>
              <a:t>Server</a:t>
            </a:r>
            <a:r>
              <a:rPr lang="ru-RU" sz="2000" dirty="0"/>
              <a:t>. </a:t>
            </a:r>
          </a:p>
        </p:txBody>
      </p:sp>
      <p:pic>
        <p:nvPicPr>
          <p:cNvPr id="4" name="Рисунок 3" descr="Соединение с серверо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237" y="3185319"/>
            <a:ext cx="3962953" cy="2972215"/>
          </a:xfrm>
          <a:prstGeom prst="rect">
            <a:avLst/>
          </a:prstGeom>
        </p:spPr>
      </p:pic>
    </p:spTree>
    <p:extLst>
      <p:ext uri="{BB962C8B-B14F-4D97-AF65-F5344CB8AC3E}">
        <p14:creationId xmlns:p14="http://schemas.microsoft.com/office/powerpoint/2010/main" val="82348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базе </a:t>
            </a:r>
            <a:r>
              <a:rPr lang="ru-RU" b="1" dirty="0" smtClean="0"/>
              <a:t>данных </a:t>
            </a:r>
            <a:endParaRPr lang="ru-RU" dirty="0"/>
          </a:p>
        </p:txBody>
      </p:sp>
      <p:sp>
        <p:nvSpPr>
          <p:cNvPr id="3" name="Объект 2"/>
          <p:cNvSpPr>
            <a:spLocks noGrp="1"/>
          </p:cNvSpPr>
          <p:nvPr>
            <p:ph idx="1"/>
          </p:nvPr>
        </p:nvSpPr>
        <p:spPr/>
        <p:txBody>
          <a:bodyPr/>
          <a:lstStyle/>
          <a:p>
            <a:r>
              <a:rPr lang="ru-RU" sz="2000" dirty="0"/>
              <a:t>Для защиты от несанкционированного доступа, каждая база данных SQL </a:t>
            </a:r>
            <a:r>
              <a:rPr lang="ru-RU" sz="2000" dirty="0" err="1"/>
              <a:t>Server</a:t>
            </a:r>
            <a:r>
              <a:rPr lang="ru-RU" sz="2000" dirty="0"/>
              <a:t> имеет собственную защиту. </a:t>
            </a:r>
            <a:endParaRPr lang="ru-RU" sz="2000" dirty="0" smtClean="0"/>
          </a:p>
          <a:p>
            <a:r>
              <a:rPr lang="ru-RU" sz="2000" dirty="0" smtClean="0"/>
              <a:t>Единственный </a:t>
            </a:r>
            <a:r>
              <a:rPr lang="ru-RU" sz="2000" dirty="0"/>
              <a:t>вариант получить доступ - указать регистрационное имя, позволяющее обращаться к данным, хранящимся в базе данных. </a:t>
            </a:r>
          </a:p>
        </p:txBody>
      </p:sp>
    </p:spTree>
    <p:extLst>
      <p:ext uri="{BB962C8B-B14F-4D97-AF65-F5344CB8AC3E}">
        <p14:creationId xmlns:p14="http://schemas.microsoft.com/office/powerpoint/2010/main" val="3380848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Режимы защиты данных</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Режимы защиты данных</a:t>
            </a:r>
            <a:endParaRPr lang="ru-RU" dirty="0"/>
          </a:p>
        </p:txBody>
      </p:sp>
      <p:sp>
        <p:nvSpPr>
          <p:cNvPr id="3" name="Объект 2"/>
          <p:cNvSpPr>
            <a:spLocks noGrp="1"/>
          </p:cNvSpPr>
          <p:nvPr>
            <p:ph idx="1"/>
          </p:nvPr>
        </p:nvSpPr>
        <p:spPr/>
        <p:txBody>
          <a:bodyPr/>
          <a:lstStyle/>
          <a:p>
            <a:r>
              <a:rPr lang="ru-RU" sz="2000" dirty="0" smtClean="0"/>
              <a:t>Режимы </a:t>
            </a:r>
            <a:r>
              <a:rPr lang="ru-RU" sz="2000" dirty="0"/>
              <a:t>защиты, которые используются в SQL </a:t>
            </a:r>
            <a:r>
              <a:rPr lang="ru-RU" sz="2000" dirty="0" err="1" smtClean="0"/>
              <a:t>Server</a:t>
            </a:r>
            <a:r>
              <a:rPr lang="ru-RU" sz="2000" dirty="0" smtClean="0"/>
              <a:t>: </a:t>
            </a:r>
            <a:endParaRPr lang="ru-RU" sz="2000" dirty="0"/>
          </a:p>
          <a:p>
            <a:endParaRPr lang="ru-RU" sz="2000" dirty="0" smtClean="0"/>
          </a:p>
          <a:p>
            <a:pPr marL="285750" indent="-285750">
              <a:buFont typeface="Arial" panose="020B0604020202020204" pitchFamily="34" charset="0"/>
              <a:buChar char="•"/>
            </a:pPr>
            <a:r>
              <a:rPr lang="ru-RU" sz="2000" dirty="0" smtClean="0"/>
              <a:t>Смешанный </a:t>
            </a:r>
            <a:r>
              <a:rPr lang="ru-RU" sz="2000" dirty="0"/>
              <a:t>режим защиты - </a:t>
            </a:r>
            <a:r>
              <a:rPr lang="ru-RU" sz="2000" dirty="0" smtClean="0"/>
              <a:t>при </a:t>
            </a:r>
            <a:r>
              <a:rPr lang="ru-RU" sz="2000" dirty="0"/>
              <a:t>этом способе защиты пользователь может подключиться к SQL </a:t>
            </a:r>
            <a:r>
              <a:rPr lang="ru-RU" sz="2000" dirty="0" err="1"/>
              <a:t>Server</a:t>
            </a:r>
            <a:r>
              <a:rPr lang="ru-RU" sz="2000" dirty="0"/>
              <a:t> двумя способами, либо при помощи учетной записи </a:t>
            </a:r>
            <a:r>
              <a:rPr lang="ru-RU" sz="2000" dirty="0" err="1"/>
              <a:t>Windows</a:t>
            </a:r>
            <a:r>
              <a:rPr lang="ru-RU" sz="2000" dirty="0"/>
              <a:t>, либо при помощи учетной записи SQL </a:t>
            </a:r>
            <a:r>
              <a:rPr lang="ru-RU" sz="2000" dirty="0" err="1"/>
              <a:t>Server</a:t>
            </a:r>
            <a:r>
              <a:rPr lang="ru-RU" sz="2000" dirty="0"/>
              <a:t>. </a:t>
            </a:r>
            <a:r>
              <a:rPr lang="ru-RU" sz="2000" dirty="0" smtClean="0"/>
              <a:t>Этот </a:t>
            </a:r>
            <a:r>
              <a:rPr lang="ru-RU" sz="2000" dirty="0"/>
              <a:t>режим защиты можно разделить на два</a:t>
            </a:r>
            <a:r>
              <a:rPr lang="ru-RU" sz="2000" dirty="0" smtClean="0"/>
              <a:t>:</a:t>
            </a:r>
          </a:p>
          <a:p>
            <a:pPr marL="631123" lvl="1" indent="-285750">
              <a:buFont typeface="Arial" panose="020B0604020202020204" pitchFamily="34" charset="0"/>
              <a:buChar char="•"/>
            </a:pPr>
            <a:r>
              <a:rPr lang="ru-RU" sz="1800" dirty="0"/>
              <a:t>Режим Аутентификации </a:t>
            </a:r>
            <a:r>
              <a:rPr lang="en-US" sz="1800" dirty="0" smtClean="0"/>
              <a:t>Windows</a:t>
            </a:r>
            <a:endParaRPr lang="ru-RU" sz="1800" dirty="0" smtClean="0"/>
          </a:p>
          <a:p>
            <a:pPr marL="631123" lvl="1" indent="-285750">
              <a:buFont typeface="Arial" panose="020B0604020202020204" pitchFamily="34" charset="0"/>
              <a:buChar char="•"/>
            </a:pPr>
            <a:r>
              <a:rPr lang="ru-RU" sz="1800" dirty="0"/>
              <a:t>Аутентификации </a:t>
            </a:r>
            <a:r>
              <a:rPr lang="en-US" sz="1800" dirty="0"/>
              <a:t>SQL Server</a:t>
            </a:r>
            <a:endParaRPr lang="ru-RU" sz="1800" dirty="0"/>
          </a:p>
          <a:p>
            <a:pPr marL="285750" indent="-285750">
              <a:buFont typeface="Arial" panose="020B0604020202020204" pitchFamily="34" charset="0"/>
              <a:buChar char="•"/>
            </a:pPr>
            <a:r>
              <a:rPr lang="ru-RU" sz="2000" dirty="0"/>
              <a:t>Режим интегрированной защиты </a:t>
            </a:r>
            <a:r>
              <a:rPr lang="ru-RU" sz="2000" dirty="0" err="1"/>
              <a:t>Windows</a:t>
            </a:r>
            <a:r>
              <a:rPr lang="ru-RU" sz="2000" dirty="0"/>
              <a:t>.</a:t>
            </a:r>
          </a:p>
        </p:txBody>
      </p:sp>
    </p:spTree>
    <p:extLst>
      <p:ext uri="{BB962C8B-B14F-4D97-AF65-F5344CB8AC3E}">
        <p14:creationId xmlns:p14="http://schemas.microsoft.com/office/powerpoint/2010/main" val="3658486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www.w3.org/XML/1998/namespace"/>
    <ds:schemaRef ds:uri="http://purl.org/dc/terms/"/>
    <ds:schemaRef ds:uri="http://schemas.openxmlformats.org/package/2006/metadata/core-propertie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2890</Words>
  <Application>Microsoft Office PowerPoint</Application>
  <PresentationFormat>Экран (4:3)</PresentationFormat>
  <Paragraphs>426</Paragraphs>
  <Slides>50</Slides>
  <Notes>5</Notes>
  <HiddenSlides>0</HiddenSlides>
  <MMClips>0</MMClips>
  <ScaleCrop>false</ScaleCrop>
  <HeadingPairs>
    <vt:vector size="4" baseType="variant">
      <vt:variant>
        <vt:lpstr>Тема</vt:lpstr>
      </vt:variant>
      <vt:variant>
        <vt:i4>7</vt:i4>
      </vt:variant>
      <vt:variant>
        <vt:lpstr>Заголовки слайдов</vt:lpstr>
      </vt:variant>
      <vt:variant>
        <vt:i4>50</vt:i4>
      </vt:variant>
    </vt:vector>
  </HeadingPairs>
  <TitlesOfParts>
    <vt:vector size="57" baseType="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Модель защиты данных</vt:lpstr>
      <vt:lpstr>Аутентификация в Windows</vt:lpstr>
      <vt:lpstr>Аутентификация в SQL Server</vt:lpstr>
      <vt:lpstr>Аутентификация в базе данных </vt:lpstr>
      <vt:lpstr>Презентация PowerPoint</vt:lpstr>
      <vt:lpstr>Режимы защиты данных</vt:lpstr>
      <vt:lpstr>Режим Аутентификации Windows</vt:lpstr>
      <vt:lpstr>Режим Аутентификации Windows</vt:lpstr>
      <vt:lpstr>Режим Аутентификации SQL Server</vt:lpstr>
      <vt:lpstr>Пример создания имени входа</vt:lpstr>
      <vt:lpstr>Список учетных записей баз данных</vt:lpstr>
      <vt:lpstr>Изменение свойств учетной записи</vt:lpstr>
      <vt:lpstr>Настройка входа через Management Studio</vt:lpstr>
      <vt:lpstr>Презентация PowerPoint</vt:lpstr>
      <vt:lpstr>Презентация PowerPoint</vt:lpstr>
      <vt:lpstr>Создание нового пользователя</vt:lpstr>
      <vt:lpstr>Пример</vt:lpstr>
      <vt:lpstr>Изменение данных пользователя</vt:lpstr>
      <vt:lpstr>ALTER AUTHORIZATION</vt:lpstr>
      <vt:lpstr>Пример</vt:lpstr>
      <vt:lpstr>Удаление пользователя из базы данных</vt:lpstr>
      <vt:lpstr>Презентация PowerPoint</vt:lpstr>
      <vt:lpstr>Роль SQL Server</vt:lpstr>
      <vt:lpstr>Виды ролей</vt:lpstr>
      <vt:lpstr>Роли уровня сервера. </vt:lpstr>
      <vt:lpstr>Создание роли</vt:lpstr>
      <vt:lpstr>Задать роль для пользователя</vt:lpstr>
      <vt:lpstr>Удаление роли сервера</vt:lpstr>
      <vt:lpstr>Настройки ролей через Manager Studio</vt:lpstr>
      <vt:lpstr>Роли уровня баз данных</vt:lpstr>
      <vt:lpstr>Создание роли базы данных</vt:lpstr>
      <vt:lpstr>Задать роль для пользователя</vt:lpstr>
      <vt:lpstr>Удаление роли</vt:lpstr>
      <vt:lpstr>Презентация PowerPoint</vt:lpstr>
      <vt:lpstr>Презентация PowerPoint</vt:lpstr>
      <vt:lpstr>Специальные права доступа</vt:lpstr>
      <vt:lpstr>Объектные права доступа</vt:lpstr>
      <vt:lpstr>Общий синтаксис раздачи прав доступа</vt:lpstr>
      <vt:lpstr>Примеры</vt:lpstr>
      <vt:lpstr>Отменить права</vt:lpstr>
      <vt:lpstr>Пример</vt:lpstr>
      <vt:lpstr>Deny</vt:lpstr>
      <vt:lpstr>Пример</vt:lpstr>
      <vt:lpstr>Командные права доступа</vt:lpstr>
      <vt:lpstr>Работа с правами через Managment Studio</vt:lpstr>
      <vt:lpstr>Презентация PowerPoint</vt:lpstr>
      <vt:lpstr>Задание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2016-03-20T15:50:30Z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