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24"/>
  </p:notesMasterIdLst>
  <p:sldIdLst>
    <p:sldId id="256" r:id="rId6"/>
    <p:sldId id="261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B2F84-18A3-4736-BF17-DA02270E5B87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511B1-FD35-4E8F-B574-525AA14702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09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055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81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29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161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56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1FDE-68D5-4EF3-9A8F-53D97BCDD527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D518-88B0-48AA-B8C9-4E874D931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22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1FDE-68D5-4EF3-9A8F-53D97BCDD527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D518-88B0-48AA-B8C9-4E874D931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28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1FDE-68D5-4EF3-9A8F-53D97BCDD527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D518-88B0-48AA-B8C9-4E874D931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49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038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12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296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3" name="Shape 3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53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2" name="Shape 4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495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9" name="Shape 49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058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3785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3" name="Shape 6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3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1FDE-68D5-4EF3-9A8F-53D97BCDD527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D518-88B0-48AA-B8C9-4E874D931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26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596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6599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1717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1FDE-68D5-4EF3-9A8F-53D97BCDD527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D518-88B0-48AA-B8C9-4E874D931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1577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450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2715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1920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3" name="Shape 3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839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2" name="Shape 4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00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9" name="Shape 49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2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1FDE-68D5-4EF3-9A8F-53D97BCDD527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D518-88B0-48AA-B8C9-4E874D931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6891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2813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3" name="Shape 6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068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7827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1189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8540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5238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9695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1465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3" name="Shape 3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64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2" name="Shape 4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87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1FDE-68D5-4EF3-9A8F-53D97BCDD527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D518-88B0-48AA-B8C9-4E874D931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5876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9" name="Shape 49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5987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590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3" name="Shape 6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801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9838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6737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767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823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056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541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3" name="Shape 3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2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1FDE-68D5-4EF3-9A8F-53D97BCDD527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D518-88B0-48AA-B8C9-4E874D931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9395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2" name="Shape 4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6751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9" name="Shape 49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475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856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3" name="Shape 6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3949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4522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51880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1FDE-68D5-4EF3-9A8F-53D97BCDD527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D518-88B0-48AA-B8C9-4E874D931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58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1FDE-68D5-4EF3-9A8F-53D97BCDD527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D518-88B0-48AA-B8C9-4E874D931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19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1FDE-68D5-4EF3-9A8F-53D97BCDD527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D518-88B0-48AA-B8C9-4E874D931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43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1FDE-68D5-4EF3-9A8F-53D97BCDD527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D518-88B0-48AA-B8C9-4E874D931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63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31FDE-68D5-4EF3-9A8F-53D97BCDD527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4D518-88B0-48AA-B8C9-4E874D931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26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5495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0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57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8631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ru" kern="0" smtClean="0">
                <a:solidFill>
                  <a:srgbClr val="595959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ru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2970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tmp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70C0"/>
                </a:solidFill>
                <a:latin typeface="Ubuntu" panose="020B0504030602030204" pitchFamily="34" charset="0"/>
              </a:rPr>
              <a:t>Разработка</a:t>
            </a:r>
            <a:r>
              <a:rPr lang="en-US" dirty="0" smtClean="0">
                <a:solidFill>
                  <a:srgbClr val="0070C0"/>
                </a:solidFill>
                <a:latin typeface="Ubuntu" panose="020B0504030602030204" pitchFamily="34" charset="0"/>
              </a:rPr>
              <a:t> </a:t>
            </a:r>
            <a:r>
              <a:rPr lang="ru-RU" dirty="0" smtClean="0">
                <a:solidFill>
                  <a:srgbClr val="0070C0"/>
                </a:solidFill>
                <a:latin typeface="Ubuntu" panose="020B0504030602030204" pitchFamily="34" charset="0"/>
              </a:rPr>
              <a:t>и продвижение</a:t>
            </a:r>
            <a:r>
              <a:rPr lang="en-US" dirty="0" smtClean="0">
                <a:solidFill>
                  <a:srgbClr val="0070C0"/>
                </a:solidFill>
                <a:latin typeface="Ubuntu" panose="020B050403060203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Ubuntu" panose="020B0504030602030204" pitchFamily="34" charset="0"/>
              </a:rPr>
              <a:t>WEB-</a:t>
            </a:r>
            <a:r>
              <a:rPr lang="ru-RU" dirty="0">
                <a:solidFill>
                  <a:srgbClr val="0070C0"/>
                </a:solidFill>
                <a:latin typeface="Ubuntu" panose="020B0504030602030204" pitchFamily="34" charset="0"/>
              </a:rPr>
              <a:t>ПРОЕКТОВ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>
                <a:solidFill>
                  <a:srgbClr val="0070C0"/>
                </a:solidFill>
                <a:latin typeface="Ubuntu" panose="020B0504030602030204" pitchFamily="34" charset="0"/>
              </a:rPr>
              <a:t>Аудиторные занятия - 368 </a:t>
            </a:r>
            <a:r>
              <a:rPr lang="ru-RU" dirty="0" err="1" smtClean="0">
                <a:solidFill>
                  <a:srgbClr val="0070C0"/>
                </a:solidFill>
                <a:latin typeface="Ubuntu" panose="020B0504030602030204" pitchFamily="34" charset="0"/>
              </a:rPr>
              <a:t>академ</a:t>
            </a:r>
            <a:r>
              <a:rPr lang="ru-RU" dirty="0" smtClean="0">
                <a:solidFill>
                  <a:srgbClr val="0070C0"/>
                </a:solidFill>
                <a:latin typeface="Ubuntu" panose="020B0504030602030204" pitchFamily="34" charset="0"/>
              </a:rPr>
              <a:t>. Часа</a:t>
            </a:r>
            <a:endParaRPr lang="en-US" dirty="0" smtClean="0">
              <a:solidFill>
                <a:srgbClr val="0070C0"/>
              </a:solidFill>
              <a:latin typeface="Ubuntu" panose="020B0504030602030204" pitchFamily="34" charset="0"/>
            </a:endParaRPr>
          </a:p>
          <a:p>
            <a:r>
              <a:rPr lang="ru-RU" dirty="0" smtClean="0">
                <a:solidFill>
                  <a:srgbClr val="0070C0"/>
                </a:solidFill>
                <a:latin typeface="Ubuntu" panose="020B0504030602030204" pitchFamily="34" charset="0"/>
              </a:rPr>
              <a:t>Самостоятельная работа -  368 </a:t>
            </a:r>
            <a:r>
              <a:rPr lang="ru-RU" dirty="0" err="1" smtClean="0">
                <a:solidFill>
                  <a:srgbClr val="0070C0"/>
                </a:solidFill>
                <a:latin typeface="Ubuntu" panose="020B0504030602030204" pitchFamily="34" charset="0"/>
              </a:rPr>
              <a:t>академ</a:t>
            </a:r>
            <a:r>
              <a:rPr lang="ru-RU" dirty="0" smtClean="0">
                <a:solidFill>
                  <a:srgbClr val="0070C0"/>
                </a:solidFill>
                <a:latin typeface="Ubuntu" panose="020B0504030602030204" pitchFamily="34" charset="0"/>
              </a:rPr>
              <a:t>. Часа</a:t>
            </a:r>
            <a:endParaRPr lang="en-US" dirty="0" smtClean="0">
              <a:solidFill>
                <a:srgbClr val="0070C0"/>
              </a:solidFill>
              <a:latin typeface="Ubuntu" panose="020B0504030602030204" pitchFamily="34" charset="0"/>
            </a:endParaRPr>
          </a:p>
          <a:p>
            <a:r>
              <a:rPr lang="ru-RU" dirty="0" err="1" smtClean="0">
                <a:solidFill>
                  <a:srgbClr val="0070C0"/>
                </a:solidFill>
                <a:latin typeface="Ubuntu" panose="020B0504030602030204" pitchFamily="34" charset="0"/>
              </a:rPr>
              <a:t>Soft</a:t>
            </a:r>
            <a:r>
              <a:rPr lang="ru-RU" dirty="0" smtClean="0">
                <a:solidFill>
                  <a:srgbClr val="0070C0"/>
                </a:solidFill>
                <a:latin typeface="Ubuntu" panose="020B0504030602030204" pitchFamily="34" charset="0"/>
              </a:rPr>
              <a:t> </a:t>
            </a:r>
            <a:r>
              <a:rPr lang="ru-RU" dirty="0" err="1" smtClean="0">
                <a:solidFill>
                  <a:srgbClr val="0070C0"/>
                </a:solidFill>
                <a:latin typeface="Ubuntu" panose="020B0504030602030204" pitchFamily="34" charset="0"/>
              </a:rPr>
              <a:t>Skills</a:t>
            </a:r>
            <a:r>
              <a:rPr lang="ru-RU" dirty="0" smtClean="0">
                <a:solidFill>
                  <a:srgbClr val="0070C0"/>
                </a:solidFill>
                <a:latin typeface="Ubuntu" panose="020B0504030602030204" pitchFamily="34" charset="0"/>
              </a:rPr>
              <a:t> - 18 </a:t>
            </a:r>
            <a:r>
              <a:rPr lang="ru-RU" dirty="0" err="1" smtClean="0">
                <a:solidFill>
                  <a:srgbClr val="0070C0"/>
                </a:solidFill>
                <a:latin typeface="Ubuntu" panose="020B0504030602030204" pitchFamily="34" charset="0"/>
              </a:rPr>
              <a:t>академ</a:t>
            </a:r>
            <a:r>
              <a:rPr lang="ru-RU" dirty="0" smtClean="0">
                <a:solidFill>
                  <a:srgbClr val="0070C0"/>
                </a:solidFill>
                <a:latin typeface="Ubuntu" panose="020B0504030602030204" pitchFamily="34" charset="0"/>
              </a:rPr>
              <a:t>. часов  </a:t>
            </a:r>
            <a:endParaRPr lang="en-US" dirty="0" smtClean="0">
              <a:solidFill>
                <a:srgbClr val="0070C0"/>
              </a:solidFill>
              <a:latin typeface="Ubuntu" panose="020B0504030602030204" pitchFamily="34" charset="0"/>
            </a:endParaRPr>
          </a:p>
          <a:p>
            <a:r>
              <a:rPr lang="ru-RU" dirty="0" smtClean="0">
                <a:solidFill>
                  <a:srgbClr val="0070C0"/>
                </a:solidFill>
                <a:latin typeface="Ubuntu" panose="020B0504030602030204" pitchFamily="34" charset="0"/>
              </a:rPr>
              <a:t>Английский - 221 </a:t>
            </a:r>
            <a:r>
              <a:rPr lang="ru-RU" dirty="0" err="1" smtClean="0">
                <a:solidFill>
                  <a:srgbClr val="0070C0"/>
                </a:solidFill>
                <a:latin typeface="Ubuntu" panose="020B0504030602030204" pitchFamily="34" charset="0"/>
              </a:rPr>
              <a:t>академ</a:t>
            </a:r>
            <a:r>
              <a:rPr lang="ru-RU" dirty="0" smtClean="0">
                <a:solidFill>
                  <a:srgbClr val="0070C0"/>
                </a:solidFill>
                <a:latin typeface="Ubuntu" panose="020B0504030602030204" pitchFamily="34" charset="0"/>
              </a:rPr>
              <a:t>. Час</a:t>
            </a:r>
            <a:endParaRPr lang="en-US" dirty="0" smtClean="0">
              <a:solidFill>
                <a:srgbClr val="0070C0"/>
              </a:solidFill>
              <a:latin typeface="Ubuntu" panose="020B0504030602030204" pitchFamily="34" charset="0"/>
            </a:endParaRPr>
          </a:p>
          <a:p>
            <a:r>
              <a:rPr lang="ru-RU" dirty="0" smtClean="0">
                <a:solidFill>
                  <a:srgbClr val="0070C0"/>
                </a:solidFill>
                <a:latin typeface="Ubuntu" panose="020B0504030602030204" pitchFamily="34" charset="0"/>
              </a:rPr>
              <a:t>Длительность курса - 1 год</a:t>
            </a:r>
            <a:endParaRPr lang="ru-RU" dirty="0">
              <a:solidFill>
                <a:srgbClr val="0070C0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565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HTML </a:t>
            </a:r>
            <a:r>
              <a:rPr lang="ru-RU" dirty="0">
                <a:solidFill>
                  <a:srgbClr val="0070C0"/>
                </a:solidFill>
              </a:rPr>
              <a:t>и </a:t>
            </a:r>
            <a:r>
              <a:rPr lang="en-US" dirty="0" smtClean="0">
                <a:solidFill>
                  <a:srgbClr val="0070C0"/>
                </a:solidFill>
              </a:rPr>
              <a:t>CSS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07"/>
          <a:stretch/>
        </p:blipFill>
        <p:spPr>
          <a:xfrm>
            <a:off x="1834246" y="2771833"/>
            <a:ext cx="3150991" cy="3096254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17" b="50064"/>
          <a:stretch/>
        </p:blipFill>
        <p:spPr>
          <a:xfrm>
            <a:off x="5293912" y="2471800"/>
            <a:ext cx="6533006" cy="387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1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JavaScript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641" y="3376759"/>
            <a:ext cx="1650622" cy="16506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881" y="5372208"/>
            <a:ext cx="2094740" cy="1005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24" y="3262026"/>
            <a:ext cx="1880088" cy="1880088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905" y="3393284"/>
            <a:ext cx="4353533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94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BackEnd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rgbClr val="0070C0"/>
                </a:solidFill>
              </a:rPr>
              <a:t>разработка на </a:t>
            </a:r>
            <a:r>
              <a:rPr lang="en-US" dirty="0" smtClean="0">
                <a:solidFill>
                  <a:srgbClr val="0070C0"/>
                </a:solidFill>
              </a:rPr>
              <a:t>Java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472" y="2309394"/>
            <a:ext cx="5455208" cy="40914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34" y="2771833"/>
            <a:ext cx="1459889" cy="12274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049" y="4711438"/>
            <a:ext cx="1446451" cy="10751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354" y="3107272"/>
            <a:ext cx="1713035" cy="77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2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70C0"/>
                </a:solidFill>
                <a:latin typeface="Ubuntu" panose="020B0504030602030204" pitchFamily="34" charset="0"/>
              </a:rPr>
              <a:t>Тестирование </a:t>
            </a:r>
            <a:r>
              <a:rPr lang="uk-UA" dirty="0" smtClean="0">
                <a:solidFill>
                  <a:srgbClr val="0070C0"/>
                </a:solidFill>
                <a:latin typeface="Ubuntu" panose="020B0504030602030204" pitchFamily="34" charset="0"/>
              </a:rPr>
              <a:t>ПО (</a:t>
            </a:r>
            <a:r>
              <a:rPr lang="en-US" dirty="0" smtClean="0">
                <a:solidFill>
                  <a:srgbClr val="0070C0"/>
                </a:solidFill>
                <a:latin typeface="Ubuntu" panose="020B0504030602030204" pitchFamily="34" charset="0"/>
              </a:rPr>
              <a:t>QA)</a:t>
            </a:r>
            <a:endParaRPr lang="ru-RU" dirty="0">
              <a:solidFill>
                <a:srgbClr val="0070C0"/>
              </a:solidFill>
              <a:latin typeface="Ubuntu" panose="020B0504030602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rgbClr val="0070C0"/>
                </a:solidFill>
                <a:latin typeface="Ubuntu" panose="020B0504030602030204" pitchFamily="34" charset="0"/>
              </a:rPr>
              <a:t>Аудиторные занятия - 192 </a:t>
            </a:r>
            <a:r>
              <a:rPr lang="ru-RU" dirty="0" err="1">
                <a:solidFill>
                  <a:srgbClr val="0070C0"/>
                </a:solidFill>
                <a:latin typeface="Ubuntu" panose="020B0504030602030204" pitchFamily="34" charset="0"/>
              </a:rPr>
              <a:t>академ</a:t>
            </a:r>
            <a:r>
              <a:rPr lang="ru-RU" dirty="0">
                <a:solidFill>
                  <a:srgbClr val="0070C0"/>
                </a:solidFill>
                <a:latin typeface="Ubuntu" panose="020B0504030602030204" pitchFamily="34" charset="0"/>
              </a:rPr>
              <a:t>. часа </a:t>
            </a:r>
            <a:endParaRPr lang="en-US" dirty="0" smtClean="0">
              <a:solidFill>
                <a:srgbClr val="0070C0"/>
              </a:solidFill>
              <a:latin typeface="Ubuntu" panose="020B0504030602030204" pitchFamily="34" charset="0"/>
            </a:endParaRPr>
          </a:p>
          <a:p>
            <a:r>
              <a:rPr lang="ru-RU" dirty="0" smtClean="0">
                <a:solidFill>
                  <a:srgbClr val="0070C0"/>
                </a:solidFill>
                <a:latin typeface="Ubuntu" panose="020B0504030602030204" pitchFamily="34" charset="0"/>
              </a:rPr>
              <a:t>Самостоятельная </a:t>
            </a:r>
            <a:r>
              <a:rPr lang="ru-RU" dirty="0">
                <a:solidFill>
                  <a:srgbClr val="0070C0"/>
                </a:solidFill>
                <a:latin typeface="Ubuntu" panose="020B0504030602030204" pitchFamily="34" charset="0"/>
              </a:rPr>
              <a:t>работа - 192 </a:t>
            </a:r>
            <a:r>
              <a:rPr lang="ru-RU" dirty="0" err="1">
                <a:solidFill>
                  <a:srgbClr val="0070C0"/>
                </a:solidFill>
                <a:latin typeface="Ubuntu" panose="020B0504030602030204" pitchFamily="34" charset="0"/>
              </a:rPr>
              <a:t>академ</a:t>
            </a:r>
            <a:r>
              <a:rPr lang="ru-RU" dirty="0">
                <a:solidFill>
                  <a:srgbClr val="0070C0"/>
                </a:solidFill>
                <a:latin typeface="Ubuntu" panose="020B0504030602030204" pitchFamily="34" charset="0"/>
              </a:rPr>
              <a:t>. часа </a:t>
            </a:r>
            <a:endParaRPr lang="en-US" dirty="0" smtClean="0">
              <a:solidFill>
                <a:srgbClr val="0070C0"/>
              </a:solidFill>
              <a:latin typeface="Ubuntu" panose="020B0504030602030204" pitchFamily="34" charset="0"/>
            </a:endParaRPr>
          </a:p>
          <a:p>
            <a:r>
              <a:rPr lang="ru-RU" dirty="0" err="1" smtClean="0">
                <a:solidFill>
                  <a:srgbClr val="0070C0"/>
                </a:solidFill>
                <a:latin typeface="Ubuntu" panose="020B0504030602030204" pitchFamily="34" charset="0"/>
              </a:rPr>
              <a:t>Soft</a:t>
            </a:r>
            <a:r>
              <a:rPr lang="ru-RU" dirty="0" smtClean="0">
                <a:solidFill>
                  <a:srgbClr val="0070C0"/>
                </a:solidFill>
                <a:latin typeface="Ubuntu" panose="020B0504030602030204" pitchFamily="34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Ubuntu" panose="020B0504030602030204" pitchFamily="34" charset="0"/>
              </a:rPr>
              <a:t>Skills</a:t>
            </a:r>
            <a:r>
              <a:rPr lang="ru-RU" dirty="0">
                <a:solidFill>
                  <a:srgbClr val="0070C0"/>
                </a:solidFill>
                <a:latin typeface="Ubuntu" panose="020B0504030602030204" pitchFamily="34" charset="0"/>
              </a:rPr>
              <a:t> - 18 </a:t>
            </a:r>
            <a:r>
              <a:rPr lang="ru-RU" dirty="0" err="1">
                <a:solidFill>
                  <a:srgbClr val="0070C0"/>
                </a:solidFill>
                <a:latin typeface="Ubuntu" panose="020B0504030602030204" pitchFamily="34" charset="0"/>
              </a:rPr>
              <a:t>академ</a:t>
            </a:r>
            <a:r>
              <a:rPr lang="ru-RU" dirty="0">
                <a:solidFill>
                  <a:srgbClr val="0070C0"/>
                </a:solidFill>
                <a:latin typeface="Ubuntu" panose="020B0504030602030204" pitchFamily="34" charset="0"/>
              </a:rPr>
              <a:t>. часа  </a:t>
            </a:r>
            <a:endParaRPr lang="en-US" dirty="0" smtClean="0">
              <a:solidFill>
                <a:srgbClr val="0070C0"/>
              </a:solidFill>
              <a:latin typeface="Ubuntu" panose="020B0504030602030204" pitchFamily="34" charset="0"/>
            </a:endParaRPr>
          </a:p>
          <a:p>
            <a:r>
              <a:rPr lang="ru-RU" dirty="0" smtClean="0">
                <a:solidFill>
                  <a:srgbClr val="0070C0"/>
                </a:solidFill>
                <a:latin typeface="Ubuntu" panose="020B0504030602030204" pitchFamily="34" charset="0"/>
              </a:rPr>
              <a:t>Английский </a:t>
            </a:r>
            <a:r>
              <a:rPr lang="ru-RU" dirty="0">
                <a:solidFill>
                  <a:srgbClr val="0070C0"/>
                </a:solidFill>
                <a:latin typeface="Ubuntu" panose="020B0504030602030204" pitchFamily="34" charset="0"/>
              </a:rPr>
              <a:t>- 115 </a:t>
            </a:r>
            <a:r>
              <a:rPr lang="ru-RU" dirty="0" err="1">
                <a:solidFill>
                  <a:srgbClr val="0070C0"/>
                </a:solidFill>
                <a:latin typeface="Ubuntu" panose="020B0504030602030204" pitchFamily="34" charset="0"/>
              </a:rPr>
              <a:t>академ</a:t>
            </a:r>
            <a:r>
              <a:rPr lang="ru-RU" dirty="0">
                <a:solidFill>
                  <a:srgbClr val="0070C0"/>
                </a:solidFill>
                <a:latin typeface="Ubuntu" panose="020B0504030602030204" pitchFamily="34" charset="0"/>
              </a:rPr>
              <a:t>. </a:t>
            </a:r>
            <a:r>
              <a:rPr lang="ru-RU" dirty="0" smtClean="0">
                <a:solidFill>
                  <a:srgbClr val="0070C0"/>
                </a:solidFill>
                <a:latin typeface="Ubuntu" panose="020B0504030602030204" pitchFamily="34" charset="0"/>
              </a:rPr>
              <a:t>Часа</a:t>
            </a:r>
            <a:endParaRPr lang="en-US" dirty="0" smtClean="0">
              <a:solidFill>
                <a:srgbClr val="0070C0"/>
              </a:solidFill>
              <a:latin typeface="Ubuntu" panose="020B0504030602030204" pitchFamily="34" charset="0"/>
            </a:endParaRPr>
          </a:p>
          <a:p>
            <a:r>
              <a:rPr lang="ru-RU" dirty="0" smtClean="0">
                <a:solidFill>
                  <a:srgbClr val="0070C0"/>
                </a:solidFill>
                <a:latin typeface="Ubuntu" panose="020B0504030602030204" pitchFamily="34" charset="0"/>
              </a:rPr>
              <a:t>Длительность </a:t>
            </a:r>
            <a:r>
              <a:rPr lang="ru-RU" dirty="0">
                <a:solidFill>
                  <a:srgbClr val="0070C0"/>
                </a:solidFill>
                <a:latin typeface="Ubuntu" panose="020B0504030602030204" pitchFamily="34" charset="0"/>
              </a:rPr>
              <a:t>курса - 6 месяцев</a:t>
            </a:r>
          </a:p>
        </p:txBody>
      </p:sp>
    </p:spTree>
    <p:extLst>
      <p:ext uri="{BB962C8B-B14F-4D97-AF65-F5344CB8AC3E}">
        <p14:creationId xmlns:p14="http://schemas.microsoft.com/office/powerpoint/2010/main" val="3355701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Тестирование ПО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840" y="2690643"/>
            <a:ext cx="9137264" cy="388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0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>
                <a:solidFill>
                  <a:srgbClr val="0070C0"/>
                </a:solidFill>
              </a:rPr>
              <a:t>Основы системного администрирования и сетевых технологий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2" y="3071280"/>
            <a:ext cx="1780024" cy="1780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01" y="4851304"/>
            <a:ext cx="3147646" cy="1558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414" y="2685717"/>
            <a:ext cx="5094960" cy="382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6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>
                <a:solidFill>
                  <a:srgbClr val="0070C0"/>
                </a:solidFill>
              </a:rPr>
              <a:t>Основы программирования</a:t>
            </a:r>
            <a:r>
              <a:rPr lang="en-US" sz="2800" dirty="0" smtClean="0">
                <a:solidFill>
                  <a:srgbClr val="0070C0"/>
                </a:solidFill>
              </a:rPr>
              <a:t> c </a:t>
            </a:r>
            <a:r>
              <a:rPr lang="ru-RU" sz="2800" dirty="0" smtClean="0">
                <a:solidFill>
                  <a:srgbClr val="0070C0"/>
                </a:solidFill>
              </a:rPr>
              <a:t>использованием </a:t>
            </a:r>
            <a:r>
              <a:rPr lang="en-US" sz="2800" dirty="0" smtClean="0">
                <a:solidFill>
                  <a:srgbClr val="0070C0"/>
                </a:solidFill>
              </a:rPr>
              <a:t>java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07" y="2743391"/>
            <a:ext cx="6365631" cy="358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4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>
                <a:solidFill>
                  <a:srgbClr val="0070C0"/>
                </a:solidFill>
              </a:rPr>
              <a:t>Теория баз данных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1090" b="10718"/>
          <a:stretch/>
        </p:blipFill>
        <p:spPr>
          <a:xfrm>
            <a:off x="2233246" y="2646484"/>
            <a:ext cx="6716674" cy="39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7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Автотестирование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996" y="2642390"/>
            <a:ext cx="5277611" cy="373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33" y="-10160"/>
            <a:ext cx="10302240" cy="6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6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93469" y="1636707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 dirty="0" smtClean="0"/>
              <a:t>Проектирование</a:t>
            </a:r>
            <a:br>
              <a:rPr lang="ru" sz="2400" dirty="0" smtClean="0"/>
            </a:br>
            <a:r>
              <a:rPr lang="ru" sz="2400" dirty="0" smtClean="0"/>
              <a:t>и создание веб-сайтов</a:t>
            </a:r>
            <a:endParaRPr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01" y="2942412"/>
            <a:ext cx="3649980" cy="10903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555" y="1603438"/>
            <a:ext cx="7096685" cy="50690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601" y="4503351"/>
            <a:ext cx="2636300" cy="165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3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dirty="0" smtClean="0"/>
              <a:t>Верстка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00" y="2363872"/>
            <a:ext cx="4047808" cy="26964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16" y="4910866"/>
            <a:ext cx="1682262" cy="16822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679" y="1473480"/>
            <a:ext cx="6363067" cy="49656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49" y="5175672"/>
            <a:ext cx="2632174" cy="126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PHP </a:t>
            </a:r>
            <a:r>
              <a:rPr lang="ru-RU" dirty="0" smtClean="0">
                <a:solidFill>
                  <a:srgbClr val="0070C0"/>
                </a:solidFill>
              </a:rPr>
              <a:t>и Базы данных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14" y="4876524"/>
            <a:ext cx="1700931" cy="9205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74" y="2850275"/>
            <a:ext cx="4971957" cy="12375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23" y="4671417"/>
            <a:ext cx="2177808" cy="11256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6734" y="1749723"/>
            <a:ext cx="5893897" cy="486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 </a:t>
            </a:r>
            <a:r>
              <a:rPr lang="ru-RU" dirty="0" smtClean="0"/>
              <a:t>и </a:t>
            </a:r>
            <a:r>
              <a:rPr lang="en-US" dirty="0"/>
              <a:t>S</a:t>
            </a:r>
            <a:r>
              <a:rPr lang="en-US" dirty="0" smtClean="0"/>
              <a:t>EO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579" y="3236245"/>
            <a:ext cx="2190750" cy="2085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555922"/>
            <a:ext cx="3937122" cy="176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0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70C0"/>
                </a:solidFill>
                <a:latin typeface="Ubuntu" panose="020B0504030602030204" pitchFamily="34" charset="0"/>
              </a:rPr>
              <a:t>Язык программирования </a:t>
            </a:r>
            <a:r>
              <a:rPr lang="en-US" dirty="0" smtClean="0">
                <a:solidFill>
                  <a:srgbClr val="0070C0"/>
                </a:solidFill>
                <a:latin typeface="Ubuntu" panose="020B0504030602030204" pitchFamily="34" charset="0"/>
              </a:rPr>
              <a:t>Java</a:t>
            </a:r>
            <a:endParaRPr lang="ru-RU" dirty="0">
              <a:solidFill>
                <a:srgbClr val="0070C0"/>
              </a:solidFill>
              <a:latin typeface="Ubuntu" panose="020B0504030602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>
                <a:solidFill>
                  <a:srgbClr val="0070C0"/>
                </a:solidFill>
                <a:latin typeface="Ubuntu" panose="020B0504030602030204" pitchFamily="34" charset="0"/>
              </a:rPr>
              <a:t>Аудиторные занятия - 368 </a:t>
            </a:r>
            <a:r>
              <a:rPr lang="ru-RU" dirty="0" err="1" smtClean="0">
                <a:solidFill>
                  <a:srgbClr val="0070C0"/>
                </a:solidFill>
                <a:latin typeface="Ubuntu" panose="020B0504030602030204" pitchFamily="34" charset="0"/>
              </a:rPr>
              <a:t>академ</a:t>
            </a:r>
            <a:r>
              <a:rPr lang="ru-RU" dirty="0" smtClean="0">
                <a:solidFill>
                  <a:srgbClr val="0070C0"/>
                </a:solidFill>
                <a:latin typeface="Ubuntu" panose="020B0504030602030204" pitchFamily="34" charset="0"/>
              </a:rPr>
              <a:t>. Часа</a:t>
            </a:r>
            <a:endParaRPr lang="en-US" dirty="0" smtClean="0">
              <a:solidFill>
                <a:srgbClr val="0070C0"/>
              </a:solidFill>
              <a:latin typeface="Ubuntu" panose="020B0504030602030204" pitchFamily="34" charset="0"/>
            </a:endParaRPr>
          </a:p>
          <a:p>
            <a:r>
              <a:rPr lang="ru-RU" dirty="0" smtClean="0">
                <a:solidFill>
                  <a:srgbClr val="0070C0"/>
                </a:solidFill>
                <a:latin typeface="Ubuntu" panose="020B0504030602030204" pitchFamily="34" charset="0"/>
              </a:rPr>
              <a:t>Самостоятельная работа -  368 </a:t>
            </a:r>
            <a:r>
              <a:rPr lang="ru-RU" dirty="0" err="1" smtClean="0">
                <a:solidFill>
                  <a:srgbClr val="0070C0"/>
                </a:solidFill>
                <a:latin typeface="Ubuntu" panose="020B0504030602030204" pitchFamily="34" charset="0"/>
              </a:rPr>
              <a:t>академ</a:t>
            </a:r>
            <a:r>
              <a:rPr lang="ru-RU" dirty="0" smtClean="0">
                <a:solidFill>
                  <a:srgbClr val="0070C0"/>
                </a:solidFill>
                <a:latin typeface="Ubuntu" panose="020B0504030602030204" pitchFamily="34" charset="0"/>
              </a:rPr>
              <a:t>. Часа</a:t>
            </a:r>
            <a:endParaRPr lang="en-US" dirty="0" smtClean="0">
              <a:solidFill>
                <a:srgbClr val="0070C0"/>
              </a:solidFill>
              <a:latin typeface="Ubuntu" panose="020B0504030602030204" pitchFamily="34" charset="0"/>
            </a:endParaRPr>
          </a:p>
          <a:p>
            <a:r>
              <a:rPr lang="ru-RU" dirty="0" err="1" smtClean="0">
                <a:solidFill>
                  <a:srgbClr val="0070C0"/>
                </a:solidFill>
                <a:latin typeface="Ubuntu" panose="020B0504030602030204" pitchFamily="34" charset="0"/>
              </a:rPr>
              <a:t>Soft</a:t>
            </a:r>
            <a:r>
              <a:rPr lang="ru-RU" dirty="0" smtClean="0">
                <a:solidFill>
                  <a:srgbClr val="0070C0"/>
                </a:solidFill>
                <a:latin typeface="Ubuntu" panose="020B0504030602030204" pitchFamily="34" charset="0"/>
              </a:rPr>
              <a:t> </a:t>
            </a:r>
            <a:r>
              <a:rPr lang="ru-RU" dirty="0" err="1" smtClean="0">
                <a:solidFill>
                  <a:srgbClr val="0070C0"/>
                </a:solidFill>
                <a:latin typeface="Ubuntu" panose="020B0504030602030204" pitchFamily="34" charset="0"/>
              </a:rPr>
              <a:t>Skills</a:t>
            </a:r>
            <a:r>
              <a:rPr lang="ru-RU" dirty="0" smtClean="0">
                <a:solidFill>
                  <a:srgbClr val="0070C0"/>
                </a:solidFill>
                <a:latin typeface="Ubuntu" panose="020B0504030602030204" pitchFamily="34" charset="0"/>
              </a:rPr>
              <a:t> - 18 </a:t>
            </a:r>
            <a:r>
              <a:rPr lang="ru-RU" dirty="0" err="1" smtClean="0">
                <a:solidFill>
                  <a:srgbClr val="0070C0"/>
                </a:solidFill>
                <a:latin typeface="Ubuntu" panose="020B0504030602030204" pitchFamily="34" charset="0"/>
              </a:rPr>
              <a:t>академ</a:t>
            </a:r>
            <a:r>
              <a:rPr lang="ru-RU" dirty="0" smtClean="0">
                <a:solidFill>
                  <a:srgbClr val="0070C0"/>
                </a:solidFill>
                <a:latin typeface="Ubuntu" panose="020B0504030602030204" pitchFamily="34" charset="0"/>
              </a:rPr>
              <a:t>. часов  </a:t>
            </a:r>
            <a:endParaRPr lang="en-US" dirty="0" smtClean="0">
              <a:solidFill>
                <a:srgbClr val="0070C0"/>
              </a:solidFill>
              <a:latin typeface="Ubuntu" panose="020B0504030602030204" pitchFamily="34" charset="0"/>
            </a:endParaRPr>
          </a:p>
          <a:p>
            <a:r>
              <a:rPr lang="ru-RU" dirty="0" smtClean="0">
                <a:solidFill>
                  <a:srgbClr val="0070C0"/>
                </a:solidFill>
                <a:latin typeface="Ubuntu" panose="020B0504030602030204" pitchFamily="34" charset="0"/>
              </a:rPr>
              <a:t>Английский - 221 </a:t>
            </a:r>
            <a:r>
              <a:rPr lang="ru-RU" dirty="0" err="1" smtClean="0">
                <a:solidFill>
                  <a:srgbClr val="0070C0"/>
                </a:solidFill>
                <a:latin typeface="Ubuntu" panose="020B0504030602030204" pitchFamily="34" charset="0"/>
              </a:rPr>
              <a:t>академ</a:t>
            </a:r>
            <a:r>
              <a:rPr lang="ru-RU" dirty="0" smtClean="0">
                <a:solidFill>
                  <a:srgbClr val="0070C0"/>
                </a:solidFill>
                <a:latin typeface="Ubuntu" panose="020B0504030602030204" pitchFamily="34" charset="0"/>
              </a:rPr>
              <a:t>. Час</a:t>
            </a:r>
            <a:endParaRPr lang="en-US" dirty="0" smtClean="0">
              <a:solidFill>
                <a:srgbClr val="0070C0"/>
              </a:solidFill>
              <a:latin typeface="Ubuntu" panose="020B0504030602030204" pitchFamily="34" charset="0"/>
            </a:endParaRPr>
          </a:p>
          <a:p>
            <a:r>
              <a:rPr lang="ru-RU" dirty="0" smtClean="0">
                <a:solidFill>
                  <a:srgbClr val="0070C0"/>
                </a:solidFill>
                <a:latin typeface="Ubuntu" panose="020B0504030602030204" pitchFamily="34" charset="0"/>
              </a:rPr>
              <a:t>Длительность курса - 1 год</a:t>
            </a:r>
            <a:endParaRPr lang="ru-RU" dirty="0">
              <a:solidFill>
                <a:srgbClr val="0070C0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96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Язык программирования </a:t>
            </a:r>
            <a:r>
              <a:rPr lang="en-US" dirty="0" smtClean="0">
                <a:solidFill>
                  <a:srgbClr val="0070C0"/>
                </a:solidFill>
              </a:rPr>
              <a:t>Java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38" y="3098312"/>
            <a:ext cx="1609525" cy="29507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64" y="2471800"/>
            <a:ext cx="6155027" cy="43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Теория баз данных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911" y="3085060"/>
            <a:ext cx="4206020" cy="2753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245" y="2360041"/>
            <a:ext cx="3537807" cy="411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6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149</Words>
  <Application>Microsoft Office PowerPoint</Application>
  <PresentationFormat>Widescreen</PresentationFormat>
  <Paragraphs>32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Calibri Light</vt:lpstr>
      <vt:lpstr>Lato</vt:lpstr>
      <vt:lpstr>Raleway</vt:lpstr>
      <vt:lpstr>Ubuntu</vt:lpstr>
      <vt:lpstr>Office Theme</vt:lpstr>
      <vt:lpstr>Streamline</vt:lpstr>
      <vt:lpstr>1_Streamline</vt:lpstr>
      <vt:lpstr>2_Streamline</vt:lpstr>
      <vt:lpstr>3_Streamline</vt:lpstr>
      <vt:lpstr>Разработка и продвижение WEB-ПРОЕКТОВ</vt:lpstr>
      <vt:lpstr>PowerPoint Presentation</vt:lpstr>
      <vt:lpstr>Проектирование и создание веб-сайтов</vt:lpstr>
      <vt:lpstr>Верстка</vt:lpstr>
      <vt:lpstr>PHP и Базы данных</vt:lpstr>
      <vt:lpstr>CMS и SEO</vt:lpstr>
      <vt:lpstr>Язык программирования Java</vt:lpstr>
      <vt:lpstr>Язык программирования Java</vt:lpstr>
      <vt:lpstr>Теория баз данных</vt:lpstr>
      <vt:lpstr>HTML и CSS</vt:lpstr>
      <vt:lpstr>JavaScript</vt:lpstr>
      <vt:lpstr>BackEnd разработка на Java</vt:lpstr>
      <vt:lpstr>Тестирование ПО (QA)</vt:lpstr>
      <vt:lpstr>Тестирование ПО</vt:lpstr>
      <vt:lpstr>Основы системного администрирования и сетевых технологий</vt:lpstr>
      <vt:lpstr>Основы программирования c использованием java</vt:lpstr>
      <vt:lpstr>Теория баз данных</vt:lpstr>
      <vt:lpstr>Автотестирование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продвижение WEB-ПРОЕКТОВ</dc:title>
  <dc:creator>max</dc:creator>
  <cp:lastModifiedBy>max</cp:lastModifiedBy>
  <cp:revision>31</cp:revision>
  <dcterms:created xsi:type="dcterms:W3CDTF">2019-04-20T06:26:52Z</dcterms:created>
  <dcterms:modified xsi:type="dcterms:W3CDTF">2019-04-20T07:43:19Z</dcterms:modified>
</cp:coreProperties>
</file>