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 id="2147483692" r:id="rId2"/>
    <p:sldMasterId id="2147483704" r:id="rId3"/>
    <p:sldMasterId id="2147483716" r:id="rId4"/>
    <p:sldMasterId id="2147483728" r:id="rId5"/>
    <p:sldMasterId id="2147483740" r:id="rId6"/>
    <p:sldMasterId id="2147483752" r:id="rId7"/>
    <p:sldMasterId id="2147483767" r:id="rId8"/>
    <p:sldMasterId id="2147483779" r:id="rId9"/>
    <p:sldMasterId id="2147483791" r:id="rId10"/>
    <p:sldMasterId id="2147483803" r:id="rId11"/>
    <p:sldMasterId id="2147483815" r:id="rId12"/>
  </p:sldMasterIdLst>
  <p:notesMasterIdLst>
    <p:notesMasterId r:id="rId39"/>
  </p:notesMasterIdLst>
  <p:sldIdLst>
    <p:sldId id="256" r:id="rId13"/>
    <p:sldId id="268" r:id="rId14"/>
    <p:sldId id="270" r:id="rId15"/>
    <p:sldId id="269" r:id="rId16"/>
    <p:sldId id="271" r:id="rId17"/>
    <p:sldId id="267" r:id="rId18"/>
    <p:sldId id="272" r:id="rId19"/>
    <p:sldId id="261" r:id="rId20"/>
    <p:sldId id="273" r:id="rId21"/>
    <p:sldId id="274" r:id="rId22"/>
    <p:sldId id="275" r:id="rId23"/>
    <p:sldId id="276" r:id="rId24"/>
    <p:sldId id="265" r:id="rId25"/>
    <p:sldId id="266" r:id="rId26"/>
    <p:sldId id="291" r:id="rId27"/>
    <p:sldId id="280" r:id="rId28"/>
    <p:sldId id="279" r:id="rId29"/>
    <p:sldId id="277" r:id="rId30"/>
    <p:sldId id="278" r:id="rId31"/>
    <p:sldId id="281" r:id="rId32"/>
    <p:sldId id="282" r:id="rId33"/>
    <p:sldId id="284" r:id="rId34"/>
    <p:sldId id="285" r:id="rId35"/>
    <p:sldId id="288" r:id="rId36"/>
    <p:sldId id="289" r:id="rId37"/>
    <p:sldId id="290" r:id="rId3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97" autoAdjust="0"/>
  </p:normalViewPr>
  <p:slideViewPr>
    <p:cSldViewPr>
      <p:cViewPr varScale="1">
        <p:scale>
          <a:sx n="78" d="100"/>
          <a:sy n="78" d="100"/>
        </p:scale>
        <p:origin x="25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notesMaster" Target="notesMasters/notesMaster1.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F356C-6D1C-4B36-9D52-030B3AABCF17}" type="datetimeFigureOut">
              <a:rPr lang="en-US" smtClean="0"/>
              <a:pPr/>
              <a:t>2/21/2019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1A682-2B45-44EF-80F9-36B863A2BC7A}" type="slidenum">
              <a:rPr lang="en-US" smtClean="0"/>
              <a:pPr/>
              <a:t>‹#›</a:t>
            </a:fld>
            <a:endParaRPr lang="en-US"/>
          </a:p>
        </p:txBody>
      </p:sp>
    </p:spTree>
    <p:extLst>
      <p:ext uri="{BB962C8B-B14F-4D97-AF65-F5344CB8AC3E}">
        <p14:creationId xmlns:p14="http://schemas.microsoft.com/office/powerpoint/2010/main" val="190805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hh420390(v=vs.110).asp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logs.msdn.com/b/adonet/archive/2012/04/20/using-sqldatareader-s-new-async-methods-in-net-4-5-beta.aspx"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blogs.msdn.com/b/adonet/archive/2012/07/15/using-sqldatareader-s-new-async-methods-in-net-4-5-beta-part-2-examples.aspx"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hh556234(v=vs.110).aspx"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logs.msdn.com/b/somasegar/archive/2010/10/28/making-asynchronous-programming-easy.asp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Hollywood_princip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ee728598.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blogs.msdn.com/b/tmarq/archive/2007/07/21/asp-net-thread-usage-on-iis-7-0-and-6-0.aspx"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sp.net/vnext/overview/whitepapers/whats-new"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B2E1A682-2B45-44EF-80F9-36B863A2BC7A}" type="slidenum">
              <a:rPr lang="en-US" smtClean="0"/>
              <a:pPr/>
              <a:t>3</a:t>
            </a:fld>
            <a:endParaRPr lang="en-US"/>
          </a:p>
        </p:txBody>
      </p:sp>
    </p:spTree>
    <p:extLst>
      <p:ext uri="{BB962C8B-B14F-4D97-AF65-F5344CB8AC3E}">
        <p14:creationId xmlns:p14="http://schemas.microsoft.com/office/powerpoint/2010/main" val="1774127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hlinkClick r:id="rId3"/>
              </a:rPr>
              <a:t>http://msdn.microsoft.com/en-us/library/hh420390(v=vs.110).aspx</a:t>
            </a:r>
            <a:endParaRPr lang="en-AU" dirty="0"/>
          </a:p>
        </p:txBody>
      </p:sp>
      <p:sp>
        <p:nvSpPr>
          <p:cNvPr id="4" name="Slide Number Placeholder 3"/>
          <p:cNvSpPr>
            <a:spLocks noGrp="1"/>
          </p:cNvSpPr>
          <p:nvPr>
            <p:ph type="sldNum" sz="quarter" idx="10"/>
          </p:nvPr>
        </p:nvSpPr>
        <p:spPr/>
        <p:txBody>
          <a:bodyPr/>
          <a:lstStyle/>
          <a:p>
            <a:fld id="{D5E5C58F-27CD-44F7-8A1A-DBD6BAF018B8}" type="slidenum">
              <a:rPr lang="en-AU" smtClean="0"/>
              <a:t>21</a:t>
            </a:fld>
            <a:endParaRPr lang="en-AU"/>
          </a:p>
        </p:txBody>
      </p:sp>
    </p:spTree>
    <p:extLst>
      <p:ext uri="{BB962C8B-B14F-4D97-AF65-F5344CB8AC3E}">
        <p14:creationId xmlns:p14="http://schemas.microsoft.com/office/powerpoint/2010/main" val="9122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5E5C58F-27CD-44F7-8A1A-DBD6BAF018B8}" type="slidenum">
              <a:rPr lang="en-AU" smtClean="0"/>
              <a:t>23</a:t>
            </a:fld>
            <a:endParaRPr lang="en-AU"/>
          </a:p>
        </p:txBody>
      </p:sp>
    </p:spTree>
    <p:extLst>
      <p:ext uri="{BB962C8B-B14F-4D97-AF65-F5344CB8AC3E}">
        <p14:creationId xmlns:p14="http://schemas.microsoft.com/office/powerpoint/2010/main" val="2315456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hlinkClick r:id="rId3"/>
              </a:rPr>
              <a:t>http://blogs.msdn.com/b/adonet/archive/2012/04/20/using-sqldatareader-s-new-async-methods-in-net-4-5-beta.aspx</a:t>
            </a:r>
            <a:endParaRPr lang="en-AU" dirty="0" smtClean="0"/>
          </a:p>
          <a:p>
            <a:r>
              <a:rPr lang="en-AU" dirty="0" smtClean="0">
                <a:hlinkClick r:id="rId4"/>
              </a:rPr>
              <a:t>http://blogs.msdn.com/b/adonet/archive/2012/07/15/using-sqldatareader-s-new-async-methods-in-net-4-5-beta-part-2-examples.aspx</a:t>
            </a:r>
            <a:endParaRPr lang="en-AU" dirty="0"/>
          </a:p>
        </p:txBody>
      </p:sp>
      <p:sp>
        <p:nvSpPr>
          <p:cNvPr id="4" name="Slide Number Placeholder 3"/>
          <p:cNvSpPr>
            <a:spLocks noGrp="1"/>
          </p:cNvSpPr>
          <p:nvPr>
            <p:ph type="sldNum" sz="quarter" idx="10"/>
          </p:nvPr>
        </p:nvSpPr>
        <p:spPr/>
        <p:txBody>
          <a:bodyPr/>
          <a:lstStyle/>
          <a:p>
            <a:fld id="{D5E5C58F-27CD-44F7-8A1A-DBD6BAF018B8}" type="slidenum">
              <a:rPr lang="en-AU" smtClean="0"/>
              <a:t>24</a:t>
            </a:fld>
            <a:endParaRPr lang="en-AU"/>
          </a:p>
        </p:txBody>
      </p:sp>
    </p:spTree>
    <p:extLst>
      <p:ext uri="{BB962C8B-B14F-4D97-AF65-F5344CB8AC3E}">
        <p14:creationId xmlns:p14="http://schemas.microsoft.com/office/powerpoint/2010/main" val="282063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hlinkClick r:id="rId3"/>
              </a:rPr>
              <a:t>In roadmap for Entity Framework</a:t>
            </a:r>
            <a:r>
              <a:rPr lang="en-AU" baseline="0" dirty="0" smtClean="0">
                <a:hlinkClick r:id="rId3"/>
              </a:rPr>
              <a:t> 6</a:t>
            </a:r>
            <a:endParaRPr lang="en-AU" dirty="0" smtClean="0">
              <a:hlinkClick r:id="rId3"/>
            </a:endParaRPr>
          </a:p>
          <a:p>
            <a:r>
              <a:rPr lang="en-AU" dirty="0" smtClean="0">
                <a:hlinkClick r:id="rId3"/>
              </a:rPr>
              <a:t>http://msdn.microsoft.com/en-us/library/hh556234(v=vs.110).aspx</a:t>
            </a:r>
            <a:endParaRPr lang="en-AU" dirty="0"/>
          </a:p>
        </p:txBody>
      </p:sp>
      <p:sp>
        <p:nvSpPr>
          <p:cNvPr id="4" name="Slide Number Placeholder 3"/>
          <p:cNvSpPr>
            <a:spLocks noGrp="1"/>
          </p:cNvSpPr>
          <p:nvPr>
            <p:ph type="sldNum" sz="quarter" idx="10"/>
          </p:nvPr>
        </p:nvSpPr>
        <p:spPr/>
        <p:txBody>
          <a:bodyPr/>
          <a:lstStyle/>
          <a:p>
            <a:fld id="{D5E5C58F-27CD-44F7-8A1A-DBD6BAF018B8}" type="slidenum">
              <a:rPr lang="en-AU" smtClean="0"/>
              <a:t>25</a:t>
            </a:fld>
            <a:endParaRPr lang="en-AU"/>
          </a:p>
        </p:txBody>
      </p:sp>
    </p:spTree>
    <p:extLst>
      <p:ext uri="{BB962C8B-B14F-4D97-AF65-F5344CB8AC3E}">
        <p14:creationId xmlns:p14="http://schemas.microsoft.com/office/powerpoint/2010/main" val="309623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smtClean="0">
                <a:ln>
                  <a:noFill/>
                </a:ln>
                <a:solidFill>
                  <a:prstClr val="black"/>
                </a:solidFill>
                <a:effectLst/>
                <a:uLnTx/>
                <a:uFillTx/>
                <a:latin typeface="+mn-lt"/>
                <a:ea typeface="+mn-ea"/>
                <a:cs typeface="+mn-cs"/>
                <a:hlinkClick r:id="rId3"/>
              </a:rPr>
              <a:t>http://blogs.msdn.com/b/somasegar/archive/2010/10/28/making-asynchronous-programming-easy.aspx</a:t>
            </a:r>
            <a:endParaRPr kumimoji="0" lang="en-AU"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smtClean="0">
                <a:ln>
                  <a:noFill/>
                </a:ln>
                <a:solidFill>
                  <a:prstClr val="black"/>
                </a:solidFill>
                <a:effectLst/>
                <a:uLnTx/>
                <a:uFillTx/>
                <a:latin typeface="+mn-lt"/>
                <a:ea typeface="+mn-ea"/>
                <a:cs typeface="+mn-cs"/>
              </a:rPr>
              <a:t>With </a:t>
            </a:r>
            <a:r>
              <a:rPr kumimoji="0" lang="en-AU" sz="1200" b="0" i="0" u="none" strike="noStrike" kern="1200" cap="none" spc="0" normalizeH="0" baseline="0" noProof="0" dirty="0" err="1" smtClean="0">
                <a:ln>
                  <a:noFill/>
                </a:ln>
                <a:solidFill>
                  <a:prstClr val="black"/>
                </a:solidFill>
                <a:effectLst/>
                <a:uLnTx/>
                <a:uFillTx/>
                <a:latin typeface="+mn-lt"/>
                <a:ea typeface="+mn-ea"/>
                <a:cs typeface="+mn-cs"/>
              </a:rPr>
              <a:t>Async</a:t>
            </a:r>
            <a:r>
              <a:rPr kumimoji="0" lang="en-AU" sz="1200" b="0" i="0" u="none" strike="noStrike" kern="1200" cap="none" spc="0" normalizeH="0" baseline="0" noProof="0" dirty="0" smtClean="0">
                <a:ln>
                  <a:noFill/>
                </a:ln>
                <a:solidFill>
                  <a:prstClr val="black"/>
                </a:solidFill>
                <a:effectLst/>
                <a:uLnTx/>
                <a:uFillTx/>
                <a:latin typeface="+mn-lt"/>
                <a:ea typeface="+mn-ea"/>
                <a:cs typeface="+mn-cs"/>
              </a:rPr>
              <a:t>, our goal now is to make asynchronous programming far more approachable so asynchronous code is as easy to write and maintain as synchronous code. Making your code asynchronous should require only simple changes and should be possible to implement in a non-disruptive manner in your code. At the same time, it should be evident when code is “going </a:t>
            </a:r>
            <a:r>
              <a:rPr kumimoji="0" lang="en-AU" sz="1200" b="0" i="0" u="none" strike="noStrike" kern="1200" cap="none" spc="0" normalizeH="0" baseline="0" noProof="0" dirty="0" err="1" smtClean="0">
                <a:ln>
                  <a:noFill/>
                </a:ln>
                <a:solidFill>
                  <a:prstClr val="black"/>
                </a:solidFill>
                <a:effectLst/>
                <a:uLnTx/>
                <a:uFillTx/>
                <a:latin typeface="+mn-lt"/>
                <a:ea typeface="+mn-ea"/>
                <a:cs typeface="+mn-cs"/>
              </a:rPr>
              <a:t>async</a:t>
            </a:r>
            <a:r>
              <a:rPr kumimoji="0" lang="en-AU" sz="1200" b="0" i="0" u="none" strike="noStrike" kern="1200" cap="none" spc="0" normalizeH="0" baseline="0" noProof="0" dirty="0" smtClean="0">
                <a:ln>
                  <a:noFill/>
                </a:ln>
                <a:solidFill>
                  <a:prstClr val="black"/>
                </a:solidFill>
                <a:effectLst/>
                <a:uLnTx/>
                <a:uFillTx/>
                <a:latin typeface="+mn-lt"/>
                <a:ea typeface="+mn-ea"/>
                <a:cs typeface="+mn-cs"/>
              </a:rPr>
              <a:t>” so that the inherently-concurrent nature of the method can be understood at a glance.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smtClean="0">
                <a:ln>
                  <a:noFill/>
                </a:ln>
                <a:solidFill>
                  <a:prstClr val="black"/>
                </a:solidFill>
                <a:effectLst/>
                <a:uLnTx/>
                <a:uFillTx/>
                <a:latin typeface="+mn-lt"/>
                <a:ea typeface="+mn-ea"/>
                <a:cs typeface="+mn-cs"/>
              </a:rPr>
              <a:t/>
            </a:r>
            <a:br>
              <a:rPr kumimoji="0" lang="en-AU" sz="1200" b="0" i="0" u="none" strike="noStrike" kern="1200" cap="none" spc="0" normalizeH="0" baseline="0" noProof="0" dirty="0" smtClean="0">
                <a:ln>
                  <a:noFill/>
                </a:ln>
                <a:solidFill>
                  <a:prstClr val="black"/>
                </a:solidFill>
                <a:effectLst/>
                <a:uLnTx/>
                <a:uFillTx/>
                <a:latin typeface="+mn-lt"/>
                <a:ea typeface="+mn-ea"/>
                <a:cs typeface="+mn-cs"/>
              </a:rPr>
            </a:br>
            <a:endParaRPr kumimoji="0" lang="en-AU"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B2E1A682-2B45-44EF-80F9-36B863A2BC7A}" type="slidenum">
              <a:rPr lang="en-US" smtClean="0"/>
              <a:pPr/>
              <a:t>4</a:t>
            </a:fld>
            <a:endParaRPr lang="en-US"/>
          </a:p>
        </p:txBody>
      </p:sp>
    </p:spTree>
    <p:extLst>
      <p:ext uri="{BB962C8B-B14F-4D97-AF65-F5344CB8AC3E}">
        <p14:creationId xmlns:p14="http://schemas.microsoft.com/office/powerpoint/2010/main" val="84354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AU" dirty="0" smtClean="0">
                <a:hlinkClick r:id="rId3"/>
              </a:rPr>
              <a:t>http://en.wikipedia.org/wiki/Hollywood_principle</a:t>
            </a:r>
            <a:endParaRPr lang="en-US" dirty="0"/>
          </a:p>
        </p:txBody>
      </p:sp>
      <p:sp>
        <p:nvSpPr>
          <p:cNvPr id="4" name="Номер слайда 3"/>
          <p:cNvSpPr>
            <a:spLocks noGrp="1"/>
          </p:cNvSpPr>
          <p:nvPr>
            <p:ph type="sldNum" sz="quarter" idx="10"/>
          </p:nvPr>
        </p:nvSpPr>
        <p:spPr/>
        <p:txBody>
          <a:bodyPr/>
          <a:lstStyle/>
          <a:p>
            <a:fld id="{B2E1A682-2B45-44EF-80F9-36B863A2BC7A}" type="slidenum">
              <a:rPr lang="en-US" smtClean="0"/>
              <a:pPr/>
              <a:t>5</a:t>
            </a:fld>
            <a:endParaRPr lang="en-US"/>
          </a:p>
        </p:txBody>
      </p:sp>
    </p:spTree>
    <p:extLst>
      <p:ext uri="{BB962C8B-B14F-4D97-AF65-F5344CB8AC3E}">
        <p14:creationId xmlns:p14="http://schemas.microsoft.com/office/powerpoint/2010/main" val="423745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http://msdn.microso!.com/en-us/library/vstudio/hh191443.aspx</a:t>
            </a:r>
            <a:endParaRPr lang="en-US" dirty="0"/>
          </a:p>
        </p:txBody>
      </p:sp>
      <p:sp>
        <p:nvSpPr>
          <p:cNvPr id="4" name="Номер слайда 3"/>
          <p:cNvSpPr>
            <a:spLocks noGrp="1"/>
          </p:cNvSpPr>
          <p:nvPr>
            <p:ph type="sldNum" sz="quarter" idx="10"/>
          </p:nvPr>
        </p:nvSpPr>
        <p:spPr/>
        <p:txBody>
          <a:bodyPr/>
          <a:lstStyle/>
          <a:p>
            <a:fld id="{B2E1A682-2B45-44EF-80F9-36B863A2BC7A}" type="slidenum">
              <a:rPr lang="en-US" smtClean="0"/>
              <a:pPr/>
              <a:t>6</a:t>
            </a:fld>
            <a:endParaRPr lang="en-US"/>
          </a:p>
        </p:txBody>
      </p:sp>
    </p:spTree>
    <p:extLst>
      <p:ext uri="{BB962C8B-B14F-4D97-AF65-F5344CB8AC3E}">
        <p14:creationId xmlns:p14="http://schemas.microsoft.com/office/powerpoint/2010/main" val="4050868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http://blogs.msdn.com/b/pfxteam/archive/2011/01/13/10115163.aspx</a:t>
            </a:r>
            <a:endParaRPr lang="en-US" dirty="0" smtClean="0"/>
          </a:p>
          <a:p>
            <a:endParaRPr lang="en-US" dirty="0"/>
          </a:p>
        </p:txBody>
      </p:sp>
      <p:sp>
        <p:nvSpPr>
          <p:cNvPr id="4" name="Номер слайда 3"/>
          <p:cNvSpPr>
            <a:spLocks noGrp="1"/>
          </p:cNvSpPr>
          <p:nvPr>
            <p:ph type="sldNum" sz="quarter" idx="10"/>
          </p:nvPr>
        </p:nvSpPr>
        <p:spPr/>
        <p:txBody>
          <a:bodyPr/>
          <a:lstStyle/>
          <a:p>
            <a:fld id="{B2E1A682-2B45-44EF-80F9-36B863A2BC7A}" type="slidenum">
              <a:rPr lang="en-US" smtClean="0"/>
              <a:pPr/>
              <a:t>16</a:t>
            </a:fld>
            <a:endParaRPr lang="en-US"/>
          </a:p>
        </p:txBody>
      </p:sp>
    </p:spTree>
    <p:extLst>
      <p:ext uri="{BB962C8B-B14F-4D97-AF65-F5344CB8AC3E}">
        <p14:creationId xmlns:p14="http://schemas.microsoft.com/office/powerpoint/2010/main" val="3312393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5E5C58F-27CD-44F7-8A1A-DBD6BAF018B8}" type="slidenum">
              <a:rPr lang="en-AU" smtClean="0"/>
              <a:t>17</a:t>
            </a:fld>
            <a:endParaRPr lang="en-AU"/>
          </a:p>
        </p:txBody>
      </p:sp>
    </p:spTree>
    <p:extLst>
      <p:ext uri="{BB962C8B-B14F-4D97-AF65-F5344CB8AC3E}">
        <p14:creationId xmlns:p14="http://schemas.microsoft.com/office/powerpoint/2010/main" val="231545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5E5C58F-27CD-44F7-8A1A-DBD6BAF018B8}" type="slidenum">
              <a:rPr lang="en-AU" smtClean="0"/>
              <a:t>18</a:t>
            </a:fld>
            <a:endParaRPr lang="en-AU"/>
          </a:p>
        </p:txBody>
      </p:sp>
    </p:spTree>
    <p:extLst>
      <p:ext uri="{BB962C8B-B14F-4D97-AF65-F5344CB8AC3E}">
        <p14:creationId xmlns:p14="http://schemas.microsoft.com/office/powerpoint/2010/main" val="2407631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hlinkClick r:id="rId3"/>
              </a:rPr>
              <a:t>http://msdn.microsoft.com/en-us/library/ee728598.aspx</a:t>
            </a:r>
            <a:endParaRPr lang="en-AU" dirty="0" smtClean="0"/>
          </a:p>
          <a:p>
            <a:r>
              <a:rPr lang="en-AU" sz="1200" b="0" i="0" kern="1200" dirty="0" smtClean="0">
                <a:solidFill>
                  <a:schemeClr val="tx1"/>
                </a:solidFill>
                <a:effectLst/>
                <a:latin typeface="+mn-lt"/>
                <a:ea typeface="+mn-ea"/>
                <a:cs typeface="+mn-cs"/>
              </a:rPr>
              <a:t>On the Web server, the .NET Framework maintains a pool of threads that are used to service ASP.NET requests. When a request arrives, a thread from the pool is dispatched to process that request. If the request is processed synchronously, the thread that processes the request is blocked while the request is being processed, and that thread cannot service another request. If all available threads might be blocked. This condition is known as </a:t>
            </a:r>
            <a:r>
              <a:rPr lang="en-AU" sz="1200" b="0" i="1" kern="1200" dirty="0" smtClean="0">
                <a:solidFill>
                  <a:schemeClr val="tx1"/>
                </a:solidFill>
                <a:effectLst/>
                <a:latin typeface="+mn-lt"/>
                <a:ea typeface="+mn-ea"/>
                <a:cs typeface="+mn-cs"/>
              </a:rPr>
              <a:t>thread starvation</a:t>
            </a:r>
            <a:r>
              <a:rPr lang="en-AU" sz="1200" b="0" i="0" kern="1200" dirty="0" smtClean="0">
                <a:solidFill>
                  <a:schemeClr val="tx1"/>
                </a:solidFill>
                <a:effectLst/>
                <a:latin typeface="+mn-lt"/>
                <a:ea typeface="+mn-ea"/>
                <a:cs typeface="+mn-cs"/>
              </a:rPr>
              <a:t>. When this condition is reached, the Web server queues requests. If the request queue becomes full, the Web server rejects requests with an HTTP 503 status (Server Too Busy). </a:t>
            </a:r>
          </a:p>
          <a:p>
            <a:r>
              <a:rPr lang="en-AU" sz="1200" b="0" i="0" kern="1200" dirty="0" smtClean="0">
                <a:solidFill>
                  <a:schemeClr val="tx1"/>
                </a:solidFill>
                <a:effectLst/>
                <a:latin typeface="+mn-lt"/>
                <a:ea typeface="+mn-ea"/>
                <a:cs typeface="+mn-cs"/>
              </a:rPr>
              <a:t>However, during an asynchronous call, the server is not blocked from responding to other requests while it waits for the first request to complete. Therefore, asynchronous requests prevent request queuing when there are many requests that invoke long-running operations.</a:t>
            </a:r>
          </a:p>
          <a:p>
            <a:r>
              <a:rPr lang="en-AU" sz="1200" b="0" i="0" kern="1200" dirty="0" smtClean="0">
                <a:solidFill>
                  <a:schemeClr val="tx1"/>
                </a:solidFill>
                <a:effectLst/>
                <a:latin typeface="+mn-lt"/>
                <a:ea typeface="+mn-ea"/>
                <a:cs typeface="+mn-cs"/>
              </a:rPr>
              <a:t>When an asynchronous action is invoked, the following steps occur:</a:t>
            </a:r>
          </a:p>
          <a:p>
            <a:r>
              <a:rPr lang="en-AU" sz="1200" b="0" i="0" kern="1200" dirty="0" smtClean="0">
                <a:solidFill>
                  <a:schemeClr val="tx1"/>
                </a:solidFill>
                <a:effectLst/>
                <a:latin typeface="+mn-lt"/>
                <a:ea typeface="+mn-ea"/>
                <a:cs typeface="+mn-cs"/>
              </a:rPr>
              <a:t>1. The Web server gets a thread from the thread pool (the worker thread) and schedules it to handle an incoming request. This worker thread initiates an asynchronous operation.</a:t>
            </a:r>
          </a:p>
          <a:p>
            <a:r>
              <a:rPr lang="en-AU" sz="1200" b="0" i="0" kern="1200" dirty="0" smtClean="0">
                <a:solidFill>
                  <a:schemeClr val="tx1"/>
                </a:solidFill>
                <a:effectLst/>
                <a:latin typeface="+mn-lt"/>
                <a:ea typeface="+mn-ea"/>
                <a:cs typeface="+mn-cs"/>
              </a:rPr>
              <a:t>2. The worker thread is returned to the thread pool to service another Web request.</a:t>
            </a:r>
          </a:p>
          <a:p>
            <a:r>
              <a:rPr lang="en-AU" sz="1200" b="0" i="0" kern="1200" dirty="0" smtClean="0">
                <a:solidFill>
                  <a:schemeClr val="tx1"/>
                </a:solidFill>
                <a:effectLst/>
                <a:latin typeface="+mn-lt"/>
                <a:ea typeface="+mn-ea"/>
                <a:cs typeface="+mn-cs"/>
              </a:rPr>
              <a:t>3. When the asynchronous operation is complete, it notifies ASP.NET.</a:t>
            </a:r>
          </a:p>
          <a:p>
            <a:r>
              <a:rPr lang="en-AU" sz="1200" b="0" i="0" kern="1200" dirty="0" smtClean="0">
                <a:solidFill>
                  <a:schemeClr val="tx1"/>
                </a:solidFill>
                <a:effectLst/>
                <a:latin typeface="+mn-lt"/>
                <a:ea typeface="+mn-ea"/>
                <a:cs typeface="+mn-cs"/>
              </a:rPr>
              <a:t>4. The Web server gets a worker thread from the thread pool (which might be a different thread from the thread that started the asynchronous operation) to process the remainder of the request, including rendering the response.</a:t>
            </a:r>
          </a:p>
          <a:p>
            <a:r>
              <a:rPr lang="en-AU" dirty="0" smtClean="0">
                <a:hlinkClick r:id="rId4"/>
              </a:rPr>
              <a:t>http://blogs.msdn.com/b/tmarq/archive/2007/07/21/asp-net-thread-usage-on-iis-7-0-and-6-0.aspx</a:t>
            </a:r>
            <a:endParaRPr lang="en-AU" dirty="0" smtClean="0"/>
          </a:p>
          <a:p>
            <a:r>
              <a:rPr lang="en-AU" dirty="0" smtClean="0"/>
              <a:t> in IIS 7.5 and 7.0 integrated mode, ASP.NET restricts the number of concurrently executing requests. Obviously if the </a:t>
            </a:r>
            <a:r>
              <a:rPr lang="en-AU" dirty="0" err="1" smtClean="0"/>
              <a:t>reqeusts</a:t>
            </a:r>
            <a:r>
              <a:rPr lang="en-AU" dirty="0" smtClean="0"/>
              <a:t> are synchronous, then the number of concurrently executing requests is the same as the number of threads concurrently executing requests, but if the requests are asynchronous then these two numbers can be quite different as you could have far more requests than threads.</a:t>
            </a:r>
          </a:p>
          <a:p>
            <a:endParaRPr lang="en-AU" dirty="0"/>
          </a:p>
        </p:txBody>
      </p:sp>
      <p:sp>
        <p:nvSpPr>
          <p:cNvPr id="4" name="Slide Number Placeholder 3"/>
          <p:cNvSpPr>
            <a:spLocks noGrp="1"/>
          </p:cNvSpPr>
          <p:nvPr>
            <p:ph type="sldNum" sz="quarter" idx="10"/>
          </p:nvPr>
        </p:nvSpPr>
        <p:spPr/>
        <p:txBody>
          <a:bodyPr/>
          <a:lstStyle/>
          <a:p>
            <a:fld id="{D5E5C58F-27CD-44F7-8A1A-DBD6BAF018B8}" type="slidenum">
              <a:rPr lang="en-AU" smtClean="0"/>
              <a:t>19</a:t>
            </a:fld>
            <a:endParaRPr lang="en-AU"/>
          </a:p>
        </p:txBody>
      </p:sp>
    </p:spTree>
    <p:extLst>
      <p:ext uri="{BB962C8B-B14F-4D97-AF65-F5344CB8AC3E}">
        <p14:creationId xmlns:p14="http://schemas.microsoft.com/office/powerpoint/2010/main" val="747159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hlinkClick r:id="rId3"/>
              </a:rPr>
              <a:t>http://www.asp.net/vnext/overview/whitepapers/whats-new</a:t>
            </a:r>
            <a:endParaRPr lang="en-AU" dirty="0"/>
          </a:p>
        </p:txBody>
      </p:sp>
      <p:sp>
        <p:nvSpPr>
          <p:cNvPr id="4" name="Slide Number Placeholder 3"/>
          <p:cNvSpPr>
            <a:spLocks noGrp="1"/>
          </p:cNvSpPr>
          <p:nvPr>
            <p:ph type="sldNum" sz="quarter" idx="10"/>
          </p:nvPr>
        </p:nvSpPr>
        <p:spPr/>
        <p:txBody>
          <a:bodyPr/>
          <a:lstStyle/>
          <a:p>
            <a:fld id="{D5E5C58F-27CD-44F7-8A1A-DBD6BAF018B8}" type="slidenum">
              <a:rPr lang="en-AU" smtClean="0"/>
              <a:t>20</a:t>
            </a:fld>
            <a:endParaRPr lang="en-AU"/>
          </a:p>
        </p:txBody>
      </p:sp>
    </p:spTree>
    <p:extLst>
      <p:ext uri="{BB962C8B-B14F-4D97-AF65-F5344CB8AC3E}">
        <p14:creationId xmlns:p14="http://schemas.microsoft.com/office/powerpoint/2010/main" val="9122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ru-RU" smtClean="0"/>
              <a:t>Образец заголовка</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en-US"/>
          </a:p>
        </p:txBody>
      </p:sp>
    </p:spTree>
    <p:extLst>
      <p:ext uri="{BB962C8B-B14F-4D97-AF65-F5344CB8AC3E}">
        <p14:creationId xmlns:p14="http://schemas.microsoft.com/office/powerpoint/2010/main" val="422439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193448402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41623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6040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148171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3384989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448419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998498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691021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596185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83405734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685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62899903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583068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847328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628644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949068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1123451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812394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3693804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05287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211013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1561167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6572030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98171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780615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725964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960452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743806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2439001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793688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3526281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11561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526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92040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179887066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86280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83582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673440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132824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33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0740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4448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0257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1795338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257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904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ru-RU" smtClean="0"/>
              <a:t>Образец заголовка</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8201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439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3043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72767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75508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1317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20119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93181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1672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1498113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ru-RU" smtClean="0"/>
              <a:t>Образец заголовка</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4303963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72372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74141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7622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96236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764125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31715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29738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41857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46760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396999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ru-RU" smtClean="0"/>
              <a:t>Образец заголовка</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20338585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252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59282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7434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43006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1202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376493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79371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6242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60300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177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extLst>
      <p:ext uri="{BB962C8B-B14F-4D97-AF65-F5344CB8AC3E}">
        <p14:creationId xmlns:p14="http://schemas.microsoft.com/office/powerpoint/2010/main" val="32631937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9063898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0343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606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553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9050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39555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780657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58149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93582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786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ru-RU" smtClean="0"/>
              <a:t>Образец заголовка</a:t>
            </a:r>
            <a:endParaRPr lang="en-US"/>
          </a:p>
        </p:txBody>
      </p:sp>
    </p:spTree>
    <p:extLst>
      <p:ext uri="{BB962C8B-B14F-4D97-AF65-F5344CB8AC3E}">
        <p14:creationId xmlns:p14="http://schemas.microsoft.com/office/powerpoint/2010/main" val="30702230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00227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39538725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5071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07693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3565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16214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28974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941579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10372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375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2166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6585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97630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9048917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3831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27757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86847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78883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50317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a:prstGeom prst="rect">
            <a:avLst/>
          </a:prstGeom>
        </p:spPr>
        <p:txBody>
          <a:bodyPr vert="horz"/>
          <a:lstStyle/>
          <a:p>
            <a:pPr lvl="0"/>
            <a:r>
              <a:rPr lang="en-US" noProof="0" smtClean="0"/>
              <a:t>Click icon to add SmartArt graphic</a:t>
            </a:r>
          </a:p>
        </p:txBody>
      </p:sp>
    </p:spTree>
    <p:extLst>
      <p:ext uri="{BB962C8B-B14F-4D97-AF65-F5344CB8AC3E}">
        <p14:creationId xmlns:p14="http://schemas.microsoft.com/office/powerpoint/2010/main" val="29823927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664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20056730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63545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382225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32629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941636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90201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56160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35445900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4009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93071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200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38076274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830887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26773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125167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5572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9342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065579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243186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40726154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0644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775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image" Target="../media/image12.png"/><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image" Target="../media/image3.emf"/><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image" Target="../media/image2.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image" Target="../media/image13.png"/><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image" Target="../media/image3.emf"/><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image" Target="../media/image2.emf"/></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image" Target="../media/image14.png"/><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image" Target="../media/image3.emf"/><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emf"/><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emf"/><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e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image" Target="../media/image3.emf"/><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image" Target="../media/image2.emf"/><Relationship Id="rId2" Type="http://schemas.openxmlformats.org/officeDocument/2006/relationships/slideLayout" Target="../slideLayouts/slideLayout68.xml"/><Relationship Id="rId16" Type="http://schemas.openxmlformats.org/officeDocument/2006/relationships/image" Target="../media/image9.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heme" Target="../theme/theme7.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10.pn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image" Target="../media/image3.emf"/><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2.e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11.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image" Target="../media/image3.emf"/><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099" name="Line 3"/>
          <p:cNvSpPr>
            <a:spLocks noChangeShapeType="1"/>
          </p:cNvSpPr>
          <p:nvPr/>
        </p:nvSpPr>
        <p:spPr bwMode="auto">
          <a:xfrm>
            <a:off x="0" y="1196975"/>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00" name="Line 4"/>
          <p:cNvSpPr>
            <a:spLocks noChangeShapeType="1"/>
          </p:cNvSpPr>
          <p:nvPr/>
        </p:nvSpPr>
        <p:spPr bwMode="auto">
          <a:xfrm>
            <a:off x="0" y="6237288"/>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1028" name="Picture 5"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453188"/>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188913"/>
            <a:ext cx="31162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242" name="Picture 3"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597650"/>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5900" y="215900"/>
            <a:ext cx="2336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1266" name="Picture 3"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597650"/>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5900" y="215900"/>
            <a:ext cx="2336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2290" name="Picture 3"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597650"/>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5900" y="215900"/>
            <a:ext cx="2336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6627" name="Line 3"/>
          <p:cNvSpPr>
            <a:spLocks noChangeShapeType="1"/>
          </p:cNvSpPr>
          <p:nvPr/>
        </p:nvSpPr>
        <p:spPr bwMode="auto">
          <a:xfrm>
            <a:off x="0" y="1196975"/>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28" name="Line 4"/>
          <p:cNvSpPr>
            <a:spLocks noChangeShapeType="1"/>
          </p:cNvSpPr>
          <p:nvPr/>
        </p:nvSpPr>
        <p:spPr bwMode="auto">
          <a:xfrm>
            <a:off x="0" y="6237288"/>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2052" name="Picture 5"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453188"/>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188913"/>
            <a:ext cx="31162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5843" name="Line 3"/>
          <p:cNvSpPr>
            <a:spLocks noChangeShapeType="1"/>
          </p:cNvSpPr>
          <p:nvPr/>
        </p:nvSpPr>
        <p:spPr bwMode="auto">
          <a:xfrm>
            <a:off x="0" y="1196975"/>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4" name="Line 4"/>
          <p:cNvSpPr>
            <a:spLocks noChangeShapeType="1"/>
          </p:cNvSpPr>
          <p:nvPr/>
        </p:nvSpPr>
        <p:spPr bwMode="auto">
          <a:xfrm>
            <a:off x="0" y="6237288"/>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3076" name="Picture 5"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453188"/>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188913"/>
            <a:ext cx="31162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4035" name="Line 3"/>
          <p:cNvSpPr>
            <a:spLocks noChangeShapeType="1"/>
          </p:cNvSpPr>
          <p:nvPr/>
        </p:nvSpPr>
        <p:spPr bwMode="auto">
          <a:xfrm>
            <a:off x="0" y="1196975"/>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36" name="Line 4"/>
          <p:cNvSpPr>
            <a:spLocks noChangeShapeType="1"/>
          </p:cNvSpPr>
          <p:nvPr/>
        </p:nvSpPr>
        <p:spPr bwMode="auto">
          <a:xfrm>
            <a:off x="0" y="6237288"/>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4100" name="Picture 5"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453188"/>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188913"/>
            <a:ext cx="31162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7347" name="Line 3"/>
          <p:cNvSpPr>
            <a:spLocks noChangeShapeType="1"/>
          </p:cNvSpPr>
          <p:nvPr/>
        </p:nvSpPr>
        <p:spPr bwMode="auto">
          <a:xfrm>
            <a:off x="0" y="1196975"/>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48" name="Line 4"/>
          <p:cNvSpPr>
            <a:spLocks noChangeShapeType="1"/>
          </p:cNvSpPr>
          <p:nvPr/>
        </p:nvSpPr>
        <p:spPr bwMode="auto">
          <a:xfrm>
            <a:off x="0" y="6237288"/>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5124" name="Picture 5"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453188"/>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188913"/>
            <a:ext cx="31162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5539" name="Line 3"/>
          <p:cNvSpPr>
            <a:spLocks noChangeShapeType="1"/>
          </p:cNvSpPr>
          <p:nvPr/>
        </p:nvSpPr>
        <p:spPr bwMode="auto">
          <a:xfrm>
            <a:off x="0" y="1196975"/>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5540" name="Line 4"/>
          <p:cNvSpPr>
            <a:spLocks noChangeShapeType="1"/>
          </p:cNvSpPr>
          <p:nvPr/>
        </p:nvSpPr>
        <p:spPr bwMode="auto">
          <a:xfrm>
            <a:off x="0" y="6237288"/>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6148" name="Picture 5"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453188"/>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188913"/>
            <a:ext cx="31162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7170" name="Picture 3" descr="сайт"/>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67625" y="6597650"/>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descr="softserve-logo-white.eps"/>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15900" y="215900"/>
            <a:ext cx="2336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8194" name="Picture 3"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597650"/>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5900" y="215900"/>
            <a:ext cx="2336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9218" name="Picture 3" descr="сайт"/>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6597650"/>
            <a:ext cx="119538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softserve-logo-white.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5900" y="215900"/>
            <a:ext cx="2336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9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3.xml"/></Relationships>
</file>

<file path=ppt/slides/_rels/slide26.xml.rels><?xml version="1.0" encoding="UTF-8" standalone="yes"?>
<Relationships xmlns="http://schemas.openxmlformats.org/package/2006/relationships"><Relationship Id="rId3" Type="http://schemas.openxmlformats.org/officeDocument/2006/relationships/hyperlink" Target="https://msmvps.com/blogs/jon_skeet/archive/tags/Eduasync/default.aspx" TargetMode="External"/><Relationship Id="rId2" Type="http://schemas.openxmlformats.org/officeDocument/2006/relationships/hyperlink" Target="http://msdn.microsoft.com/en-US/async" TargetMode="External"/><Relationship Id="rId1" Type="http://schemas.openxmlformats.org/officeDocument/2006/relationships/slideLayout" Target="../slideLayouts/slideLayout93.xml"/><Relationship Id="rId4" Type="http://schemas.openxmlformats.org/officeDocument/2006/relationships/hyperlink" Target="https://the-eye.eu/public/Books/IT%20Various/async_in_c_5.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solidFill>
                  <a:srgbClr val="FFFF00"/>
                </a:solidFill>
              </a:rPr>
              <a:t>C# </a:t>
            </a:r>
            <a:r>
              <a:rPr lang="en-US" sz="4800" dirty="0" err="1">
                <a:solidFill>
                  <a:srgbClr val="FFFF00"/>
                </a:solidFill>
              </a:rPr>
              <a:t>async</a:t>
            </a:r>
            <a:r>
              <a:rPr lang="en-US" sz="4800" dirty="0">
                <a:solidFill>
                  <a:srgbClr val="FFFF00"/>
                </a:solidFill>
              </a:rPr>
              <a:t> await</a:t>
            </a:r>
            <a:endParaRPr lang="uk-UA" sz="4800" dirty="0">
              <a:solidFill>
                <a:srgbClr val="FFFF00"/>
              </a:solidFill>
            </a:endParaRPr>
          </a:p>
        </p:txBody>
      </p:sp>
    </p:spTree>
    <p:extLst>
      <p:ext uri="{BB962C8B-B14F-4D97-AF65-F5344CB8AC3E}">
        <p14:creationId xmlns:p14="http://schemas.microsoft.com/office/powerpoint/2010/main" val="457719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3648" y="116632"/>
            <a:ext cx="8229600" cy="1143000"/>
          </a:xfrm>
        </p:spPr>
        <p:txBody>
          <a:bodyPr/>
          <a:lstStyle/>
          <a:p>
            <a:r>
              <a:rPr lang="en-US" sz="3600" dirty="0">
                <a:solidFill>
                  <a:srgbClr val="FFFF00"/>
                </a:solidFill>
              </a:rPr>
              <a:t>How to use: error handling?</a:t>
            </a:r>
            <a:br>
              <a:rPr lang="en-US" sz="3600" dirty="0">
                <a:solidFill>
                  <a:srgbClr val="FFFF00"/>
                </a:solidFill>
              </a:rPr>
            </a:br>
            <a:endParaRPr lang="en-US" sz="3600" dirty="0">
              <a:solidFill>
                <a:srgbClr val="FFFF00"/>
              </a:solidFill>
            </a:endParaRPr>
          </a:p>
        </p:txBody>
      </p:sp>
      <p:sp>
        <p:nvSpPr>
          <p:cNvPr id="6" name="Прямоугольник 5"/>
          <p:cNvSpPr/>
          <p:nvPr/>
        </p:nvSpPr>
        <p:spPr>
          <a:xfrm>
            <a:off x="395536" y="1308973"/>
            <a:ext cx="8496944" cy="2062103"/>
          </a:xfrm>
          <a:prstGeom prst="rect">
            <a:avLst/>
          </a:prstGeom>
        </p:spPr>
        <p:txBody>
          <a:bodyPr wrap="square">
            <a:spAutoFit/>
          </a:bodyPr>
          <a:lstStyle/>
          <a:p>
            <a:pPr marL="285750" indent="-285750">
              <a:spcBef>
                <a:spcPts val="600"/>
              </a:spcBef>
              <a:buFont typeface="Arial" pitchFamily="34" charset="0"/>
              <a:buChar char="•"/>
            </a:pPr>
            <a:r>
              <a:rPr lang="en-US" b="1" dirty="0" err="1" smtClean="0"/>
              <a:t>async</a:t>
            </a:r>
            <a:r>
              <a:rPr lang="en-US" dirty="0" smtClean="0"/>
              <a:t> </a:t>
            </a:r>
            <a:r>
              <a:rPr lang="en-US" b="1" dirty="0" smtClean="0"/>
              <a:t>Task</a:t>
            </a:r>
            <a:r>
              <a:rPr lang="en-US" dirty="0" smtClean="0"/>
              <a:t> or </a:t>
            </a:r>
            <a:r>
              <a:rPr lang="en-US" b="1" dirty="0" smtClean="0"/>
              <a:t>Task&lt;T&gt;</a:t>
            </a:r>
          </a:p>
          <a:p>
            <a:pPr marL="742950" lvl="1" indent="-285750">
              <a:spcBef>
                <a:spcPts val="600"/>
              </a:spcBef>
              <a:buFont typeface="Arial" pitchFamily="34" charset="0"/>
              <a:buChar char="•"/>
            </a:pPr>
            <a:r>
              <a:rPr lang="en-US" dirty="0" smtClean="0"/>
              <a:t>Returned </a:t>
            </a:r>
            <a:r>
              <a:rPr lang="en-US" b="1" dirty="0" err="1" smtClean="0"/>
              <a:t>TaskState</a:t>
            </a:r>
            <a:r>
              <a:rPr lang="en-US" b="1" dirty="0" smtClean="0"/>
              <a:t> </a:t>
            </a:r>
            <a:r>
              <a:rPr lang="en-US" b="1" dirty="0" smtClean="0"/>
              <a:t>== Faulted</a:t>
            </a:r>
          </a:p>
          <a:p>
            <a:pPr marL="742950" lvl="1" indent="-285750">
              <a:spcBef>
                <a:spcPts val="600"/>
              </a:spcBef>
              <a:buFont typeface="Arial" pitchFamily="34" charset="0"/>
              <a:buChar char="•"/>
            </a:pPr>
            <a:r>
              <a:rPr lang="en-US" dirty="0" smtClean="0"/>
              <a:t>Exception re-thrown when task is awaited</a:t>
            </a:r>
          </a:p>
          <a:p>
            <a:pPr marL="285750" indent="-285750">
              <a:spcBef>
                <a:spcPts val="600"/>
              </a:spcBef>
              <a:buFont typeface="Arial" pitchFamily="34" charset="0"/>
              <a:buChar char="•"/>
            </a:pPr>
            <a:r>
              <a:rPr lang="en-US" b="1" dirty="0" err="1" smtClean="0"/>
              <a:t>async</a:t>
            </a:r>
            <a:r>
              <a:rPr lang="en-US" b="1" dirty="0" smtClean="0"/>
              <a:t> void</a:t>
            </a:r>
            <a:r>
              <a:rPr lang="en-US" dirty="0" smtClean="0"/>
              <a:t> methods (event handlers)</a:t>
            </a:r>
          </a:p>
          <a:p>
            <a:pPr marL="742950" lvl="1" indent="-285750">
              <a:spcBef>
                <a:spcPts val="600"/>
              </a:spcBef>
              <a:buFont typeface="Arial" pitchFamily="34" charset="0"/>
              <a:buChar char="•"/>
            </a:pPr>
            <a:r>
              <a:rPr lang="en-US" dirty="0" smtClean="0"/>
              <a:t>Exception is thrown on the current synchronization context and the app will crash...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17032"/>
            <a:ext cx="8968534" cy="20882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Овал 7"/>
          <p:cNvSpPr/>
          <p:nvPr/>
        </p:nvSpPr>
        <p:spPr>
          <a:xfrm>
            <a:off x="386056" y="4581128"/>
            <a:ext cx="4041928" cy="64807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Овал 8"/>
          <p:cNvSpPr/>
          <p:nvPr/>
        </p:nvSpPr>
        <p:spPr>
          <a:xfrm>
            <a:off x="750836" y="3971487"/>
            <a:ext cx="1656184" cy="32316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25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116632"/>
            <a:ext cx="8229600" cy="1143000"/>
          </a:xfrm>
        </p:spPr>
        <p:txBody>
          <a:bodyPr/>
          <a:lstStyle/>
          <a:p>
            <a:r>
              <a:rPr lang="en-US" sz="3600" dirty="0">
                <a:solidFill>
                  <a:srgbClr val="FFFF00"/>
                </a:solidFill>
              </a:rPr>
              <a:t>How to use: cancellation?</a:t>
            </a:r>
          </a:p>
        </p:txBody>
      </p:sp>
      <p:sp>
        <p:nvSpPr>
          <p:cNvPr id="4" name="Прямоугольник 3"/>
          <p:cNvSpPr/>
          <p:nvPr/>
        </p:nvSpPr>
        <p:spPr>
          <a:xfrm>
            <a:off x="251520" y="1052736"/>
            <a:ext cx="8568952" cy="3728649"/>
          </a:xfrm>
          <a:prstGeom prst="rect">
            <a:avLst/>
          </a:prstGeom>
        </p:spPr>
        <p:txBody>
          <a:bodyPr wrap="square">
            <a:spAutoFit/>
          </a:bodyPr>
          <a:lstStyle/>
          <a:p>
            <a:pPr marL="285750" indent="-285750">
              <a:lnSpc>
                <a:spcPct val="150000"/>
              </a:lnSpc>
              <a:buFont typeface="Arial" pitchFamily="34" charset="0"/>
              <a:buChar char="•"/>
            </a:pPr>
            <a:r>
              <a:rPr lang="en-US" sz="2000" dirty="0" smtClean="0"/>
              <a:t> </a:t>
            </a:r>
            <a:r>
              <a:rPr lang="en-US" sz="2000" dirty="0"/>
              <a:t>Cancellation is </a:t>
            </a:r>
            <a:r>
              <a:rPr lang="en-US" sz="2000" dirty="0" smtClean="0"/>
              <a:t>optional</a:t>
            </a:r>
          </a:p>
          <a:p>
            <a:pPr marL="742950" lvl="1" indent="-285750">
              <a:lnSpc>
                <a:spcPct val="150000"/>
              </a:lnSpc>
              <a:buFont typeface="Wingdings" pitchFamily="2" charset="2"/>
              <a:buChar char="Ø"/>
            </a:pPr>
            <a:r>
              <a:rPr lang="en-US" sz="2000" dirty="0" smtClean="0"/>
              <a:t>provide </a:t>
            </a:r>
            <a:r>
              <a:rPr lang="en-US" sz="2000" dirty="0"/>
              <a:t>another </a:t>
            </a:r>
            <a:r>
              <a:rPr lang="en-US" sz="2000" dirty="0" err="1"/>
              <a:t>Async</a:t>
            </a:r>
            <a:r>
              <a:rPr lang="en-US" sz="2000" dirty="0"/>
              <a:t> method, usually an overload, that</a:t>
            </a:r>
          </a:p>
          <a:p>
            <a:pPr>
              <a:lnSpc>
                <a:spcPct val="150000"/>
              </a:lnSpc>
            </a:pPr>
            <a:r>
              <a:rPr lang="en-US" sz="2000" dirty="0" smtClean="0"/>
              <a:t>	takes </a:t>
            </a:r>
            <a:r>
              <a:rPr lang="en-US" sz="2000" dirty="0"/>
              <a:t>a </a:t>
            </a:r>
            <a:r>
              <a:rPr lang="en-US" sz="2000" b="1" dirty="0" err="1"/>
              <a:t>CancellationToken</a:t>
            </a:r>
            <a:r>
              <a:rPr lang="en-US" sz="2000" b="1" dirty="0"/>
              <a:t> </a:t>
            </a:r>
            <a:r>
              <a:rPr lang="en-US" sz="2000" dirty="0" smtClean="0"/>
              <a:t>parameter</a:t>
            </a:r>
          </a:p>
          <a:p>
            <a:pPr marL="742950" lvl="1" indent="-285750">
              <a:lnSpc>
                <a:spcPct val="150000"/>
              </a:lnSpc>
              <a:buFont typeface="Wingdings" pitchFamily="2" charset="2"/>
              <a:buChar char="Ø"/>
            </a:pPr>
            <a:r>
              <a:rPr lang="en-US" sz="2000" dirty="0" smtClean="0"/>
              <a:t>caller </a:t>
            </a:r>
            <a:r>
              <a:rPr lang="en-US" sz="2000" dirty="0"/>
              <a:t>uses the </a:t>
            </a:r>
            <a:r>
              <a:rPr lang="en-US" sz="2000" dirty="0" smtClean="0"/>
              <a:t>token</a:t>
            </a:r>
          </a:p>
          <a:p>
            <a:pPr marL="742950" lvl="1" indent="-285750">
              <a:lnSpc>
                <a:spcPct val="150000"/>
              </a:lnSpc>
              <a:buFont typeface="Wingdings" pitchFamily="2" charset="2"/>
              <a:buChar char="Ø"/>
            </a:pPr>
            <a:r>
              <a:rPr lang="en-US" sz="2000" dirty="0" err="1" smtClean="0"/>
              <a:t>async</a:t>
            </a:r>
            <a:r>
              <a:rPr lang="en-US" sz="2000" dirty="0" smtClean="0"/>
              <a:t> </a:t>
            </a:r>
            <a:r>
              <a:rPr lang="en-US" sz="2000" dirty="0"/>
              <a:t>tasks complete with Faulted state (time for this </a:t>
            </a:r>
            <a:r>
              <a:rPr lang="en-US" sz="2000" dirty="0" smtClean="0"/>
              <a:t>to happen </a:t>
            </a:r>
            <a:r>
              <a:rPr lang="en-US" sz="2000" dirty="0"/>
              <a:t>isn’t </a:t>
            </a:r>
            <a:r>
              <a:rPr lang="en-US" sz="2000" dirty="0" smtClean="0"/>
              <a:t>guaranteed)</a:t>
            </a:r>
          </a:p>
          <a:p>
            <a:pPr marL="742950" lvl="1" indent="-285750">
              <a:lnSpc>
                <a:spcPct val="150000"/>
              </a:lnSpc>
              <a:buFont typeface="Wingdings" pitchFamily="2" charset="2"/>
              <a:buChar char="Ø"/>
            </a:pPr>
            <a:r>
              <a:rPr lang="en-US" sz="2000" b="1" dirty="0" err="1" smtClean="0"/>
              <a:t>Cancellation.None</a:t>
            </a:r>
            <a:r>
              <a:rPr lang="en-US" sz="2000" b="1" dirty="0" smtClean="0"/>
              <a:t> </a:t>
            </a:r>
            <a:r>
              <a:rPr lang="en-US" sz="2000" dirty="0"/>
              <a:t>means it won’t be cancelled by </a:t>
            </a:r>
            <a:r>
              <a:rPr lang="en-US" sz="2000" dirty="0" smtClean="0"/>
              <a:t>the caller</a:t>
            </a:r>
            <a:endParaRPr lang="en-US" sz="2000" dirty="0"/>
          </a:p>
          <a:p>
            <a:pPr>
              <a:lnSpc>
                <a:spcPct val="150000"/>
              </a:lnSpc>
            </a:pP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781385"/>
            <a:ext cx="7543044" cy="13233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Овал 5"/>
          <p:cNvSpPr/>
          <p:nvPr/>
        </p:nvSpPr>
        <p:spPr>
          <a:xfrm>
            <a:off x="6660232" y="5031795"/>
            <a:ext cx="1512168" cy="4478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Овал 6"/>
          <p:cNvSpPr/>
          <p:nvPr/>
        </p:nvSpPr>
        <p:spPr>
          <a:xfrm>
            <a:off x="1187624" y="5632010"/>
            <a:ext cx="1512168" cy="4478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05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3688" y="166936"/>
            <a:ext cx="8229600" cy="1143000"/>
          </a:xfrm>
        </p:spPr>
        <p:txBody>
          <a:bodyPr/>
          <a:lstStyle/>
          <a:p>
            <a:r>
              <a:rPr lang="en-US" sz="3600" dirty="0">
                <a:solidFill>
                  <a:srgbClr val="FFFF00"/>
                </a:solidFill>
              </a:rPr>
              <a:t>How to use: progress reporting?</a:t>
            </a:r>
          </a:p>
        </p:txBody>
      </p:sp>
      <p:sp>
        <p:nvSpPr>
          <p:cNvPr id="4" name="Прямоугольник 3"/>
          <p:cNvSpPr/>
          <p:nvPr/>
        </p:nvSpPr>
        <p:spPr>
          <a:xfrm>
            <a:off x="323528" y="1340768"/>
            <a:ext cx="8496944" cy="1881990"/>
          </a:xfrm>
          <a:prstGeom prst="rect">
            <a:avLst/>
          </a:prstGeom>
        </p:spPr>
        <p:txBody>
          <a:bodyPr wrap="square">
            <a:spAutoFit/>
          </a:bodyPr>
          <a:lstStyle/>
          <a:p>
            <a:pPr marL="285750" indent="-285750">
              <a:lnSpc>
                <a:spcPct val="150000"/>
              </a:lnSpc>
              <a:buFont typeface="Arial" pitchFamily="34" charset="0"/>
              <a:buChar char="•"/>
            </a:pPr>
            <a:r>
              <a:rPr lang="en-US" sz="2000" dirty="0" smtClean="0"/>
              <a:t> </a:t>
            </a:r>
            <a:r>
              <a:rPr lang="en-US" sz="2000" dirty="0"/>
              <a:t>Progress reporting is optional</a:t>
            </a:r>
          </a:p>
          <a:p>
            <a:pPr marL="800100" lvl="1" indent="-342900">
              <a:lnSpc>
                <a:spcPct val="150000"/>
              </a:lnSpc>
              <a:buFont typeface="Wingdings" pitchFamily="2" charset="2"/>
              <a:buChar char="Ø"/>
            </a:pPr>
            <a:r>
              <a:rPr lang="en-US" sz="2000" dirty="0"/>
              <a:t>provide another </a:t>
            </a:r>
            <a:r>
              <a:rPr lang="en-US" sz="2000" dirty="0" err="1"/>
              <a:t>Async</a:t>
            </a:r>
            <a:r>
              <a:rPr lang="en-US" sz="2000" dirty="0"/>
              <a:t> overload with an </a:t>
            </a:r>
            <a:r>
              <a:rPr lang="en-US" sz="2000" b="1" dirty="0" err="1" smtClean="0"/>
              <a:t>IProgress</a:t>
            </a:r>
            <a:r>
              <a:rPr lang="en-US" sz="2000" b="1" dirty="0" smtClean="0"/>
              <a:t>&lt;T&gt; </a:t>
            </a:r>
            <a:r>
              <a:rPr lang="en-US" sz="2000" dirty="0" smtClean="0"/>
              <a:t>parameter</a:t>
            </a:r>
            <a:endParaRPr lang="en-US" sz="2000" dirty="0"/>
          </a:p>
          <a:p>
            <a:pPr marL="800100" lvl="1" indent="-342900">
              <a:lnSpc>
                <a:spcPct val="150000"/>
              </a:lnSpc>
              <a:buFont typeface="Wingdings" pitchFamily="2" charset="2"/>
              <a:buChar char="Ø"/>
            </a:pPr>
            <a:r>
              <a:rPr lang="en-US" sz="2000" dirty="0" smtClean="0"/>
              <a:t>basic </a:t>
            </a:r>
            <a:r>
              <a:rPr lang="en-US" sz="2000" b="1" dirty="0"/>
              <a:t>Progress&lt;T&gt; </a:t>
            </a:r>
            <a:r>
              <a:rPr lang="en-US" sz="2000" dirty="0"/>
              <a:t>implementation can be </a:t>
            </a:r>
            <a:r>
              <a:rPr lang="en-US" sz="2000" dirty="0" smtClean="0"/>
              <a:t>used</a:t>
            </a:r>
          </a:p>
          <a:p>
            <a:pPr marL="800100" lvl="1" indent="-342900">
              <a:lnSpc>
                <a:spcPct val="150000"/>
              </a:lnSpc>
              <a:buFont typeface="Wingdings" pitchFamily="2" charset="2"/>
              <a:buChar char="Ø"/>
            </a:pPr>
            <a:r>
              <a:rPr lang="en-US" sz="2000" dirty="0" smtClean="0"/>
              <a:t>exposes </a:t>
            </a:r>
            <a:r>
              <a:rPr lang="en-US" sz="2000" b="1" dirty="0" err="1"/>
              <a:t>EventHandler</a:t>
            </a:r>
            <a:r>
              <a:rPr lang="en-US" sz="2000" b="1" dirty="0"/>
              <a:t>&lt;T&gt; </a:t>
            </a:r>
            <a:r>
              <a:rPr lang="en-US" sz="2000" b="1" dirty="0" err="1" smtClean="0"/>
              <a:t>ProgressChanged</a:t>
            </a:r>
            <a:endParaRPr lang="en-US" sz="2000" b="1" dirty="0"/>
          </a:p>
        </p:txBody>
      </p:sp>
      <p:sp>
        <p:nvSpPr>
          <p:cNvPr id="5" name="Прямоугольник 4"/>
          <p:cNvSpPr/>
          <p:nvPr/>
        </p:nvSpPr>
        <p:spPr>
          <a:xfrm>
            <a:off x="7020272" y="5000982"/>
            <a:ext cx="2013768" cy="707886"/>
          </a:xfrm>
          <a:prstGeom prst="rect">
            <a:avLst/>
          </a:prstGeom>
          <a:solidFill>
            <a:srgbClr val="FFCC99"/>
          </a:solidFill>
        </p:spPr>
        <p:txBody>
          <a:bodyPr wrap="square">
            <a:spAutoFit/>
          </a:bodyPr>
          <a:lstStyle/>
          <a:p>
            <a:pPr lvl="0"/>
            <a:r>
              <a:rPr lang="en-US" sz="2000" b="1" dirty="0">
                <a:solidFill>
                  <a:srgbClr val="FF0000"/>
                </a:solidFill>
              </a:rPr>
              <a:t>send events to</a:t>
            </a:r>
          </a:p>
          <a:p>
            <a:pPr lvl="0"/>
            <a:r>
              <a:rPr lang="en-US" sz="2000" b="1" dirty="0">
                <a:solidFill>
                  <a:srgbClr val="FF0000"/>
                </a:solidFill>
              </a:rPr>
              <a:t>track progress</a:t>
            </a:r>
            <a:endParaRPr lang="en-US" sz="2000"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89040"/>
            <a:ext cx="6550609" cy="21349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Стрелка влево 5"/>
          <p:cNvSpPr/>
          <p:nvPr/>
        </p:nvSpPr>
        <p:spPr>
          <a:xfrm>
            <a:off x="6715824" y="5181236"/>
            <a:ext cx="432048" cy="347377"/>
          </a:xfrm>
          <a:prstGeom prst="leftArrow">
            <a:avLst/>
          </a:prstGeom>
          <a:gradFill>
            <a:gsLst>
              <a:gs pos="88000">
                <a:srgbClr val="FF0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651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19672" y="188640"/>
            <a:ext cx="8229600" cy="1143000"/>
          </a:xfrm>
        </p:spPr>
        <p:txBody>
          <a:bodyPr/>
          <a:lstStyle/>
          <a:p>
            <a:r>
              <a:rPr lang="en-US" sz="3200" dirty="0" err="1">
                <a:solidFill>
                  <a:srgbClr val="FFFF00"/>
                </a:solidFill>
              </a:rPr>
              <a:t>Async</a:t>
            </a:r>
            <a:r>
              <a:rPr lang="en-US" sz="3200" dirty="0">
                <a:solidFill>
                  <a:srgbClr val="FFFF00"/>
                </a:solidFill>
              </a:rPr>
              <a:t> Methods with Multiple Awaits</a:t>
            </a:r>
          </a:p>
        </p:txBody>
      </p:sp>
      <p:sp>
        <p:nvSpPr>
          <p:cNvPr id="3" name="Объект 2"/>
          <p:cNvSpPr>
            <a:spLocks noGrp="1"/>
          </p:cNvSpPr>
          <p:nvPr>
            <p:ph idx="1"/>
          </p:nvPr>
        </p:nvSpPr>
        <p:spPr>
          <a:xfrm>
            <a:off x="424543" y="1153886"/>
            <a:ext cx="8229600" cy="4525963"/>
          </a:xfrm>
        </p:spPr>
        <p:txBody>
          <a:bodyPr/>
          <a:lstStyle/>
          <a:p>
            <a:r>
              <a:rPr lang="en-US" sz="2000" dirty="0"/>
              <a:t>A single </a:t>
            </a:r>
            <a:r>
              <a:rPr lang="en-US" sz="2000" dirty="0" err="1">
                <a:solidFill>
                  <a:srgbClr val="FF0000"/>
                </a:solidFill>
              </a:rPr>
              <a:t>async</a:t>
            </a:r>
            <a:r>
              <a:rPr lang="en-US" sz="2000" dirty="0">
                <a:solidFill>
                  <a:srgbClr val="FF0000"/>
                </a:solidFill>
              </a:rPr>
              <a:t> </a:t>
            </a:r>
            <a:r>
              <a:rPr lang="en-US" sz="2000" dirty="0"/>
              <a:t>method can have </a:t>
            </a:r>
            <a:r>
              <a:rPr lang="en-US" sz="2000" dirty="0">
                <a:solidFill>
                  <a:srgbClr val="FF0000"/>
                </a:solidFill>
              </a:rPr>
              <a:t>multiple</a:t>
            </a:r>
            <a:r>
              <a:rPr lang="en-US" sz="2000" dirty="0"/>
              <a:t> </a:t>
            </a:r>
            <a:r>
              <a:rPr lang="en-US" sz="2000" dirty="0">
                <a:solidFill>
                  <a:srgbClr val="FF0000"/>
                </a:solidFill>
              </a:rPr>
              <a:t>await</a:t>
            </a:r>
            <a:r>
              <a:rPr lang="en-US" sz="2000" dirty="0"/>
              <a:t> contexts.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6913454" cy="24482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9372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FFFF00"/>
                </a:solidFill>
              </a:rPr>
              <a:t>Task </a:t>
            </a:r>
            <a:r>
              <a:rPr lang="en-US" sz="3200" dirty="0" err="1">
                <a:solidFill>
                  <a:srgbClr val="FFFF00"/>
                </a:solidFill>
              </a:rPr>
              <a:t>Combinators</a:t>
            </a:r>
            <a:endParaRPr lang="en-US" sz="3200" dirty="0">
              <a:solidFill>
                <a:srgbClr val="FFFF00"/>
              </a:solidFill>
            </a:endParaRPr>
          </a:p>
        </p:txBody>
      </p:sp>
      <p:sp>
        <p:nvSpPr>
          <p:cNvPr id="3" name="Объект 2"/>
          <p:cNvSpPr>
            <a:spLocks noGrp="1"/>
          </p:cNvSpPr>
          <p:nvPr>
            <p:ph idx="1"/>
          </p:nvPr>
        </p:nvSpPr>
        <p:spPr>
          <a:xfrm>
            <a:off x="395536" y="1052736"/>
            <a:ext cx="8229600" cy="4525963"/>
          </a:xfrm>
        </p:spPr>
        <p:txBody>
          <a:bodyPr/>
          <a:lstStyle/>
          <a:p>
            <a:r>
              <a:rPr lang="en-US" sz="2000" dirty="0" err="1">
                <a:solidFill>
                  <a:srgbClr val="FF0000"/>
                </a:solidFill>
              </a:rPr>
              <a:t>Task.WhenAny</a:t>
            </a:r>
            <a:r>
              <a:rPr lang="en-US" sz="2000" dirty="0"/>
              <a:t> returns a task that completes when any one of a set of tasks </a:t>
            </a:r>
            <a:r>
              <a:rPr lang="en-US" sz="2000" dirty="0" err="1" smtClean="0"/>
              <a:t>complete.The</a:t>
            </a:r>
            <a:r>
              <a:rPr lang="en-US" sz="2000" dirty="0" smtClean="0"/>
              <a:t> </a:t>
            </a:r>
            <a:r>
              <a:rPr lang="en-US" sz="2000" dirty="0"/>
              <a:t>following completes in one second</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r>
              <a:rPr lang="en-US" sz="2000" dirty="0" err="1">
                <a:solidFill>
                  <a:srgbClr val="FF0000"/>
                </a:solidFill>
              </a:rPr>
              <a:t>Task.WhenAl</a:t>
            </a:r>
            <a:r>
              <a:rPr lang="en-US" sz="2000" dirty="0" err="1"/>
              <a:t>l</a:t>
            </a:r>
            <a:r>
              <a:rPr lang="en-US" sz="2000" dirty="0"/>
              <a:t> returns a task that completes when </a:t>
            </a:r>
            <a:r>
              <a:rPr lang="en-US" sz="2000" i="1" dirty="0"/>
              <a:t>all </a:t>
            </a:r>
            <a:r>
              <a:rPr lang="en-US" sz="2000" dirty="0"/>
              <a:t>of the tasks that you pass to </a:t>
            </a:r>
            <a:r>
              <a:rPr lang="en-US" sz="2000" dirty="0" smtClean="0"/>
              <a:t>it complete</a:t>
            </a:r>
            <a:r>
              <a:rPr lang="en-US" sz="2000" dirty="0"/>
              <a:t>. The following completes after three seconds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98130"/>
            <a:ext cx="7416824" cy="16189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847" y="5725114"/>
            <a:ext cx="6386473" cy="512198"/>
          </a:xfrm>
          <a:prstGeom prst="rect">
            <a:avLst/>
          </a:prstGeom>
          <a:noFill/>
          <a:ln w="9525">
            <a:solidFill>
              <a:srgbClr val="FFC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8740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err="1">
                <a:solidFill>
                  <a:srgbClr val="FFFF00"/>
                </a:solidFill>
              </a:rPr>
              <a:t>Async</a:t>
            </a:r>
            <a:r>
              <a:rPr lang="en-US" sz="3200" dirty="0">
                <a:solidFill>
                  <a:srgbClr val="FFFF00"/>
                </a:solidFill>
              </a:rPr>
              <a:t> Doesn’t Solve Everything</a:t>
            </a:r>
            <a:endParaRPr lang="ru-RU" sz="3200" dirty="0">
              <a:solidFill>
                <a:srgbClr val="FFFF00"/>
              </a:solidFill>
            </a:endParaRPr>
          </a:p>
        </p:txBody>
      </p:sp>
      <p:sp>
        <p:nvSpPr>
          <p:cNvPr id="3" name="Content Placeholder 2"/>
          <p:cNvSpPr>
            <a:spLocks noGrp="1"/>
          </p:cNvSpPr>
          <p:nvPr>
            <p:ph idx="1"/>
          </p:nvPr>
        </p:nvSpPr>
        <p:spPr/>
        <p:txBody>
          <a:bodyPr/>
          <a:lstStyle/>
          <a:p>
            <a:pPr marL="0" indent="0">
              <a:buNone/>
            </a:pPr>
            <a:r>
              <a:rPr lang="en-US" dirty="0"/>
              <a:t>You need to be careful with lots of things that behave </a:t>
            </a:r>
            <a:r>
              <a:rPr lang="en-US" dirty="0" smtClean="0"/>
              <a:t>differently when </a:t>
            </a:r>
            <a:r>
              <a:rPr lang="en-US" dirty="0"/>
              <a:t>you use </a:t>
            </a:r>
            <a:r>
              <a:rPr lang="en-US" dirty="0" err="1"/>
              <a:t>async</a:t>
            </a:r>
            <a:r>
              <a:rPr lang="en-US" dirty="0"/>
              <a:t>, including</a:t>
            </a:r>
            <a:r>
              <a:rPr lang="en-US" dirty="0" smtClean="0"/>
              <a:t>:</a:t>
            </a:r>
          </a:p>
          <a:p>
            <a:pPr marL="0" indent="0">
              <a:buNone/>
            </a:pPr>
            <a:r>
              <a:rPr lang="en-US" dirty="0" smtClean="0"/>
              <a:t>• </a:t>
            </a:r>
            <a:r>
              <a:rPr lang="en-US" dirty="0"/>
              <a:t>Exceptions and </a:t>
            </a:r>
            <a:r>
              <a:rPr lang="en-US" dirty="0" err="1"/>
              <a:t>try..catch</a:t>
            </a:r>
            <a:r>
              <a:rPr lang="en-US" dirty="0"/>
              <a:t>...finally </a:t>
            </a:r>
            <a:r>
              <a:rPr lang="en-US" dirty="0" smtClean="0"/>
              <a:t>blocks</a:t>
            </a:r>
          </a:p>
          <a:p>
            <a:pPr marL="0" indent="0">
              <a:buNone/>
            </a:pPr>
            <a:r>
              <a:rPr lang="en-US" dirty="0" smtClean="0"/>
              <a:t>• </a:t>
            </a:r>
            <a:r>
              <a:rPr lang="en-US" dirty="0"/>
              <a:t>Return values of </a:t>
            </a:r>
            <a:r>
              <a:rPr lang="en-US" dirty="0" smtClean="0"/>
              <a:t>methods</a:t>
            </a:r>
          </a:p>
          <a:p>
            <a:pPr marL="0" indent="0">
              <a:buNone/>
            </a:pPr>
            <a:r>
              <a:rPr lang="en-US" dirty="0" smtClean="0"/>
              <a:t>• </a:t>
            </a:r>
            <a:r>
              <a:rPr lang="en-US" dirty="0"/>
              <a:t>Threads and </a:t>
            </a:r>
            <a:r>
              <a:rPr lang="en-US" dirty="0" smtClean="0"/>
              <a:t>context</a:t>
            </a:r>
          </a:p>
          <a:p>
            <a:pPr marL="0" indent="0">
              <a:buNone/>
            </a:pPr>
            <a:r>
              <a:rPr lang="en-US" dirty="0" smtClean="0"/>
              <a:t>• </a:t>
            </a:r>
            <a:r>
              <a:rPr lang="en-US" dirty="0"/>
              <a:t>Performance</a:t>
            </a:r>
            <a:endParaRPr lang="ru-RU" dirty="0"/>
          </a:p>
        </p:txBody>
      </p:sp>
    </p:spTree>
    <p:extLst>
      <p:ext uri="{BB962C8B-B14F-4D97-AF65-F5344CB8AC3E}">
        <p14:creationId xmlns:p14="http://schemas.microsoft.com/office/powerpoint/2010/main" val="122144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404664"/>
            <a:ext cx="8229600" cy="1143000"/>
          </a:xfrm>
        </p:spPr>
        <p:txBody>
          <a:bodyPr/>
          <a:lstStyle/>
          <a:p>
            <a:r>
              <a:rPr lang="en-US" sz="3200" dirty="0">
                <a:solidFill>
                  <a:srgbClr val="FFFF00"/>
                </a:solidFill>
              </a:rPr>
              <a:t>WARNING: Await, and UI, and deadlocks</a:t>
            </a:r>
            <a:br>
              <a:rPr lang="en-US" sz="3200" dirty="0">
                <a:solidFill>
                  <a:srgbClr val="FFFF00"/>
                </a:solidFill>
              </a:rPr>
            </a:br>
            <a:endParaRPr lang="en-US" sz="3200" dirty="0">
              <a:solidFill>
                <a:srgbClr val="FFFF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2776"/>
            <a:ext cx="8432173" cy="42103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Овал 5"/>
          <p:cNvSpPr/>
          <p:nvPr/>
        </p:nvSpPr>
        <p:spPr>
          <a:xfrm>
            <a:off x="755576" y="3068960"/>
            <a:ext cx="3672408" cy="79208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Овал 6"/>
          <p:cNvSpPr/>
          <p:nvPr/>
        </p:nvSpPr>
        <p:spPr>
          <a:xfrm>
            <a:off x="755576" y="5085184"/>
            <a:ext cx="2232248" cy="70351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720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372" y="116632"/>
            <a:ext cx="8229600" cy="1143000"/>
          </a:xfrm>
        </p:spPr>
        <p:txBody>
          <a:bodyPr/>
          <a:lstStyle/>
          <a:p>
            <a:r>
              <a:rPr lang="en-AU" sz="3600" dirty="0" err="1" smtClean="0">
                <a:solidFill>
                  <a:srgbClr val="FFFF00"/>
                </a:solidFill>
              </a:rPr>
              <a:t>Async</a:t>
            </a:r>
            <a:r>
              <a:rPr lang="en-AU" sz="3600" dirty="0" smtClean="0">
                <a:solidFill>
                  <a:srgbClr val="FFFF00"/>
                </a:solidFill>
              </a:rPr>
              <a:t> in </a:t>
            </a:r>
            <a:r>
              <a:rPr lang="en-AU" sz="3600" dirty="0" err="1" smtClean="0">
                <a:solidFill>
                  <a:srgbClr val="FFFF00"/>
                </a:solidFill>
              </a:rPr>
              <a:t>.Net</a:t>
            </a:r>
            <a:r>
              <a:rPr lang="en-AU" sz="3600" dirty="0" smtClean="0">
                <a:solidFill>
                  <a:srgbClr val="FFFF00"/>
                </a:solidFill>
              </a:rPr>
              <a:t> 4.5 BCL</a:t>
            </a:r>
            <a:endParaRPr lang="en-AU" sz="3600" dirty="0">
              <a:solidFill>
                <a:srgbClr val="FFFF00"/>
              </a:solidFill>
            </a:endParaRPr>
          </a:p>
        </p:txBody>
      </p:sp>
      <p:sp>
        <p:nvSpPr>
          <p:cNvPr id="4" name="Rectangle 3"/>
          <p:cNvSpPr/>
          <p:nvPr/>
        </p:nvSpPr>
        <p:spPr>
          <a:xfrm>
            <a:off x="558260" y="1412776"/>
            <a:ext cx="2717596" cy="1296144"/>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err="1" smtClean="0">
                <a:solidFill>
                  <a:schemeClr val="tx1"/>
                </a:solidFill>
              </a:rPr>
              <a:t>System.Xml.XmlReader</a:t>
            </a:r>
            <a:endParaRPr lang="en-AU" u="sng" dirty="0" smtClean="0">
              <a:solidFill>
                <a:schemeClr val="tx1"/>
              </a:solidFill>
            </a:endParaRPr>
          </a:p>
          <a:p>
            <a:r>
              <a:rPr lang="en-AU" dirty="0">
                <a:solidFill>
                  <a:schemeClr val="tx1"/>
                </a:solidFill>
              </a:rPr>
              <a:t>public virtual Task&lt;</a:t>
            </a:r>
            <a:r>
              <a:rPr lang="en-AU" dirty="0" err="1">
                <a:solidFill>
                  <a:schemeClr val="tx1"/>
                </a:solidFill>
              </a:rPr>
              <a:t>bool</a:t>
            </a:r>
            <a:r>
              <a:rPr lang="en-AU" dirty="0">
                <a:solidFill>
                  <a:schemeClr val="tx1"/>
                </a:solidFill>
              </a:rPr>
              <a:t>&gt; </a:t>
            </a:r>
            <a:r>
              <a:rPr lang="en-AU" dirty="0" err="1">
                <a:solidFill>
                  <a:schemeClr val="tx1"/>
                </a:solidFill>
              </a:rPr>
              <a:t>ReadAsync</a:t>
            </a:r>
            <a:r>
              <a:rPr lang="en-AU" dirty="0">
                <a:solidFill>
                  <a:schemeClr val="tx1"/>
                </a:solidFill>
              </a:rPr>
              <a:t>() </a:t>
            </a:r>
            <a:endParaRPr lang="en-AU" dirty="0" smtClean="0">
              <a:solidFill>
                <a:schemeClr val="tx1"/>
              </a:solidFill>
            </a:endParaRPr>
          </a:p>
          <a:p>
            <a:endParaRPr lang="en-AU" u="sng" dirty="0">
              <a:solidFill>
                <a:schemeClr val="tx1"/>
              </a:solidFill>
            </a:endParaRPr>
          </a:p>
        </p:txBody>
      </p:sp>
      <p:sp>
        <p:nvSpPr>
          <p:cNvPr id="5" name="Rectangle 4"/>
          <p:cNvSpPr/>
          <p:nvPr/>
        </p:nvSpPr>
        <p:spPr>
          <a:xfrm>
            <a:off x="558260" y="3356992"/>
            <a:ext cx="2592288"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err="1" smtClean="0">
                <a:solidFill>
                  <a:schemeClr val="tx1"/>
                </a:solidFill>
              </a:rPr>
              <a:t>System.IO.Stream</a:t>
            </a:r>
            <a:endParaRPr lang="en-AU" u="sng" dirty="0" smtClean="0">
              <a:solidFill>
                <a:schemeClr val="tx1"/>
              </a:solidFill>
            </a:endParaRPr>
          </a:p>
          <a:p>
            <a:r>
              <a:rPr lang="en-AU" dirty="0">
                <a:solidFill>
                  <a:schemeClr val="tx1"/>
                </a:solidFill>
              </a:rPr>
              <a:t>public Task </a:t>
            </a:r>
            <a:r>
              <a:rPr lang="en-AU" dirty="0" err="1">
                <a:solidFill>
                  <a:schemeClr val="tx1"/>
                </a:solidFill>
              </a:rPr>
              <a:t>CopyToAsync</a:t>
            </a:r>
            <a:r>
              <a:rPr lang="en-AU" dirty="0">
                <a:solidFill>
                  <a:schemeClr val="tx1"/>
                </a:solidFill>
              </a:rPr>
              <a:t>( Stream destination ) </a:t>
            </a:r>
            <a:endParaRPr lang="en-AU" u="sng" dirty="0">
              <a:solidFill>
                <a:schemeClr val="tx1"/>
              </a:solidFill>
            </a:endParaRPr>
          </a:p>
        </p:txBody>
      </p:sp>
      <p:sp>
        <p:nvSpPr>
          <p:cNvPr id="6" name="Rectangle 5"/>
          <p:cNvSpPr/>
          <p:nvPr/>
        </p:nvSpPr>
        <p:spPr>
          <a:xfrm>
            <a:off x="467544" y="5229200"/>
            <a:ext cx="2808312"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err="1" smtClean="0">
                <a:solidFill>
                  <a:schemeClr val="tx1"/>
                </a:solidFill>
              </a:rPr>
              <a:t>System.IO.TextReader</a:t>
            </a:r>
            <a:endParaRPr lang="en-AU" u="sng" dirty="0" smtClean="0">
              <a:solidFill>
                <a:schemeClr val="tx1"/>
              </a:solidFill>
            </a:endParaRPr>
          </a:p>
          <a:p>
            <a:r>
              <a:rPr lang="en-AU" dirty="0">
                <a:solidFill>
                  <a:schemeClr val="tx1"/>
                </a:solidFill>
              </a:rPr>
              <a:t>public virtual Task&lt;</a:t>
            </a:r>
            <a:r>
              <a:rPr lang="en-AU" dirty="0" err="1">
                <a:solidFill>
                  <a:schemeClr val="tx1"/>
                </a:solidFill>
              </a:rPr>
              <a:t>int</a:t>
            </a:r>
            <a:r>
              <a:rPr lang="en-AU" dirty="0">
                <a:solidFill>
                  <a:schemeClr val="tx1"/>
                </a:solidFill>
              </a:rPr>
              <a:t>&gt; </a:t>
            </a:r>
            <a:r>
              <a:rPr lang="en-AU" dirty="0" err="1">
                <a:solidFill>
                  <a:schemeClr val="tx1"/>
                </a:solidFill>
              </a:rPr>
              <a:t>ReadAsync</a:t>
            </a:r>
            <a:r>
              <a:rPr lang="en-AU" dirty="0">
                <a:solidFill>
                  <a:schemeClr val="tx1"/>
                </a:solidFill>
              </a:rPr>
              <a:t>( char[] buffer, </a:t>
            </a:r>
            <a:r>
              <a:rPr lang="en-AU" dirty="0" err="1">
                <a:solidFill>
                  <a:schemeClr val="tx1"/>
                </a:solidFill>
              </a:rPr>
              <a:t>int</a:t>
            </a:r>
            <a:r>
              <a:rPr lang="en-AU" dirty="0">
                <a:solidFill>
                  <a:schemeClr val="tx1"/>
                </a:solidFill>
              </a:rPr>
              <a:t> index, </a:t>
            </a:r>
            <a:r>
              <a:rPr lang="en-AU" dirty="0" err="1">
                <a:solidFill>
                  <a:schemeClr val="tx1"/>
                </a:solidFill>
              </a:rPr>
              <a:t>int</a:t>
            </a:r>
            <a:r>
              <a:rPr lang="en-AU" dirty="0">
                <a:solidFill>
                  <a:schemeClr val="tx1"/>
                </a:solidFill>
              </a:rPr>
              <a:t> count ) </a:t>
            </a:r>
            <a:endParaRPr lang="en-AU" u="sng" dirty="0">
              <a:solidFill>
                <a:schemeClr val="tx1"/>
              </a:solidFill>
            </a:endParaRPr>
          </a:p>
        </p:txBody>
      </p:sp>
      <p:sp>
        <p:nvSpPr>
          <p:cNvPr id="8" name="Rectangle 7"/>
          <p:cNvSpPr/>
          <p:nvPr/>
        </p:nvSpPr>
        <p:spPr>
          <a:xfrm>
            <a:off x="5567888" y="3140968"/>
            <a:ext cx="3108568"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err="1" smtClean="0">
                <a:solidFill>
                  <a:schemeClr val="tx1"/>
                </a:solidFill>
              </a:rPr>
              <a:t>System.Net.Http.HttpClient</a:t>
            </a:r>
            <a:endParaRPr lang="en-AU" u="sng" dirty="0" smtClean="0">
              <a:solidFill>
                <a:schemeClr val="tx1"/>
              </a:solidFill>
            </a:endParaRPr>
          </a:p>
          <a:p>
            <a:r>
              <a:rPr lang="en-AU" dirty="0">
                <a:solidFill>
                  <a:schemeClr val="tx1"/>
                </a:solidFill>
              </a:rPr>
              <a:t>public Task&lt;string&gt; </a:t>
            </a:r>
            <a:r>
              <a:rPr lang="en-AU" dirty="0" err="1">
                <a:solidFill>
                  <a:schemeClr val="tx1"/>
                </a:solidFill>
              </a:rPr>
              <a:t>GetStringAsync</a:t>
            </a:r>
            <a:r>
              <a:rPr lang="en-AU" dirty="0">
                <a:solidFill>
                  <a:schemeClr val="tx1"/>
                </a:solidFill>
              </a:rPr>
              <a:t>( string </a:t>
            </a:r>
            <a:r>
              <a:rPr lang="en-AU" dirty="0" err="1">
                <a:solidFill>
                  <a:schemeClr val="tx1"/>
                </a:solidFill>
              </a:rPr>
              <a:t>requestUri</a:t>
            </a:r>
            <a:r>
              <a:rPr lang="en-AU" dirty="0">
                <a:solidFill>
                  <a:schemeClr val="tx1"/>
                </a:solidFill>
              </a:rPr>
              <a:t> ) </a:t>
            </a:r>
            <a:endParaRPr lang="en-AU" u="sng" dirty="0">
              <a:solidFill>
                <a:schemeClr val="tx1"/>
              </a:solidFill>
            </a:endParaRPr>
          </a:p>
        </p:txBody>
      </p:sp>
      <p:sp>
        <p:nvSpPr>
          <p:cNvPr id="9" name="Rectangle 8"/>
          <p:cNvSpPr/>
          <p:nvPr/>
        </p:nvSpPr>
        <p:spPr>
          <a:xfrm>
            <a:off x="5580112" y="1540768"/>
            <a:ext cx="3096344"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err="1" smtClean="0">
                <a:solidFill>
                  <a:schemeClr val="tx1"/>
                </a:solidFill>
              </a:rPr>
              <a:t>System.Net.Mail</a:t>
            </a:r>
            <a:endParaRPr lang="en-AU" u="sng" dirty="0" smtClean="0">
              <a:solidFill>
                <a:schemeClr val="tx1"/>
              </a:solidFill>
            </a:endParaRPr>
          </a:p>
          <a:p>
            <a:r>
              <a:rPr lang="en-AU" dirty="0">
                <a:solidFill>
                  <a:schemeClr val="tx1"/>
                </a:solidFill>
              </a:rPr>
              <a:t>public Task </a:t>
            </a:r>
            <a:r>
              <a:rPr lang="en-AU" dirty="0" err="1">
                <a:solidFill>
                  <a:schemeClr val="tx1"/>
                </a:solidFill>
              </a:rPr>
              <a:t>SendMailAsync</a:t>
            </a:r>
            <a:r>
              <a:rPr lang="en-AU" dirty="0">
                <a:solidFill>
                  <a:schemeClr val="tx1"/>
                </a:solidFill>
              </a:rPr>
              <a:t>( </a:t>
            </a:r>
            <a:r>
              <a:rPr lang="en-AU" dirty="0" err="1">
                <a:solidFill>
                  <a:schemeClr val="tx1"/>
                </a:solidFill>
              </a:rPr>
              <a:t>MailMessage</a:t>
            </a:r>
            <a:r>
              <a:rPr lang="en-AU" dirty="0">
                <a:solidFill>
                  <a:schemeClr val="tx1"/>
                </a:solidFill>
              </a:rPr>
              <a:t> message ) </a:t>
            </a:r>
            <a:endParaRPr lang="en-AU" u="sng" dirty="0">
              <a:solidFill>
                <a:schemeClr val="tx1"/>
              </a:solidFill>
            </a:endParaRPr>
          </a:p>
        </p:txBody>
      </p:sp>
      <p:sp>
        <p:nvSpPr>
          <p:cNvPr id="10" name="Rectangle 9"/>
          <p:cNvSpPr/>
          <p:nvPr/>
        </p:nvSpPr>
        <p:spPr>
          <a:xfrm>
            <a:off x="4427984" y="4725144"/>
            <a:ext cx="4248472" cy="1656184"/>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err="1" smtClean="0">
                <a:solidFill>
                  <a:schemeClr val="tx1"/>
                </a:solidFill>
              </a:rPr>
              <a:t>System.Net.WebSockets</a:t>
            </a:r>
            <a:endParaRPr lang="en-AU" u="sng" dirty="0" smtClean="0">
              <a:solidFill>
                <a:schemeClr val="tx1"/>
              </a:solidFill>
            </a:endParaRPr>
          </a:p>
          <a:p>
            <a:r>
              <a:rPr lang="en-AU" dirty="0">
                <a:solidFill>
                  <a:schemeClr val="tx1"/>
                </a:solidFill>
              </a:rPr>
              <a:t>public abstract Task&lt;</a:t>
            </a:r>
            <a:r>
              <a:rPr lang="en-AU" dirty="0" err="1">
                <a:solidFill>
                  <a:schemeClr val="tx1"/>
                </a:solidFill>
              </a:rPr>
              <a:t>WebSocketReceiveResult</a:t>
            </a:r>
            <a:r>
              <a:rPr lang="en-AU" dirty="0">
                <a:solidFill>
                  <a:schemeClr val="tx1"/>
                </a:solidFill>
              </a:rPr>
              <a:t>&gt; </a:t>
            </a:r>
            <a:r>
              <a:rPr lang="en-AU" dirty="0" err="1">
                <a:solidFill>
                  <a:schemeClr val="tx1"/>
                </a:solidFill>
              </a:rPr>
              <a:t>ReceiveAsync</a:t>
            </a:r>
            <a:r>
              <a:rPr lang="en-AU" dirty="0">
                <a:solidFill>
                  <a:schemeClr val="tx1"/>
                </a:solidFill>
              </a:rPr>
              <a:t>( </a:t>
            </a:r>
            <a:r>
              <a:rPr lang="en-AU" dirty="0" err="1">
                <a:solidFill>
                  <a:schemeClr val="tx1"/>
                </a:solidFill>
              </a:rPr>
              <a:t>ArraySegment</a:t>
            </a:r>
            <a:r>
              <a:rPr lang="en-AU" dirty="0">
                <a:solidFill>
                  <a:schemeClr val="tx1"/>
                </a:solidFill>
              </a:rPr>
              <a:t>&lt;byte&gt; buffer, </a:t>
            </a:r>
            <a:r>
              <a:rPr lang="en-AU" dirty="0" err="1">
                <a:solidFill>
                  <a:schemeClr val="tx1"/>
                </a:solidFill>
              </a:rPr>
              <a:t>CancellationToken</a:t>
            </a:r>
            <a:r>
              <a:rPr lang="en-AU" dirty="0">
                <a:solidFill>
                  <a:schemeClr val="tx1"/>
                </a:solidFill>
              </a:rPr>
              <a:t> </a:t>
            </a:r>
            <a:r>
              <a:rPr lang="en-AU" dirty="0" err="1">
                <a:solidFill>
                  <a:schemeClr val="tx1"/>
                </a:solidFill>
              </a:rPr>
              <a:t>cancellationToken</a:t>
            </a:r>
            <a:r>
              <a:rPr lang="en-AU" dirty="0">
                <a:solidFill>
                  <a:schemeClr val="tx1"/>
                </a:solidFill>
              </a:rPr>
              <a:t> ) </a:t>
            </a:r>
            <a:endParaRPr lang="en-AU" u="sng" dirty="0">
              <a:solidFill>
                <a:schemeClr val="tx1"/>
              </a:solidFill>
            </a:endParaRPr>
          </a:p>
        </p:txBody>
      </p:sp>
      <p:sp>
        <p:nvSpPr>
          <p:cNvPr id="11" name="TextBox 10"/>
          <p:cNvSpPr txBox="1"/>
          <p:nvPr/>
        </p:nvSpPr>
        <p:spPr>
          <a:xfrm rot="19210918">
            <a:off x="3369904" y="2258064"/>
            <a:ext cx="2005677" cy="369332"/>
          </a:xfrm>
          <a:prstGeom prst="rect">
            <a:avLst/>
          </a:prstGeom>
          <a:solidFill>
            <a:srgbClr val="FFCC99"/>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AU" dirty="0" smtClean="0">
                <a:solidFill>
                  <a:srgbClr val="C00000"/>
                </a:solidFill>
              </a:rPr>
              <a:t>Methods doing IO</a:t>
            </a:r>
            <a:endParaRPr lang="en-AU" dirty="0">
              <a:solidFill>
                <a:srgbClr val="C00000"/>
              </a:solidFill>
            </a:endParaRPr>
          </a:p>
        </p:txBody>
      </p:sp>
    </p:spTree>
    <p:extLst>
      <p:ext uri="{BB962C8B-B14F-4D97-AF65-F5344CB8AC3E}">
        <p14:creationId xmlns:p14="http://schemas.microsoft.com/office/powerpoint/2010/main" val="2957322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336" y="76645"/>
            <a:ext cx="8229600" cy="1143000"/>
          </a:xfrm>
        </p:spPr>
        <p:txBody>
          <a:bodyPr/>
          <a:lstStyle/>
          <a:p>
            <a:r>
              <a:rPr lang="en-AU" sz="3200" dirty="0" err="1" smtClean="0">
                <a:solidFill>
                  <a:srgbClr val="FFFF00"/>
                </a:solidFill>
              </a:rPr>
              <a:t>Async</a:t>
            </a:r>
            <a:r>
              <a:rPr lang="en-AU" sz="3200" dirty="0" smtClean="0">
                <a:solidFill>
                  <a:srgbClr val="FFFF00"/>
                </a:solidFill>
              </a:rPr>
              <a:t> in WPF/</a:t>
            </a:r>
            <a:r>
              <a:rPr lang="en-AU" sz="3200" dirty="0" err="1" smtClean="0">
                <a:solidFill>
                  <a:srgbClr val="FFFF00"/>
                </a:solidFill>
              </a:rPr>
              <a:t>WinForms</a:t>
            </a:r>
            <a:r>
              <a:rPr lang="en-AU" sz="3200" dirty="0" smtClean="0">
                <a:solidFill>
                  <a:srgbClr val="FFFF00"/>
                </a:solidFill>
              </a:rPr>
              <a:t> apps</a:t>
            </a:r>
            <a:endParaRPr lang="en-AU" sz="3200" dirty="0">
              <a:solidFill>
                <a:srgbClr val="FFFF00"/>
              </a:solidFill>
            </a:endParaRPr>
          </a:p>
        </p:txBody>
      </p:sp>
      <p:sp>
        <p:nvSpPr>
          <p:cNvPr id="5" name="Rounded Rectangle 4"/>
          <p:cNvSpPr/>
          <p:nvPr/>
        </p:nvSpPr>
        <p:spPr>
          <a:xfrm>
            <a:off x="107504" y="1052736"/>
            <a:ext cx="93610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Caller</a:t>
            </a:r>
            <a:endParaRPr lang="en-AU" dirty="0"/>
          </a:p>
        </p:txBody>
      </p:sp>
      <p:sp>
        <p:nvSpPr>
          <p:cNvPr id="6" name="Rounded Rectangle 5"/>
          <p:cNvSpPr/>
          <p:nvPr/>
        </p:nvSpPr>
        <p:spPr>
          <a:xfrm>
            <a:off x="1187624" y="1196752"/>
            <a:ext cx="2808312"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Void </a:t>
            </a:r>
            <a:r>
              <a:rPr lang="en-AU" dirty="0" err="1" smtClean="0"/>
              <a:t>Async</a:t>
            </a:r>
            <a:r>
              <a:rPr lang="en-AU" dirty="0" smtClean="0"/>
              <a:t> Method</a:t>
            </a:r>
            <a:endParaRPr lang="en-AU" dirty="0"/>
          </a:p>
        </p:txBody>
      </p:sp>
      <p:sp>
        <p:nvSpPr>
          <p:cNvPr id="7" name="Rounded Rectangle 6"/>
          <p:cNvSpPr/>
          <p:nvPr/>
        </p:nvSpPr>
        <p:spPr>
          <a:xfrm>
            <a:off x="4283968" y="1204376"/>
            <a:ext cx="302433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Task </a:t>
            </a:r>
            <a:r>
              <a:rPr lang="en-AU" dirty="0" err="1" smtClean="0"/>
              <a:t>Async</a:t>
            </a:r>
            <a:r>
              <a:rPr lang="en-AU" dirty="0" smtClean="0"/>
              <a:t> </a:t>
            </a:r>
            <a:r>
              <a:rPr lang="en-AU" dirty="0"/>
              <a:t>Method</a:t>
            </a:r>
          </a:p>
        </p:txBody>
      </p:sp>
      <p:sp>
        <p:nvSpPr>
          <p:cNvPr id="8" name="Rounded Rectangle 7"/>
          <p:cNvSpPr/>
          <p:nvPr/>
        </p:nvSpPr>
        <p:spPr>
          <a:xfrm>
            <a:off x="7668344" y="1204376"/>
            <a:ext cx="129614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Awaitable</a:t>
            </a:r>
            <a:endParaRPr lang="en-AU" dirty="0"/>
          </a:p>
        </p:txBody>
      </p:sp>
      <p:cxnSp>
        <p:nvCxnSpPr>
          <p:cNvPr id="10" name="Straight Connector 9"/>
          <p:cNvCxnSpPr/>
          <p:nvPr/>
        </p:nvCxnSpPr>
        <p:spPr>
          <a:xfrm>
            <a:off x="1043608" y="1204376"/>
            <a:ext cx="0" cy="532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1204376"/>
            <a:ext cx="0" cy="532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52320" y="1219645"/>
            <a:ext cx="0" cy="5320968"/>
          </a:xfrm>
          <a:prstGeom prst="line">
            <a:avLst/>
          </a:prstGeom>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750544" y="1582112"/>
            <a:ext cx="149048" cy="504251"/>
          </a:xfrm>
          <a:custGeom>
            <a:avLst/>
            <a:gdLst>
              <a:gd name="connsiteX0" fmla="*/ 76913 w 149048"/>
              <a:gd name="connsiteY0" fmla="*/ 0 h 504251"/>
              <a:gd name="connsiteX1" fmla="*/ 17092 w 149048"/>
              <a:gd name="connsiteY1" fmla="*/ 59820 h 504251"/>
              <a:gd name="connsiteX2" fmla="*/ 51275 w 149048"/>
              <a:gd name="connsiteY2" fmla="*/ 136732 h 504251"/>
              <a:gd name="connsiteX3" fmla="*/ 76913 w 149048"/>
              <a:gd name="connsiteY3" fmla="*/ 145278 h 504251"/>
              <a:gd name="connsiteX4" fmla="*/ 136733 w 149048"/>
              <a:gd name="connsiteY4" fmla="*/ 136732 h 504251"/>
              <a:gd name="connsiteX5" fmla="*/ 128187 w 149048"/>
              <a:gd name="connsiteY5" fmla="*/ 111095 h 504251"/>
              <a:gd name="connsiteX6" fmla="*/ 102550 w 149048"/>
              <a:gd name="connsiteY6" fmla="*/ 94004 h 504251"/>
              <a:gd name="connsiteX7" fmla="*/ 8546 w 149048"/>
              <a:gd name="connsiteY7" fmla="*/ 128187 h 504251"/>
              <a:gd name="connsiteX8" fmla="*/ 0 w 149048"/>
              <a:gd name="connsiteY8" fmla="*/ 153824 h 504251"/>
              <a:gd name="connsiteX9" fmla="*/ 8546 w 149048"/>
              <a:gd name="connsiteY9" fmla="*/ 196553 h 504251"/>
              <a:gd name="connsiteX10" fmla="*/ 51275 w 149048"/>
              <a:gd name="connsiteY10" fmla="*/ 247828 h 504251"/>
              <a:gd name="connsiteX11" fmla="*/ 102550 w 149048"/>
              <a:gd name="connsiteY11" fmla="*/ 264919 h 504251"/>
              <a:gd name="connsiteX12" fmla="*/ 128187 w 149048"/>
              <a:gd name="connsiteY12" fmla="*/ 239282 h 504251"/>
              <a:gd name="connsiteX13" fmla="*/ 119642 w 149048"/>
              <a:gd name="connsiteY13" fmla="*/ 213645 h 504251"/>
              <a:gd name="connsiteX14" fmla="*/ 34184 w 149048"/>
              <a:gd name="connsiteY14" fmla="*/ 222190 h 504251"/>
              <a:gd name="connsiteX15" fmla="*/ 8546 w 149048"/>
              <a:gd name="connsiteY15" fmla="*/ 273465 h 504251"/>
              <a:gd name="connsiteX16" fmla="*/ 17092 w 149048"/>
              <a:gd name="connsiteY16" fmla="*/ 307648 h 504251"/>
              <a:gd name="connsiteX17" fmla="*/ 25638 w 149048"/>
              <a:gd name="connsiteY17" fmla="*/ 333286 h 504251"/>
              <a:gd name="connsiteX18" fmla="*/ 76913 w 149048"/>
              <a:gd name="connsiteY18" fmla="*/ 376015 h 504251"/>
              <a:gd name="connsiteX19" fmla="*/ 145279 w 149048"/>
              <a:gd name="connsiteY19" fmla="*/ 367469 h 504251"/>
              <a:gd name="connsiteX20" fmla="*/ 136733 w 149048"/>
              <a:gd name="connsiteY20" fmla="*/ 333286 h 504251"/>
              <a:gd name="connsiteX21" fmla="*/ 111096 w 149048"/>
              <a:gd name="connsiteY21" fmla="*/ 324740 h 504251"/>
              <a:gd name="connsiteX22" fmla="*/ 25638 w 149048"/>
              <a:gd name="connsiteY22" fmla="*/ 358923 h 504251"/>
              <a:gd name="connsiteX23" fmla="*/ 17092 w 149048"/>
              <a:gd name="connsiteY23" fmla="*/ 384561 h 504251"/>
              <a:gd name="connsiteX24" fmla="*/ 34184 w 149048"/>
              <a:gd name="connsiteY24" fmla="*/ 478564 h 504251"/>
              <a:gd name="connsiteX25" fmla="*/ 59821 w 149048"/>
              <a:gd name="connsiteY25" fmla="*/ 504202 h 50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9048" h="504251">
                <a:moveTo>
                  <a:pt x="76913" y="0"/>
                </a:moveTo>
                <a:cubicBezTo>
                  <a:pt x="70361" y="5241"/>
                  <a:pt x="19415" y="38916"/>
                  <a:pt x="17092" y="59820"/>
                </a:cubicBezTo>
                <a:cubicBezTo>
                  <a:pt x="13154" y="95261"/>
                  <a:pt x="23479" y="118201"/>
                  <a:pt x="51275" y="136732"/>
                </a:cubicBezTo>
                <a:cubicBezTo>
                  <a:pt x="58770" y="141729"/>
                  <a:pt x="68367" y="142429"/>
                  <a:pt x="76913" y="145278"/>
                </a:cubicBezTo>
                <a:cubicBezTo>
                  <a:pt x="96853" y="142429"/>
                  <a:pt x="119974" y="147905"/>
                  <a:pt x="136733" y="136732"/>
                </a:cubicBezTo>
                <a:cubicBezTo>
                  <a:pt x="144228" y="131735"/>
                  <a:pt x="133814" y="118129"/>
                  <a:pt x="128187" y="111095"/>
                </a:cubicBezTo>
                <a:cubicBezTo>
                  <a:pt x="121771" y="103075"/>
                  <a:pt x="111096" y="99701"/>
                  <a:pt x="102550" y="94004"/>
                </a:cubicBezTo>
                <a:cubicBezTo>
                  <a:pt x="51127" y="100431"/>
                  <a:pt x="35196" y="88213"/>
                  <a:pt x="8546" y="128187"/>
                </a:cubicBezTo>
                <a:cubicBezTo>
                  <a:pt x="3549" y="135682"/>
                  <a:pt x="2849" y="145278"/>
                  <a:pt x="0" y="153824"/>
                </a:cubicBezTo>
                <a:cubicBezTo>
                  <a:pt x="2849" y="168067"/>
                  <a:pt x="3446" y="182953"/>
                  <a:pt x="8546" y="196553"/>
                </a:cubicBezTo>
                <a:cubicBezTo>
                  <a:pt x="13305" y="209242"/>
                  <a:pt x="40777" y="241996"/>
                  <a:pt x="51275" y="247828"/>
                </a:cubicBezTo>
                <a:cubicBezTo>
                  <a:pt x="67024" y="256577"/>
                  <a:pt x="102550" y="264919"/>
                  <a:pt x="102550" y="264919"/>
                </a:cubicBezTo>
                <a:cubicBezTo>
                  <a:pt x="111096" y="256373"/>
                  <a:pt x="124365" y="250747"/>
                  <a:pt x="128187" y="239282"/>
                </a:cubicBezTo>
                <a:cubicBezTo>
                  <a:pt x="131036" y="230736"/>
                  <a:pt x="128505" y="215256"/>
                  <a:pt x="119642" y="213645"/>
                </a:cubicBezTo>
                <a:cubicBezTo>
                  <a:pt x="91476" y="208524"/>
                  <a:pt x="62670" y="219342"/>
                  <a:pt x="34184" y="222190"/>
                </a:cubicBezTo>
                <a:cubicBezTo>
                  <a:pt x="25543" y="235151"/>
                  <a:pt x="8546" y="255775"/>
                  <a:pt x="8546" y="273465"/>
                </a:cubicBezTo>
                <a:cubicBezTo>
                  <a:pt x="8546" y="285210"/>
                  <a:pt x="13865" y="296355"/>
                  <a:pt x="17092" y="307648"/>
                </a:cubicBezTo>
                <a:cubicBezTo>
                  <a:pt x="19567" y="316310"/>
                  <a:pt x="20641" y="325791"/>
                  <a:pt x="25638" y="333286"/>
                </a:cubicBezTo>
                <a:cubicBezTo>
                  <a:pt x="38798" y="353026"/>
                  <a:pt x="57996" y="363404"/>
                  <a:pt x="76913" y="376015"/>
                </a:cubicBezTo>
                <a:cubicBezTo>
                  <a:pt x="99702" y="373166"/>
                  <a:pt x="126591" y="380818"/>
                  <a:pt x="145279" y="367469"/>
                </a:cubicBezTo>
                <a:cubicBezTo>
                  <a:pt x="154836" y="360642"/>
                  <a:pt x="144070" y="342457"/>
                  <a:pt x="136733" y="333286"/>
                </a:cubicBezTo>
                <a:cubicBezTo>
                  <a:pt x="131106" y="326252"/>
                  <a:pt x="119642" y="327589"/>
                  <a:pt x="111096" y="324740"/>
                </a:cubicBezTo>
                <a:cubicBezTo>
                  <a:pt x="63800" y="331497"/>
                  <a:pt x="50825" y="321142"/>
                  <a:pt x="25638" y="358923"/>
                </a:cubicBezTo>
                <a:cubicBezTo>
                  <a:pt x="20641" y="366418"/>
                  <a:pt x="19941" y="376015"/>
                  <a:pt x="17092" y="384561"/>
                </a:cubicBezTo>
                <a:cubicBezTo>
                  <a:pt x="20039" y="408133"/>
                  <a:pt x="21010" y="452215"/>
                  <a:pt x="34184" y="478564"/>
                </a:cubicBezTo>
                <a:cubicBezTo>
                  <a:pt x="48188" y="506572"/>
                  <a:pt x="42299" y="504202"/>
                  <a:pt x="59821" y="504202"/>
                </a:cubicBezTo>
              </a:path>
            </a:pathLst>
          </a:cu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8" name="Lightning Bolt 17"/>
          <p:cNvSpPr/>
          <p:nvPr/>
        </p:nvSpPr>
        <p:spPr>
          <a:xfrm>
            <a:off x="251520" y="1916832"/>
            <a:ext cx="499024" cy="169531"/>
          </a:xfrm>
          <a:prstGeom prst="lightningBolt">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p>
        </p:txBody>
      </p:sp>
      <p:sp>
        <p:nvSpPr>
          <p:cNvPr id="19" name="Freeform 18"/>
          <p:cNvSpPr/>
          <p:nvPr/>
        </p:nvSpPr>
        <p:spPr>
          <a:xfrm>
            <a:off x="8010932" y="1556670"/>
            <a:ext cx="149048" cy="504251"/>
          </a:xfrm>
          <a:custGeom>
            <a:avLst/>
            <a:gdLst>
              <a:gd name="connsiteX0" fmla="*/ 76913 w 149048"/>
              <a:gd name="connsiteY0" fmla="*/ 0 h 504251"/>
              <a:gd name="connsiteX1" fmla="*/ 17092 w 149048"/>
              <a:gd name="connsiteY1" fmla="*/ 59820 h 504251"/>
              <a:gd name="connsiteX2" fmla="*/ 51275 w 149048"/>
              <a:gd name="connsiteY2" fmla="*/ 136732 h 504251"/>
              <a:gd name="connsiteX3" fmla="*/ 76913 w 149048"/>
              <a:gd name="connsiteY3" fmla="*/ 145278 h 504251"/>
              <a:gd name="connsiteX4" fmla="*/ 136733 w 149048"/>
              <a:gd name="connsiteY4" fmla="*/ 136732 h 504251"/>
              <a:gd name="connsiteX5" fmla="*/ 128187 w 149048"/>
              <a:gd name="connsiteY5" fmla="*/ 111095 h 504251"/>
              <a:gd name="connsiteX6" fmla="*/ 102550 w 149048"/>
              <a:gd name="connsiteY6" fmla="*/ 94004 h 504251"/>
              <a:gd name="connsiteX7" fmla="*/ 8546 w 149048"/>
              <a:gd name="connsiteY7" fmla="*/ 128187 h 504251"/>
              <a:gd name="connsiteX8" fmla="*/ 0 w 149048"/>
              <a:gd name="connsiteY8" fmla="*/ 153824 h 504251"/>
              <a:gd name="connsiteX9" fmla="*/ 8546 w 149048"/>
              <a:gd name="connsiteY9" fmla="*/ 196553 h 504251"/>
              <a:gd name="connsiteX10" fmla="*/ 51275 w 149048"/>
              <a:gd name="connsiteY10" fmla="*/ 247828 h 504251"/>
              <a:gd name="connsiteX11" fmla="*/ 102550 w 149048"/>
              <a:gd name="connsiteY11" fmla="*/ 264919 h 504251"/>
              <a:gd name="connsiteX12" fmla="*/ 128187 w 149048"/>
              <a:gd name="connsiteY12" fmla="*/ 239282 h 504251"/>
              <a:gd name="connsiteX13" fmla="*/ 119642 w 149048"/>
              <a:gd name="connsiteY13" fmla="*/ 213645 h 504251"/>
              <a:gd name="connsiteX14" fmla="*/ 34184 w 149048"/>
              <a:gd name="connsiteY14" fmla="*/ 222190 h 504251"/>
              <a:gd name="connsiteX15" fmla="*/ 8546 w 149048"/>
              <a:gd name="connsiteY15" fmla="*/ 273465 h 504251"/>
              <a:gd name="connsiteX16" fmla="*/ 17092 w 149048"/>
              <a:gd name="connsiteY16" fmla="*/ 307648 h 504251"/>
              <a:gd name="connsiteX17" fmla="*/ 25638 w 149048"/>
              <a:gd name="connsiteY17" fmla="*/ 333286 h 504251"/>
              <a:gd name="connsiteX18" fmla="*/ 76913 w 149048"/>
              <a:gd name="connsiteY18" fmla="*/ 376015 h 504251"/>
              <a:gd name="connsiteX19" fmla="*/ 145279 w 149048"/>
              <a:gd name="connsiteY19" fmla="*/ 367469 h 504251"/>
              <a:gd name="connsiteX20" fmla="*/ 136733 w 149048"/>
              <a:gd name="connsiteY20" fmla="*/ 333286 h 504251"/>
              <a:gd name="connsiteX21" fmla="*/ 111096 w 149048"/>
              <a:gd name="connsiteY21" fmla="*/ 324740 h 504251"/>
              <a:gd name="connsiteX22" fmla="*/ 25638 w 149048"/>
              <a:gd name="connsiteY22" fmla="*/ 358923 h 504251"/>
              <a:gd name="connsiteX23" fmla="*/ 17092 w 149048"/>
              <a:gd name="connsiteY23" fmla="*/ 384561 h 504251"/>
              <a:gd name="connsiteX24" fmla="*/ 34184 w 149048"/>
              <a:gd name="connsiteY24" fmla="*/ 478564 h 504251"/>
              <a:gd name="connsiteX25" fmla="*/ 59821 w 149048"/>
              <a:gd name="connsiteY25" fmla="*/ 504202 h 50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9048" h="504251">
                <a:moveTo>
                  <a:pt x="76913" y="0"/>
                </a:moveTo>
                <a:cubicBezTo>
                  <a:pt x="70361" y="5241"/>
                  <a:pt x="19415" y="38916"/>
                  <a:pt x="17092" y="59820"/>
                </a:cubicBezTo>
                <a:cubicBezTo>
                  <a:pt x="13154" y="95261"/>
                  <a:pt x="23479" y="118201"/>
                  <a:pt x="51275" y="136732"/>
                </a:cubicBezTo>
                <a:cubicBezTo>
                  <a:pt x="58770" y="141729"/>
                  <a:pt x="68367" y="142429"/>
                  <a:pt x="76913" y="145278"/>
                </a:cubicBezTo>
                <a:cubicBezTo>
                  <a:pt x="96853" y="142429"/>
                  <a:pt x="119974" y="147905"/>
                  <a:pt x="136733" y="136732"/>
                </a:cubicBezTo>
                <a:cubicBezTo>
                  <a:pt x="144228" y="131735"/>
                  <a:pt x="133814" y="118129"/>
                  <a:pt x="128187" y="111095"/>
                </a:cubicBezTo>
                <a:cubicBezTo>
                  <a:pt x="121771" y="103075"/>
                  <a:pt x="111096" y="99701"/>
                  <a:pt x="102550" y="94004"/>
                </a:cubicBezTo>
                <a:cubicBezTo>
                  <a:pt x="51127" y="100431"/>
                  <a:pt x="35196" y="88213"/>
                  <a:pt x="8546" y="128187"/>
                </a:cubicBezTo>
                <a:cubicBezTo>
                  <a:pt x="3549" y="135682"/>
                  <a:pt x="2849" y="145278"/>
                  <a:pt x="0" y="153824"/>
                </a:cubicBezTo>
                <a:cubicBezTo>
                  <a:pt x="2849" y="168067"/>
                  <a:pt x="3446" y="182953"/>
                  <a:pt x="8546" y="196553"/>
                </a:cubicBezTo>
                <a:cubicBezTo>
                  <a:pt x="13305" y="209242"/>
                  <a:pt x="40777" y="241996"/>
                  <a:pt x="51275" y="247828"/>
                </a:cubicBezTo>
                <a:cubicBezTo>
                  <a:pt x="67024" y="256577"/>
                  <a:pt x="102550" y="264919"/>
                  <a:pt x="102550" y="264919"/>
                </a:cubicBezTo>
                <a:cubicBezTo>
                  <a:pt x="111096" y="256373"/>
                  <a:pt x="124365" y="250747"/>
                  <a:pt x="128187" y="239282"/>
                </a:cubicBezTo>
                <a:cubicBezTo>
                  <a:pt x="131036" y="230736"/>
                  <a:pt x="128505" y="215256"/>
                  <a:pt x="119642" y="213645"/>
                </a:cubicBezTo>
                <a:cubicBezTo>
                  <a:pt x="91476" y="208524"/>
                  <a:pt x="62670" y="219342"/>
                  <a:pt x="34184" y="222190"/>
                </a:cubicBezTo>
                <a:cubicBezTo>
                  <a:pt x="25543" y="235151"/>
                  <a:pt x="8546" y="255775"/>
                  <a:pt x="8546" y="273465"/>
                </a:cubicBezTo>
                <a:cubicBezTo>
                  <a:pt x="8546" y="285210"/>
                  <a:pt x="13865" y="296355"/>
                  <a:pt x="17092" y="307648"/>
                </a:cubicBezTo>
                <a:cubicBezTo>
                  <a:pt x="19567" y="316310"/>
                  <a:pt x="20641" y="325791"/>
                  <a:pt x="25638" y="333286"/>
                </a:cubicBezTo>
                <a:cubicBezTo>
                  <a:pt x="38798" y="353026"/>
                  <a:pt x="57996" y="363404"/>
                  <a:pt x="76913" y="376015"/>
                </a:cubicBezTo>
                <a:cubicBezTo>
                  <a:pt x="99702" y="373166"/>
                  <a:pt x="126591" y="380818"/>
                  <a:pt x="145279" y="367469"/>
                </a:cubicBezTo>
                <a:cubicBezTo>
                  <a:pt x="154836" y="360642"/>
                  <a:pt x="144070" y="342457"/>
                  <a:pt x="136733" y="333286"/>
                </a:cubicBezTo>
                <a:cubicBezTo>
                  <a:pt x="131106" y="326252"/>
                  <a:pt x="119642" y="327589"/>
                  <a:pt x="111096" y="324740"/>
                </a:cubicBezTo>
                <a:cubicBezTo>
                  <a:pt x="63800" y="331497"/>
                  <a:pt x="50825" y="321142"/>
                  <a:pt x="25638" y="358923"/>
                </a:cubicBezTo>
                <a:cubicBezTo>
                  <a:pt x="20641" y="366418"/>
                  <a:pt x="19941" y="376015"/>
                  <a:pt x="17092" y="384561"/>
                </a:cubicBezTo>
                <a:cubicBezTo>
                  <a:pt x="20039" y="408133"/>
                  <a:pt x="21010" y="452215"/>
                  <a:pt x="34184" y="478564"/>
                </a:cubicBezTo>
                <a:cubicBezTo>
                  <a:pt x="48188" y="506572"/>
                  <a:pt x="42299" y="504202"/>
                  <a:pt x="59821" y="504202"/>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AU"/>
          </a:p>
        </p:txBody>
      </p:sp>
      <p:sp>
        <p:nvSpPr>
          <p:cNvPr id="3" name="TextBox 2"/>
          <p:cNvSpPr txBox="1"/>
          <p:nvPr/>
        </p:nvSpPr>
        <p:spPr>
          <a:xfrm>
            <a:off x="1187624" y="1628800"/>
            <a:ext cx="2808312"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en-AU" sz="1200" dirty="0" smtClean="0">
              <a:solidFill>
                <a:srgbClr val="93C763"/>
              </a:solidFill>
            </a:endParaRPr>
          </a:p>
          <a:p>
            <a:endParaRPr lang="en-AU" sz="1200" dirty="0" smtClean="0">
              <a:solidFill>
                <a:srgbClr val="93C763"/>
              </a:solidFill>
            </a:endParaRPr>
          </a:p>
          <a:p>
            <a:r>
              <a:rPr lang="en-AU" sz="1200" dirty="0" err="1" smtClean="0">
                <a:solidFill>
                  <a:srgbClr val="93C763"/>
                </a:solidFill>
              </a:rPr>
              <a:t>async</a:t>
            </a:r>
            <a:r>
              <a:rPr lang="en-AU" sz="1200" dirty="0"/>
              <a:t> </a:t>
            </a:r>
            <a:r>
              <a:rPr lang="en-AU" sz="1200" dirty="0" smtClean="0">
                <a:solidFill>
                  <a:srgbClr val="93C763"/>
                </a:solidFill>
              </a:rPr>
              <a:t>void</a:t>
            </a:r>
          </a:p>
          <a:p>
            <a:r>
              <a:rPr lang="en-AU" sz="1200" dirty="0" smtClean="0"/>
              <a:t>LoadPhotosAsync(</a:t>
            </a:r>
            <a:r>
              <a:rPr lang="en-AU" sz="1200" dirty="0" smtClean="0">
                <a:solidFill>
                  <a:srgbClr val="93C763"/>
                </a:solidFill>
              </a:rPr>
              <a:t>string</a:t>
            </a:r>
            <a:r>
              <a:rPr lang="en-AU" sz="1200" dirty="0"/>
              <a:t> tag</a:t>
            </a:r>
            <a:r>
              <a:rPr lang="en-AU" sz="1200" dirty="0" smtClean="0"/>
              <a:t>)</a:t>
            </a:r>
          </a:p>
          <a:p>
            <a:r>
              <a:rPr lang="en-AU" sz="1200" dirty="0" smtClean="0"/>
              <a:t>{</a:t>
            </a:r>
          </a:p>
          <a:p>
            <a:r>
              <a:rPr lang="en-AU" sz="1200" dirty="0" smtClean="0"/>
              <a:t> …</a:t>
            </a:r>
          </a:p>
          <a:p>
            <a:r>
              <a:rPr lang="en-AU" sz="1200" dirty="0" err="1" smtClean="0">
                <a:solidFill>
                  <a:srgbClr val="93C763"/>
                </a:solidFill>
              </a:rPr>
              <a:t>var</a:t>
            </a:r>
            <a:r>
              <a:rPr lang="en-AU" sz="1200" dirty="0"/>
              <a:t> </a:t>
            </a:r>
            <a:r>
              <a:rPr lang="en-AU" sz="1200" dirty="0" err="1" smtClean="0"/>
              <a:t>photosTask</a:t>
            </a:r>
            <a:r>
              <a:rPr lang="en-AU" sz="1200" dirty="0"/>
              <a:t> </a:t>
            </a:r>
            <a:r>
              <a:rPr lang="en-AU" sz="1200" dirty="0">
                <a:solidFill>
                  <a:srgbClr val="E8E2B7"/>
                </a:solidFill>
              </a:rPr>
              <a:t>=</a:t>
            </a:r>
            <a:r>
              <a:rPr lang="en-AU" sz="1200" dirty="0"/>
              <a:t>  </a:t>
            </a:r>
            <a:r>
              <a:rPr lang="en-AU" sz="1200" dirty="0" err="1"/>
              <a:t>GetPhotosAsync</a:t>
            </a:r>
            <a:r>
              <a:rPr lang="en-AU" sz="1200" dirty="0"/>
              <a:t>(tag, page); </a:t>
            </a:r>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r>
              <a:rPr lang="en-AU" sz="1200" dirty="0" err="1">
                <a:solidFill>
                  <a:srgbClr val="93C763"/>
                </a:solidFill>
              </a:rPr>
              <a:t>var</a:t>
            </a:r>
            <a:r>
              <a:rPr lang="en-AU" sz="1200" dirty="0" smtClean="0"/>
              <a:t> photos = </a:t>
            </a:r>
            <a:r>
              <a:rPr lang="en-AU" sz="1200" dirty="0">
                <a:solidFill>
                  <a:srgbClr val="93C763"/>
                </a:solidFill>
              </a:rPr>
              <a:t>await</a:t>
            </a:r>
            <a:r>
              <a:rPr lang="en-AU" sz="1200" dirty="0" smtClean="0"/>
              <a:t> </a:t>
            </a:r>
            <a:r>
              <a:rPr lang="en-AU" sz="1200" dirty="0" err="1" smtClean="0"/>
              <a:t>photosTask</a:t>
            </a:r>
            <a:r>
              <a:rPr lang="en-AU" sz="1200" dirty="0" smtClean="0"/>
              <a:t>;</a:t>
            </a:r>
            <a:endParaRPr lang="en-AU" sz="1200" dirty="0"/>
          </a:p>
          <a:p>
            <a:endParaRPr lang="en-AU" sz="1200" dirty="0" smtClean="0"/>
          </a:p>
          <a:p>
            <a:endParaRPr lang="en-AU" sz="1200" dirty="0"/>
          </a:p>
          <a:p>
            <a:endParaRPr lang="en-AU" sz="1200" dirty="0" smtClean="0"/>
          </a:p>
          <a:p>
            <a:r>
              <a:rPr lang="en-AU" sz="1200" dirty="0" err="1" smtClean="0"/>
              <a:t>DisplayPhotos</a:t>
            </a:r>
            <a:r>
              <a:rPr lang="en-AU" sz="1200" dirty="0" smtClean="0"/>
              <a:t>(photos</a:t>
            </a:r>
            <a:r>
              <a:rPr lang="en-AU" sz="1200" dirty="0"/>
              <a:t>); </a:t>
            </a:r>
            <a:endParaRPr lang="en-AU" sz="1200" dirty="0" smtClean="0"/>
          </a:p>
          <a:p>
            <a:endParaRPr lang="en-AU" sz="1200" dirty="0"/>
          </a:p>
          <a:p>
            <a:endParaRPr lang="en-AU" sz="1200" dirty="0" smtClean="0"/>
          </a:p>
          <a:p>
            <a:endParaRPr lang="en-AU" sz="1200" dirty="0"/>
          </a:p>
          <a:p>
            <a:endParaRPr lang="en-AU" sz="1200" dirty="0" smtClean="0"/>
          </a:p>
          <a:p>
            <a:endParaRPr lang="en-AU" sz="1200" dirty="0"/>
          </a:p>
          <a:p>
            <a:r>
              <a:rPr lang="en-AU" sz="1200" dirty="0" smtClean="0"/>
              <a:t>}</a:t>
            </a:r>
            <a:endParaRPr lang="en-AU" sz="1200" dirty="0"/>
          </a:p>
        </p:txBody>
      </p:sp>
      <p:sp>
        <p:nvSpPr>
          <p:cNvPr id="14" name="TextBox 13"/>
          <p:cNvSpPr txBox="1"/>
          <p:nvPr/>
        </p:nvSpPr>
        <p:spPr>
          <a:xfrm>
            <a:off x="4283968" y="1628800"/>
            <a:ext cx="3024336" cy="43396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en-AU" sz="1200" dirty="0" smtClean="0">
              <a:solidFill>
                <a:srgbClr val="93C763"/>
              </a:solidFill>
            </a:endParaRPr>
          </a:p>
          <a:p>
            <a:endParaRPr lang="en-AU" sz="1200" dirty="0">
              <a:solidFill>
                <a:srgbClr val="93C763"/>
              </a:solidFill>
            </a:endParaRPr>
          </a:p>
          <a:p>
            <a:endParaRPr lang="en-AU" sz="1200" dirty="0" smtClean="0">
              <a:solidFill>
                <a:srgbClr val="93C763"/>
              </a:solidFill>
            </a:endParaRPr>
          </a:p>
          <a:p>
            <a:endParaRPr lang="en-AU" sz="1200" dirty="0">
              <a:solidFill>
                <a:srgbClr val="93C763"/>
              </a:solidFill>
            </a:endParaRPr>
          </a:p>
          <a:p>
            <a:r>
              <a:rPr lang="en-AU" sz="1200" dirty="0" err="1" smtClean="0">
                <a:solidFill>
                  <a:srgbClr val="93C763"/>
                </a:solidFill>
              </a:rPr>
              <a:t>async</a:t>
            </a:r>
            <a:r>
              <a:rPr lang="en-AU" sz="1200" dirty="0"/>
              <a:t> </a:t>
            </a:r>
            <a:r>
              <a:rPr lang="en-AU" sz="1200" dirty="0">
                <a:solidFill>
                  <a:schemeClr val="accent1">
                    <a:lumMod val="50000"/>
                  </a:schemeClr>
                </a:solidFill>
              </a:rPr>
              <a:t>Task&lt;</a:t>
            </a:r>
            <a:r>
              <a:rPr lang="en-AU" sz="1200" dirty="0" err="1">
                <a:solidFill>
                  <a:schemeClr val="accent1">
                    <a:lumMod val="50000"/>
                  </a:schemeClr>
                </a:solidFill>
              </a:rPr>
              <a:t>FlickrPhoto</a:t>
            </a:r>
            <a:r>
              <a:rPr lang="en-AU" sz="1200" dirty="0"/>
              <a:t>[]</a:t>
            </a:r>
            <a:r>
              <a:rPr lang="en-AU" sz="1200" dirty="0">
                <a:solidFill>
                  <a:srgbClr val="E8E2B7"/>
                </a:solidFill>
              </a:rPr>
              <a:t>&gt;</a:t>
            </a:r>
            <a:r>
              <a:rPr lang="en-AU" sz="1200" dirty="0"/>
              <a:t> </a:t>
            </a:r>
            <a:endParaRPr lang="en-AU" sz="1200" dirty="0" smtClean="0"/>
          </a:p>
          <a:p>
            <a:r>
              <a:rPr lang="en-AU" sz="1200" dirty="0" err="1" smtClean="0"/>
              <a:t>GetPhotosAsync</a:t>
            </a:r>
            <a:r>
              <a:rPr lang="en-AU" sz="1200" dirty="0" smtClean="0"/>
              <a:t>(</a:t>
            </a:r>
            <a:r>
              <a:rPr lang="en-AU" sz="1200" dirty="0" smtClean="0">
                <a:solidFill>
                  <a:srgbClr val="93C763"/>
                </a:solidFill>
              </a:rPr>
              <a:t>string</a:t>
            </a:r>
            <a:r>
              <a:rPr lang="en-AU" sz="1200" dirty="0"/>
              <a:t> tag, </a:t>
            </a:r>
            <a:r>
              <a:rPr lang="en-AU" sz="1200" dirty="0" err="1">
                <a:solidFill>
                  <a:srgbClr val="93C763"/>
                </a:solidFill>
              </a:rPr>
              <a:t>int</a:t>
            </a:r>
            <a:r>
              <a:rPr lang="en-AU" sz="1200" dirty="0"/>
              <a:t> page) </a:t>
            </a:r>
            <a:endParaRPr lang="en-AU" sz="1200" dirty="0" smtClean="0"/>
          </a:p>
          <a:p>
            <a:r>
              <a:rPr lang="en-AU" sz="1200" dirty="0" smtClean="0"/>
              <a:t>{</a:t>
            </a:r>
          </a:p>
          <a:p>
            <a:endParaRPr lang="en-AU" sz="1200" dirty="0">
              <a:solidFill>
                <a:srgbClr val="678CB1"/>
              </a:solidFill>
            </a:endParaRPr>
          </a:p>
          <a:p>
            <a:r>
              <a:rPr lang="en-AU" sz="1200" dirty="0" err="1" smtClean="0">
                <a:solidFill>
                  <a:schemeClr val="accent1">
                    <a:lumMod val="50000"/>
                  </a:schemeClr>
                </a:solidFill>
              </a:rPr>
              <a:t>WebClient</a:t>
            </a:r>
            <a:r>
              <a:rPr lang="en-AU" sz="1200" dirty="0"/>
              <a:t> </a:t>
            </a:r>
            <a:r>
              <a:rPr lang="en-AU" sz="1200" dirty="0" smtClean="0"/>
              <a:t>client</a:t>
            </a:r>
            <a:r>
              <a:rPr lang="en-AU" sz="1200" dirty="0"/>
              <a:t> </a:t>
            </a:r>
            <a:r>
              <a:rPr lang="en-AU" sz="1200" dirty="0">
                <a:solidFill>
                  <a:srgbClr val="E8E2B7"/>
                </a:solidFill>
              </a:rPr>
              <a:t>=</a:t>
            </a:r>
            <a:r>
              <a:rPr lang="en-AU" sz="1200" dirty="0"/>
              <a:t> </a:t>
            </a:r>
            <a:r>
              <a:rPr lang="en-AU" sz="1200" dirty="0">
                <a:solidFill>
                  <a:srgbClr val="93C763"/>
                </a:solidFill>
              </a:rPr>
              <a:t>new</a:t>
            </a:r>
            <a:r>
              <a:rPr lang="en-AU" sz="1200" dirty="0"/>
              <a:t> </a:t>
            </a:r>
            <a:r>
              <a:rPr lang="en-AU" sz="1200" dirty="0" err="1">
                <a:solidFill>
                  <a:schemeClr val="accent1">
                    <a:lumMod val="50000"/>
                  </a:schemeClr>
                </a:solidFill>
              </a:rPr>
              <a:t>WebClient</a:t>
            </a:r>
            <a:r>
              <a:rPr lang="en-AU" sz="1200" dirty="0"/>
              <a:t>(); </a:t>
            </a:r>
            <a:endParaRPr lang="en-AU" sz="1200" dirty="0" smtClean="0"/>
          </a:p>
          <a:p>
            <a:endParaRPr lang="en-AU" sz="1200" dirty="0">
              <a:solidFill>
                <a:srgbClr val="93C763"/>
              </a:solidFill>
            </a:endParaRPr>
          </a:p>
          <a:p>
            <a:r>
              <a:rPr lang="en-AU" sz="1200" dirty="0" err="1" smtClean="0">
                <a:solidFill>
                  <a:srgbClr val="93C763"/>
                </a:solidFill>
              </a:rPr>
              <a:t>var</a:t>
            </a:r>
            <a:r>
              <a:rPr lang="en-AU" sz="1200" dirty="0"/>
              <a:t> </a:t>
            </a:r>
            <a:r>
              <a:rPr lang="en-AU" sz="1200" dirty="0" err="1" smtClean="0"/>
              <a:t>webTask</a:t>
            </a:r>
            <a:r>
              <a:rPr lang="en-AU" sz="1200" dirty="0"/>
              <a:t> </a:t>
            </a:r>
            <a:r>
              <a:rPr lang="en-AU" sz="1200" dirty="0">
                <a:solidFill>
                  <a:srgbClr val="E8E2B7"/>
                </a:solidFill>
              </a:rPr>
              <a:t>=</a:t>
            </a:r>
            <a:r>
              <a:rPr lang="en-AU" sz="1200" dirty="0"/>
              <a:t> </a:t>
            </a:r>
            <a:r>
              <a:rPr lang="en-AU" sz="1200" dirty="0" err="1" smtClean="0"/>
              <a:t>client</a:t>
            </a:r>
            <a:r>
              <a:rPr lang="en-AU" sz="1200" dirty="0" err="1" smtClean="0">
                <a:solidFill>
                  <a:srgbClr val="E8E2B7"/>
                </a:solidFill>
              </a:rPr>
              <a:t>.</a:t>
            </a:r>
            <a:r>
              <a:rPr lang="en-AU" sz="1200" dirty="0" err="1" smtClean="0"/>
              <a:t>DownloadStringTaskAsync</a:t>
            </a:r>
            <a:r>
              <a:rPr lang="en-AU" sz="1200" dirty="0" smtClean="0"/>
              <a:t>(…); </a:t>
            </a:r>
          </a:p>
          <a:p>
            <a:r>
              <a:rPr lang="en-AU" sz="1200" dirty="0" err="1" smtClean="0">
                <a:solidFill>
                  <a:srgbClr val="93C763"/>
                </a:solidFill>
              </a:rPr>
              <a:t>var</a:t>
            </a:r>
            <a:r>
              <a:rPr lang="en-AU" sz="1200" dirty="0"/>
              <a:t> </a:t>
            </a:r>
            <a:r>
              <a:rPr lang="en-AU" sz="1200" dirty="0" err="1" smtClean="0"/>
              <a:t>apiResponse</a:t>
            </a:r>
            <a:r>
              <a:rPr lang="en-AU" sz="1200" dirty="0"/>
              <a:t> </a:t>
            </a:r>
            <a:r>
              <a:rPr lang="en-AU" sz="1200" dirty="0">
                <a:solidFill>
                  <a:srgbClr val="E8E2B7"/>
                </a:solidFill>
              </a:rPr>
              <a:t>=</a:t>
            </a:r>
            <a:r>
              <a:rPr lang="en-AU" sz="1200" dirty="0"/>
              <a:t> </a:t>
            </a:r>
            <a:r>
              <a:rPr lang="en-AU" sz="1200" dirty="0" smtClean="0">
                <a:solidFill>
                  <a:srgbClr val="93C763"/>
                </a:solidFill>
              </a:rPr>
              <a:t>await </a:t>
            </a:r>
            <a:r>
              <a:rPr lang="en-AU" sz="1200" dirty="0" err="1" smtClean="0"/>
              <a:t>webTask</a:t>
            </a:r>
            <a:r>
              <a:rPr lang="en-AU" sz="1200" dirty="0" smtClean="0"/>
              <a:t>;</a:t>
            </a:r>
          </a:p>
          <a:p>
            <a:endParaRPr lang="en-AU" sz="1200" dirty="0"/>
          </a:p>
          <a:p>
            <a:endParaRPr lang="en-AU" sz="1200" dirty="0" smtClean="0"/>
          </a:p>
          <a:p>
            <a:endParaRPr lang="en-AU" sz="1200" dirty="0">
              <a:solidFill>
                <a:srgbClr val="93C763"/>
              </a:solidFill>
            </a:endParaRPr>
          </a:p>
          <a:p>
            <a:r>
              <a:rPr lang="en-AU" sz="1200" dirty="0" err="1" smtClean="0">
                <a:solidFill>
                  <a:srgbClr val="93C763"/>
                </a:solidFill>
              </a:rPr>
              <a:t>var</a:t>
            </a:r>
            <a:r>
              <a:rPr lang="en-AU" sz="1200" dirty="0"/>
              <a:t> photos </a:t>
            </a:r>
            <a:r>
              <a:rPr lang="en-AU" sz="1200" dirty="0">
                <a:solidFill>
                  <a:srgbClr val="E8E2B7"/>
                </a:solidFill>
              </a:rPr>
              <a:t>=</a:t>
            </a:r>
            <a:r>
              <a:rPr lang="en-AU" sz="1200" dirty="0"/>
              <a:t> </a:t>
            </a:r>
            <a:r>
              <a:rPr lang="en-AU" sz="1200" dirty="0" err="1"/>
              <a:t>ParseResponse</a:t>
            </a:r>
            <a:r>
              <a:rPr lang="en-AU" sz="1200" dirty="0"/>
              <a:t>(</a:t>
            </a:r>
            <a:r>
              <a:rPr lang="en-AU" sz="1200" dirty="0" err="1"/>
              <a:t>apiResponse</a:t>
            </a:r>
            <a:r>
              <a:rPr lang="en-AU" sz="1200" dirty="0" smtClean="0"/>
              <a:t>);</a:t>
            </a:r>
          </a:p>
          <a:p>
            <a:r>
              <a:rPr lang="en-AU" sz="1200" dirty="0" smtClean="0">
                <a:solidFill>
                  <a:srgbClr val="93C763"/>
                </a:solidFill>
              </a:rPr>
              <a:t>return</a:t>
            </a:r>
            <a:r>
              <a:rPr lang="en-AU" sz="1200" dirty="0"/>
              <a:t> photos</a:t>
            </a:r>
            <a:r>
              <a:rPr lang="en-AU" sz="1200" dirty="0" smtClean="0"/>
              <a:t>;</a:t>
            </a:r>
          </a:p>
          <a:p>
            <a:endParaRPr lang="en-AU" sz="1200" dirty="0" smtClean="0"/>
          </a:p>
          <a:p>
            <a:endParaRPr lang="en-AU" sz="1200" dirty="0"/>
          </a:p>
          <a:p>
            <a:endParaRPr lang="en-AU" sz="1200" dirty="0" smtClean="0"/>
          </a:p>
          <a:p>
            <a:endParaRPr lang="en-AU" sz="1200" dirty="0"/>
          </a:p>
          <a:p>
            <a:r>
              <a:rPr lang="en-AU" sz="1200" dirty="0" smtClean="0"/>
              <a:t>}</a:t>
            </a:r>
            <a:endParaRPr lang="en-AU" sz="1200" dirty="0"/>
          </a:p>
        </p:txBody>
      </p:sp>
      <p:sp>
        <p:nvSpPr>
          <p:cNvPr id="4" name="TextBox 3"/>
          <p:cNvSpPr txBox="1"/>
          <p:nvPr/>
        </p:nvSpPr>
        <p:spPr>
          <a:xfrm>
            <a:off x="8316416" y="1570119"/>
            <a:ext cx="648072" cy="461665"/>
          </a:xfrm>
          <a:prstGeom prst="rect">
            <a:avLst/>
          </a:prstGeom>
          <a:noFill/>
        </p:spPr>
        <p:txBody>
          <a:bodyPr wrap="square" rtlCol="0">
            <a:spAutoFit/>
          </a:bodyPr>
          <a:lstStyle/>
          <a:p>
            <a:r>
              <a:rPr lang="en-AU" sz="1200" dirty="0" smtClean="0"/>
              <a:t>IOCP</a:t>
            </a:r>
          </a:p>
          <a:p>
            <a:r>
              <a:rPr lang="en-AU" sz="1200" dirty="0" smtClean="0"/>
              <a:t>thread</a:t>
            </a:r>
            <a:endParaRPr lang="en-AU" sz="1200" dirty="0"/>
          </a:p>
        </p:txBody>
      </p:sp>
      <p:sp>
        <p:nvSpPr>
          <p:cNvPr id="16" name="TextBox 15"/>
          <p:cNvSpPr txBox="1"/>
          <p:nvPr/>
        </p:nvSpPr>
        <p:spPr>
          <a:xfrm>
            <a:off x="43304" y="1484784"/>
            <a:ext cx="856287" cy="523220"/>
          </a:xfrm>
          <a:prstGeom prst="rect">
            <a:avLst/>
          </a:prstGeom>
          <a:noFill/>
        </p:spPr>
        <p:txBody>
          <a:bodyPr wrap="square" rtlCol="0">
            <a:spAutoFit/>
          </a:bodyPr>
          <a:lstStyle/>
          <a:p>
            <a:r>
              <a:rPr lang="en-AU" sz="1400" dirty="0" smtClean="0"/>
              <a:t>UI</a:t>
            </a:r>
          </a:p>
          <a:p>
            <a:r>
              <a:rPr lang="en-AU" sz="1400" dirty="0" smtClean="0"/>
              <a:t>thread</a:t>
            </a:r>
            <a:endParaRPr lang="en-AU" sz="1400" dirty="0"/>
          </a:p>
        </p:txBody>
      </p:sp>
      <p:cxnSp>
        <p:nvCxnSpPr>
          <p:cNvPr id="13" name="Straight Arrow Connector 12"/>
          <p:cNvCxnSpPr/>
          <p:nvPr/>
        </p:nvCxnSpPr>
        <p:spPr>
          <a:xfrm>
            <a:off x="899592" y="2060921"/>
            <a:ext cx="1692188" cy="792015"/>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591780" y="2852936"/>
            <a:ext cx="2268252" cy="34537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4860032" y="3198314"/>
            <a:ext cx="0" cy="230686"/>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4860032" y="3429000"/>
            <a:ext cx="1512168" cy="21602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H="1">
            <a:off x="5616116" y="3645024"/>
            <a:ext cx="794055" cy="28803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32" name="Freeform 31"/>
          <p:cNvSpPr/>
          <p:nvPr/>
        </p:nvSpPr>
        <p:spPr>
          <a:xfrm>
            <a:off x="8010932" y="2071348"/>
            <a:ext cx="149048" cy="504251"/>
          </a:xfrm>
          <a:custGeom>
            <a:avLst/>
            <a:gdLst>
              <a:gd name="connsiteX0" fmla="*/ 76913 w 149048"/>
              <a:gd name="connsiteY0" fmla="*/ 0 h 504251"/>
              <a:gd name="connsiteX1" fmla="*/ 17092 w 149048"/>
              <a:gd name="connsiteY1" fmla="*/ 59820 h 504251"/>
              <a:gd name="connsiteX2" fmla="*/ 51275 w 149048"/>
              <a:gd name="connsiteY2" fmla="*/ 136732 h 504251"/>
              <a:gd name="connsiteX3" fmla="*/ 76913 w 149048"/>
              <a:gd name="connsiteY3" fmla="*/ 145278 h 504251"/>
              <a:gd name="connsiteX4" fmla="*/ 136733 w 149048"/>
              <a:gd name="connsiteY4" fmla="*/ 136732 h 504251"/>
              <a:gd name="connsiteX5" fmla="*/ 128187 w 149048"/>
              <a:gd name="connsiteY5" fmla="*/ 111095 h 504251"/>
              <a:gd name="connsiteX6" fmla="*/ 102550 w 149048"/>
              <a:gd name="connsiteY6" fmla="*/ 94004 h 504251"/>
              <a:gd name="connsiteX7" fmla="*/ 8546 w 149048"/>
              <a:gd name="connsiteY7" fmla="*/ 128187 h 504251"/>
              <a:gd name="connsiteX8" fmla="*/ 0 w 149048"/>
              <a:gd name="connsiteY8" fmla="*/ 153824 h 504251"/>
              <a:gd name="connsiteX9" fmla="*/ 8546 w 149048"/>
              <a:gd name="connsiteY9" fmla="*/ 196553 h 504251"/>
              <a:gd name="connsiteX10" fmla="*/ 51275 w 149048"/>
              <a:gd name="connsiteY10" fmla="*/ 247828 h 504251"/>
              <a:gd name="connsiteX11" fmla="*/ 102550 w 149048"/>
              <a:gd name="connsiteY11" fmla="*/ 264919 h 504251"/>
              <a:gd name="connsiteX12" fmla="*/ 128187 w 149048"/>
              <a:gd name="connsiteY12" fmla="*/ 239282 h 504251"/>
              <a:gd name="connsiteX13" fmla="*/ 119642 w 149048"/>
              <a:gd name="connsiteY13" fmla="*/ 213645 h 504251"/>
              <a:gd name="connsiteX14" fmla="*/ 34184 w 149048"/>
              <a:gd name="connsiteY14" fmla="*/ 222190 h 504251"/>
              <a:gd name="connsiteX15" fmla="*/ 8546 w 149048"/>
              <a:gd name="connsiteY15" fmla="*/ 273465 h 504251"/>
              <a:gd name="connsiteX16" fmla="*/ 17092 w 149048"/>
              <a:gd name="connsiteY16" fmla="*/ 307648 h 504251"/>
              <a:gd name="connsiteX17" fmla="*/ 25638 w 149048"/>
              <a:gd name="connsiteY17" fmla="*/ 333286 h 504251"/>
              <a:gd name="connsiteX18" fmla="*/ 76913 w 149048"/>
              <a:gd name="connsiteY18" fmla="*/ 376015 h 504251"/>
              <a:gd name="connsiteX19" fmla="*/ 145279 w 149048"/>
              <a:gd name="connsiteY19" fmla="*/ 367469 h 504251"/>
              <a:gd name="connsiteX20" fmla="*/ 136733 w 149048"/>
              <a:gd name="connsiteY20" fmla="*/ 333286 h 504251"/>
              <a:gd name="connsiteX21" fmla="*/ 111096 w 149048"/>
              <a:gd name="connsiteY21" fmla="*/ 324740 h 504251"/>
              <a:gd name="connsiteX22" fmla="*/ 25638 w 149048"/>
              <a:gd name="connsiteY22" fmla="*/ 358923 h 504251"/>
              <a:gd name="connsiteX23" fmla="*/ 17092 w 149048"/>
              <a:gd name="connsiteY23" fmla="*/ 384561 h 504251"/>
              <a:gd name="connsiteX24" fmla="*/ 34184 w 149048"/>
              <a:gd name="connsiteY24" fmla="*/ 478564 h 504251"/>
              <a:gd name="connsiteX25" fmla="*/ 59821 w 149048"/>
              <a:gd name="connsiteY25" fmla="*/ 504202 h 50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9048" h="504251">
                <a:moveTo>
                  <a:pt x="76913" y="0"/>
                </a:moveTo>
                <a:cubicBezTo>
                  <a:pt x="70361" y="5241"/>
                  <a:pt x="19415" y="38916"/>
                  <a:pt x="17092" y="59820"/>
                </a:cubicBezTo>
                <a:cubicBezTo>
                  <a:pt x="13154" y="95261"/>
                  <a:pt x="23479" y="118201"/>
                  <a:pt x="51275" y="136732"/>
                </a:cubicBezTo>
                <a:cubicBezTo>
                  <a:pt x="58770" y="141729"/>
                  <a:pt x="68367" y="142429"/>
                  <a:pt x="76913" y="145278"/>
                </a:cubicBezTo>
                <a:cubicBezTo>
                  <a:pt x="96853" y="142429"/>
                  <a:pt x="119974" y="147905"/>
                  <a:pt x="136733" y="136732"/>
                </a:cubicBezTo>
                <a:cubicBezTo>
                  <a:pt x="144228" y="131735"/>
                  <a:pt x="133814" y="118129"/>
                  <a:pt x="128187" y="111095"/>
                </a:cubicBezTo>
                <a:cubicBezTo>
                  <a:pt x="121771" y="103075"/>
                  <a:pt x="111096" y="99701"/>
                  <a:pt x="102550" y="94004"/>
                </a:cubicBezTo>
                <a:cubicBezTo>
                  <a:pt x="51127" y="100431"/>
                  <a:pt x="35196" y="88213"/>
                  <a:pt x="8546" y="128187"/>
                </a:cubicBezTo>
                <a:cubicBezTo>
                  <a:pt x="3549" y="135682"/>
                  <a:pt x="2849" y="145278"/>
                  <a:pt x="0" y="153824"/>
                </a:cubicBezTo>
                <a:cubicBezTo>
                  <a:pt x="2849" y="168067"/>
                  <a:pt x="3446" y="182953"/>
                  <a:pt x="8546" y="196553"/>
                </a:cubicBezTo>
                <a:cubicBezTo>
                  <a:pt x="13305" y="209242"/>
                  <a:pt x="40777" y="241996"/>
                  <a:pt x="51275" y="247828"/>
                </a:cubicBezTo>
                <a:cubicBezTo>
                  <a:pt x="67024" y="256577"/>
                  <a:pt x="102550" y="264919"/>
                  <a:pt x="102550" y="264919"/>
                </a:cubicBezTo>
                <a:cubicBezTo>
                  <a:pt x="111096" y="256373"/>
                  <a:pt x="124365" y="250747"/>
                  <a:pt x="128187" y="239282"/>
                </a:cubicBezTo>
                <a:cubicBezTo>
                  <a:pt x="131036" y="230736"/>
                  <a:pt x="128505" y="215256"/>
                  <a:pt x="119642" y="213645"/>
                </a:cubicBezTo>
                <a:cubicBezTo>
                  <a:pt x="91476" y="208524"/>
                  <a:pt x="62670" y="219342"/>
                  <a:pt x="34184" y="222190"/>
                </a:cubicBezTo>
                <a:cubicBezTo>
                  <a:pt x="25543" y="235151"/>
                  <a:pt x="8546" y="255775"/>
                  <a:pt x="8546" y="273465"/>
                </a:cubicBezTo>
                <a:cubicBezTo>
                  <a:pt x="8546" y="285210"/>
                  <a:pt x="13865" y="296355"/>
                  <a:pt x="17092" y="307648"/>
                </a:cubicBezTo>
                <a:cubicBezTo>
                  <a:pt x="19567" y="316310"/>
                  <a:pt x="20641" y="325791"/>
                  <a:pt x="25638" y="333286"/>
                </a:cubicBezTo>
                <a:cubicBezTo>
                  <a:pt x="38798" y="353026"/>
                  <a:pt x="57996" y="363404"/>
                  <a:pt x="76913" y="376015"/>
                </a:cubicBezTo>
                <a:cubicBezTo>
                  <a:pt x="99702" y="373166"/>
                  <a:pt x="126591" y="380818"/>
                  <a:pt x="145279" y="367469"/>
                </a:cubicBezTo>
                <a:cubicBezTo>
                  <a:pt x="154836" y="360642"/>
                  <a:pt x="144070" y="342457"/>
                  <a:pt x="136733" y="333286"/>
                </a:cubicBezTo>
                <a:cubicBezTo>
                  <a:pt x="131106" y="326252"/>
                  <a:pt x="119642" y="327589"/>
                  <a:pt x="111096" y="324740"/>
                </a:cubicBezTo>
                <a:cubicBezTo>
                  <a:pt x="63800" y="331497"/>
                  <a:pt x="50825" y="321142"/>
                  <a:pt x="25638" y="358923"/>
                </a:cubicBezTo>
                <a:cubicBezTo>
                  <a:pt x="20641" y="366418"/>
                  <a:pt x="19941" y="376015"/>
                  <a:pt x="17092" y="384561"/>
                </a:cubicBezTo>
                <a:cubicBezTo>
                  <a:pt x="20039" y="408133"/>
                  <a:pt x="21010" y="452215"/>
                  <a:pt x="34184" y="478564"/>
                </a:cubicBezTo>
                <a:cubicBezTo>
                  <a:pt x="48188" y="506572"/>
                  <a:pt x="42299" y="504202"/>
                  <a:pt x="59821" y="504202"/>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AU"/>
          </a:p>
        </p:txBody>
      </p:sp>
      <p:sp>
        <p:nvSpPr>
          <p:cNvPr id="33" name="Freeform 32"/>
          <p:cNvSpPr/>
          <p:nvPr/>
        </p:nvSpPr>
        <p:spPr>
          <a:xfrm>
            <a:off x="8010932" y="2564904"/>
            <a:ext cx="149048" cy="504251"/>
          </a:xfrm>
          <a:custGeom>
            <a:avLst/>
            <a:gdLst>
              <a:gd name="connsiteX0" fmla="*/ 76913 w 149048"/>
              <a:gd name="connsiteY0" fmla="*/ 0 h 504251"/>
              <a:gd name="connsiteX1" fmla="*/ 17092 w 149048"/>
              <a:gd name="connsiteY1" fmla="*/ 59820 h 504251"/>
              <a:gd name="connsiteX2" fmla="*/ 51275 w 149048"/>
              <a:gd name="connsiteY2" fmla="*/ 136732 h 504251"/>
              <a:gd name="connsiteX3" fmla="*/ 76913 w 149048"/>
              <a:gd name="connsiteY3" fmla="*/ 145278 h 504251"/>
              <a:gd name="connsiteX4" fmla="*/ 136733 w 149048"/>
              <a:gd name="connsiteY4" fmla="*/ 136732 h 504251"/>
              <a:gd name="connsiteX5" fmla="*/ 128187 w 149048"/>
              <a:gd name="connsiteY5" fmla="*/ 111095 h 504251"/>
              <a:gd name="connsiteX6" fmla="*/ 102550 w 149048"/>
              <a:gd name="connsiteY6" fmla="*/ 94004 h 504251"/>
              <a:gd name="connsiteX7" fmla="*/ 8546 w 149048"/>
              <a:gd name="connsiteY7" fmla="*/ 128187 h 504251"/>
              <a:gd name="connsiteX8" fmla="*/ 0 w 149048"/>
              <a:gd name="connsiteY8" fmla="*/ 153824 h 504251"/>
              <a:gd name="connsiteX9" fmla="*/ 8546 w 149048"/>
              <a:gd name="connsiteY9" fmla="*/ 196553 h 504251"/>
              <a:gd name="connsiteX10" fmla="*/ 51275 w 149048"/>
              <a:gd name="connsiteY10" fmla="*/ 247828 h 504251"/>
              <a:gd name="connsiteX11" fmla="*/ 102550 w 149048"/>
              <a:gd name="connsiteY11" fmla="*/ 264919 h 504251"/>
              <a:gd name="connsiteX12" fmla="*/ 128187 w 149048"/>
              <a:gd name="connsiteY12" fmla="*/ 239282 h 504251"/>
              <a:gd name="connsiteX13" fmla="*/ 119642 w 149048"/>
              <a:gd name="connsiteY13" fmla="*/ 213645 h 504251"/>
              <a:gd name="connsiteX14" fmla="*/ 34184 w 149048"/>
              <a:gd name="connsiteY14" fmla="*/ 222190 h 504251"/>
              <a:gd name="connsiteX15" fmla="*/ 8546 w 149048"/>
              <a:gd name="connsiteY15" fmla="*/ 273465 h 504251"/>
              <a:gd name="connsiteX16" fmla="*/ 17092 w 149048"/>
              <a:gd name="connsiteY16" fmla="*/ 307648 h 504251"/>
              <a:gd name="connsiteX17" fmla="*/ 25638 w 149048"/>
              <a:gd name="connsiteY17" fmla="*/ 333286 h 504251"/>
              <a:gd name="connsiteX18" fmla="*/ 76913 w 149048"/>
              <a:gd name="connsiteY18" fmla="*/ 376015 h 504251"/>
              <a:gd name="connsiteX19" fmla="*/ 145279 w 149048"/>
              <a:gd name="connsiteY19" fmla="*/ 367469 h 504251"/>
              <a:gd name="connsiteX20" fmla="*/ 136733 w 149048"/>
              <a:gd name="connsiteY20" fmla="*/ 333286 h 504251"/>
              <a:gd name="connsiteX21" fmla="*/ 111096 w 149048"/>
              <a:gd name="connsiteY21" fmla="*/ 324740 h 504251"/>
              <a:gd name="connsiteX22" fmla="*/ 25638 w 149048"/>
              <a:gd name="connsiteY22" fmla="*/ 358923 h 504251"/>
              <a:gd name="connsiteX23" fmla="*/ 17092 w 149048"/>
              <a:gd name="connsiteY23" fmla="*/ 384561 h 504251"/>
              <a:gd name="connsiteX24" fmla="*/ 34184 w 149048"/>
              <a:gd name="connsiteY24" fmla="*/ 478564 h 504251"/>
              <a:gd name="connsiteX25" fmla="*/ 59821 w 149048"/>
              <a:gd name="connsiteY25" fmla="*/ 504202 h 50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9048" h="504251">
                <a:moveTo>
                  <a:pt x="76913" y="0"/>
                </a:moveTo>
                <a:cubicBezTo>
                  <a:pt x="70361" y="5241"/>
                  <a:pt x="19415" y="38916"/>
                  <a:pt x="17092" y="59820"/>
                </a:cubicBezTo>
                <a:cubicBezTo>
                  <a:pt x="13154" y="95261"/>
                  <a:pt x="23479" y="118201"/>
                  <a:pt x="51275" y="136732"/>
                </a:cubicBezTo>
                <a:cubicBezTo>
                  <a:pt x="58770" y="141729"/>
                  <a:pt x="68367" y="142429"/>
                  <a:pt x="76913" y="145278"/>
                </a:cubicBezTo>
                <a:cubicBezTo>
                  <a:pt x="96853" y="142429"/>
                  <a:pt x="119974" y="147905"/>
                  <a:pt x="136733" y="136732"/>
                </a:cubicBezTo>
                <a:cubicBezTo>
                  <a:pt x="144228" y="131735"/>
                  <a:pt x="133814" y="118129"/>
                  <a:pt x="128187" y="111095"/>
                </a:cubicBezTo>
                <a:cubicBezTo>
                  <a:pt x="121771" y="103075"/>
                  <a:pt x="111096" y="99701"/>
                  <a:pt x="102550" y="94004"/>
                </a:cubicBezTo>
                <a:cubicBezTo>
                  <a:pt x="51127" y="100431"/>
                  <a:pt x="35196" y="88213"/>
                  <a:pt x="8546" y="128187"/>
                </a:cubicBezTo>
                <a:cubicBezTo>
                  <a:pt x="3549" y="135682"/>
                  <a:pt x="2849" y="145278"/>
                  <a:pt x="0" y="153824"/>
                </a:cubicBezTo>
                <a:cubicBezTo>
                  <a:pt x="2849" y="168067"/>
                  <a:pt x="3446" y="182953"/>
                  <a:pt x="8546" y="196553"/>
                </a:cubicBezTo>
                <a:cubicBezTo>
                  <a:pt x="13305" y="209242"/>
                  <a:pt x="40777" y="241996"/>
                  <a:pt x="51275" y="247828"/>
                </a:cubicBezTo>
                <a:cubicBezTo>
                  <a:pt x="67024" y="256577"/>
                  <a:pt x="102550" y="264919"/>
                  <a:pt x="102550" y="264919"/>
                </a:cubicBezTo>
                <a:cubicBezTo>
                  <a:pt x="111096" y="256373"/>
                  <a:pt x="124365" y="250747"/>
                  <a:pt x="128187" y="239282"/>
                </a:cubicBezTo>
                <a:cubicBezTo>
                  <a:pt x="131036" y="230736"/>
                  <a:pt x="128505" y="215256"/>
                  <a:pt x="119642" y="213645"/>
                </a:cubicBezTo>
                <a:cubicBezTo>
                  <a:pt x="91476" y="208524"/>
                  <a:pt x="62670" y="219342"/>
                  <a:pt x="34184" y="222190"/>
                </a:cubicBezTo>
                <a:cubicBezTo>
                  <a:pt x="25543" y="235151"/>
                  <a:pt x="8546" y="255775"/>
                  <a:pt x="8546" y="273465"/>
                </a:cubicBezTo>
                <a:cubicBezTo>
                  <a:pt x="8546" y="285210"/>
                  <a:pt x="13865" y="296355"/>
                  <a:pt x="17092" y="307648"/>
                </a:cubicBezTo>
                <a:cubicBezTo>
                  <a:pt x="19567" y="316310"/>
                  <a:pt x="20641" y="325791"/>
                  <a:pt x="25638" y="333286"/>
                </a:cubicBezTo>
                <a:cubicBezTo>
                  <a:pt x="38798" y="353026"/>
                  <a:pt x="57996" y="363404"/>
                  <a:pt x="76913" y="376015"/>
                </a:cubicBezTo>
                <a:cubicBezTo>
                  <a:pt x="99702" y="373166"/>
                  <a:pt x="126591" y="380818"/>
                  <a:pt x="145279" y="367469"/>
                </a:cubicBezTo>
                <a:cubicBezTo>
                  <a:pt x="154836" y="360642"/>
                  <a:pt x="144070" y="342457"/>
                  <a:pt x="136733" y="333286"/>
                </a:cubicBezTo>
                <a:cubicBezTo>
                  <a:pt x="131106" y="326252"/>
                  <a:pt x="119642" y="327589"/>
                  <a:pt x="111096" y="324740"/>
                </a:cubicBezTo>
                <a:cubicBezTo>
                  <a:pt x="63800" y="331497"/>
                  <a:pt x="50825" y="321142"/>
                  <a:pt x="25638" y="358923"/>
                </a:cubicBezTo>
                <a:cubicBezTo>
                  <a:pt x="20641" y="366418"/>
                  <a:pt x="19941" y="376015"/>
                  <a:pt x="17092" y="384561"/>
                </a:cubicBezTo>
                <a:cubicBezTo>
                  <a:pt x="20039" y="408133"/>
                  <a:pt x="21010" y="452215"/>
                  <a:pt x="34184" y="478564"/>
                </a:cubicBezTo>
                <a:cubicBezTo>
                  <a:pt x="48188" y="506572"/>
                  <a:pt x="42299" y="504202"/>
                  <a:pt x="59821" y="504202"/>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AU"/>
          </a:p>
        </p:txBody>
      </p:sp>
      <p:sp>
        <p:nvSpPr>
          <p:cNvPr id="34" name="Freeform 33"/>
          <p:cNvSpPr/>
          <p:nvPr/>
        </p:nvSpPr>
        <p:spPr>
          <a:xfrm>
            <a:off x="8010932" y="3068960"/>
            <a:ext cx="149048" cy="504251"/>
          </a:xfrm>
          <a:custGeom>
            <a:avLst/>
            <a:gdLst>
              <a:gd name="connsiteX0" fmla="*/ 76913 w 149048"/>
              <a:gd name="connsiteY0" fmla="*/ 0 h 504251"/>
              <a:gd name="connsiteX1" fmla="*/ 17092 w 149048"/>
              <a:gd name="connsiteY1" fmla="*/ 59820 h 504251"/>
              <a:gd name="connsiteX2" fmla="*/ 51275 w 149048"/>
              <a:gd name="connsiteY2" fmla="*/ 136732 h 504251"/>
              <a:gd name="connsiteX3" fmla="*/ 76913 w 149048"/>
              <a:gd name="connsiteY3" fmla="*/ 145278 h 504251"/>
              <a:gd name="connsiteX4" fmla="*/ 136733 w 149048"/>
              <a:gd name="connsiteY4" fmla="*/ 136732 h 504251"/>
              <a:gd name="connsiteX5" fmla="*/ 128187 w 149048"/>
              <a:gd name="connsiteY5" fmla="*/ 111095 h 504251"/>
              <a:gd name="connsiteX6" fmla="*/ 102550 w 149048"/>
              <a:gd name="connsiteY6" fmla="*/ 94004 h 504251"/>
              <a:gd name="connsiteX7" fmla="*/ 8546 w 149048"/>
              <a:gd name="connsiteY7" fmla="*/ 128187 h 504251"/>
              <a:gd name="connsiteX8" fmla="*/ 0 w 149048"/>
              <a:gd name="connsiteY8" fmla="*/ 153824 h 504251"/>
              <a:gd name="connsiteX9" fmla="*/ 8546 w 149048"/>
              <a:gd name="connsiteY9" fmla="*/ 196553 h 504251"/>
              <a:gd name="connsiteX10" fmla="*/ 51275 w 149048"/>
              <a:gd name="connsiteY10" fmla="*/ 247828 h 504251"/>
              <a:gd name="connsiteX11" fmla="*/ 102550 w 149048"/>
              <a:gd name="connsiteY11" fmla="*/ 264919 h 504251"/>
              <a:gd name="connsiteX12" fmla="*/ 128187 w 149048"/>
              <a:gd name="connsiteY12" fmla="*/ 239282 h 504251"/>
              <a:gd name="connsiteX13" fmla="*/ 119642 w 149048"/>
              <a:gd name="connsiteY13" fmla="*/ 213645 h 504251"/>
              <a:gd name="connsiteX14" fmla="*/ 34184 w 149048"/>
              <a:gd name="connsiteY14" fmla="*/ 222190 h 504251"/>
              <a:gd name="connsiteX15" fmla="*/ 8546 w 149048"/>
              <a:gd name="connsiteY15" fmla="*/ 273465 h 504251"/>
              <a:gd name="connsiteX16" fmla="*/ 17092 w 149048"/>
              <a:gd name="connsiteY16" fmla="*/ 307648 h 504251"/>
              <a:gd name="connsiteX17" fmla="*/ 25638 w 149048"/>
              <a:gd name="connsiteY17" fmla="*/ 333286 h 504251"/>
              <a:gd name="connsiteX18" fmla="*/ 76913 w 149048"/>
              <a:gd name="connsiteY18" fmla="*/ 376015 h 504251"/>
              <a:gd name="connsiteX19" fmla="*/ 145279 w 149048"/>
              <a:gd name="connsiteY19" fmla="*/ 367469 h 504251"/>
              <a:gd name="connsiteX20" fmla="*/ 136733 w 149048"/>
              <a:gd name="connsiteY20" fmla="*/ 333286 h 504251"/>
              <a:gd name="connsiteX21" fmla="*/ 111096 w 149048"/>
              <a:gd name="connsiteY21" fmla="*/ 324740 h 504251"/>
              <a:gd name="connsiteX22" fmla="*/ 25638 w 149048"/>
              <a:gd name="connsiteY22" fmla="*/ 358923 h 504251"/>
              <a:gd name="connsiteX23" fmla="*/ 17092 w 149048"/>
              <a:gd name="connsiteY23" fmla="*/ 384561 h 504251"/>
              <a:gd name="connsiteX24" fmla="*/ 34184 w 149048"/>
              <a:gd name="connsiteY24" fmla="*/ 478564 h 504251"/>
              <a:gd name="connsiteX25" fmla="*/ 59821 w 149048"/>
              <a:gd name="connsiteY25" fmla="*/ 504202 h 50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9048" h="504251">
                <a:moveTo>
                  <a:pt x="76913" y="0"/>
                </a:moveTo>
                <a:cubicBezTo>
                  <a:pt x="70361" y="5241"/>
                  <a:pt x="19415" y="38916"/>
                  <a:pt x="17092" y="59820"/>
                </a:cubicBezTo>
                <a:cubicBezTo>
                  <a:pt x="13154" y="95261"/>
                  <a:pt x="23479" y="118201"/>
                  <a:pt x="51275" y="136732"/>
                </a:cubicBezTo>
                <a:cubicBezTo>
                  <a:pt x="58770" y="141729"/>
                  <a:pt x="68367" y="142429"/>
                  <a:pt x="76913" y="145278"/>
                </a:cubicBezTo>
                <a:cubicBezTo>
                  <a:pt x="96853" y="142429"/>
                  <a:pt x="119974" y="147905"/>
                  <a:pt x="136733" y="136732"/>
                </a:cubicBezTo>
                <a:cubicBezTo>
                  <a:pt x="144228" y="131735"/>
                  <a:pt x="133814" y="118129"/>
                  <a:pt x="128187" y="111095"/>
                </a:cubicBezTo>
                <a:cubicBezTo>
                  <a:pt x="121771" y="103075"/>
                  <a:pt x="111096" y="99701"/>
                  <a:pt x="102550" y="94004"/>
                </a:cubicBezTo>
                <a:cubicBezTo>
                  <a:pt x="51127" y="100431"/>
                  <a:pt x="35196" y="88213"/>
                  <a:pt x="8546" y="128187"/>
                </a:cubicBezTo>
                <a:cubicBezTo>
                  <a:pt x="3549" y="135682"/>
                  <a:pt x="2849" y="145278"/>
                  <a:pt x="0" y="153824"/>
                </a:cubicBezTo>
                <a:cubicBezTo>
                  <a:pt x="2849" y="168067"/>
                  <a:pt x="3446" y="182953"/>
                  <a:pt x="8546" y="196553"/>
                </a:cubicBezTo>
                <a:cubicBezTo>
                  <a:pt x="13305" y="209242"/>
                  <a:pt x="40777" y="241996"/>
                  <a:pt x="51275" y="247828"/>
                </a:cubicBezTo>
                <a:cubicBezTo>
                  <a:pt x="67024" y="256577"/>
                  <a:pt x="102550" y="264919"/>
                  <a:pt x="102550" y="264919"/>
                </a:cubicBezTo>
                <a:cubicBezTo>
                  <a:pt x="111096" y="256373"/>
                  <a:pt x="124365" y="250747"/>
                  <a:pt x="128187" y="239282"/>
                </a:cubicBezTo>
                <a:cubicBezTo>
                  <a:pt x="131036" y="230736"/>
                  <a:pt x="128505" y="215256"/>
                  <a:pt x="119642" y="213645"/>
                </a:cubicBezTo>
                <a:cubicBezTo>
                  <a:pt x="91476" y="208524"/>
                  <a:pt x="62670" y="219342"/>
                  <a:pt x="34184" y="222190"/>
                </a:cubicBezTo>
                <a:cubicBezTo>
                  <a:pt x="25543" y="235151"/>
                  <a:pt x="8546" y="255775"/>
                  <a:pt x="8546" y="273465"/>
                </a:cubicBezTo>
                <a:cubicBezTo>
                  <a:pt x="8546" y="285210"/>
                  <a:pt x="13865" y="296355"/>
                  <a:pt x="17092" y="307648"/>
                </a:cubicBezTo>
                <a:cubicBezTo>
                  <a:pt x="19567" y="316310"/>
                  <a:pt x="20641" y="325791"/>
                  <a:pt x="25638" y="333286"/>
                </a:cubicBezTo>
                <a:cubicBezTo>
                  <a:pt x="38798" y="353026"/>
                  <a:pt x="57996" y="363404"/>
                  <a:pt x="76913" y="376015"/>
                </a:cubicBezTo>
                <a:cubicBezTo>
                  <a:pt x="99702" y="373166"/>
                  <a:pt x="126591" y="380818"/>
                  <a:pt x="145279" y="367469"/>
                </a:cubicBezTo>
                <a:cubicBezTo>
                  <a:pt x="154836" y="360642"/>
                  <a:pt x="144070" y="342457"/>
                  <a:pt x="136733" y="333286"/>
                </a:cubicBezTo>
                <a:cubicBezTo>
                  <a:pt x="131106" y="326252"/>
                  <a:pt x="119642" y="327589"/>
                  <a:pt x="111096" y="324740"/>
                </a:cubicBezTo>
                <a:cubicBezTo>
                  <a:pt x="63800" y="331497"/>
                  <a:pt x="50825" y="321142"/>
                  <a:pt x="25638" y="358923"/>
                </a:cubicBezTo>
                <a:cubicBezTo>
                  <a:pt x="20641" y="366418"/>
                  <a:pt x="19941" y="376015"/>
                  <a:pt x="17092" y="384561"/>
                </a:cubicBezTo>
                <a:cubicBezTo>
                  <a:pt x="20039" y="408133"/>
                  <a:pt x="21010" y="452215"/>
                  <a:pt x="34184" y="478564"/>
                </a:cubicBezTo>
                <a:cubicBezTo>
                  <a:pt x="48188" y="506572"/>
                  <a:pt x="42299" y="504202"/>
                  <a:pt x="59821" y="504202"/>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AU"/>
          </a:p>
        </p:txBody>
      </p:sp>
      <p:sp>
        <p:nvSpPr>
          <p:cNvPr id="35" name="Rectangle 34"/>
          <p:cNvSpPr/>
          <p:nvPr/>
        </p:nvSpPr>
        <p:spPr>
          <a:xfrm>
            <a:off x="7380312" y="3521626"/>
            <a:ext cx="1584176" cy="2460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AU" dirty="0" err="1" smtClean="0"/>
              <a:t>webTask</a:t>
            </a:r>
            <a:endParaRPr lang="en-AU" dirty="0"/>
          </a:p>
        </p:txBody>
      </p:sp>
      <p:sp>
        <p:nvSpPr>
          <p:cNvPr id="36" name="Oval 35"/>
          <p:cNvSpPr/>
          <p:nvPr/>
        </p:nvSpPr>
        <p:spPr>
          <a:xfrm>
            <a:off x="4355976" y="4473116"/>
            <a:ext cx="2880320" cy="792088"/>
          </a:xfrm>
          <a:prstGeom prst="ellipse">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41" name="Straight Arrow Connector 40"/>
          <p:cNvCxnSpPr>
            <a:stCxn id="36" idx="6"/>
          </p:cNvCxnSpPr>
          <p:nvPr/>
        </p:nvCxnSpPr>
        <p:spPr>
          <a:xfrm flipV="1">
            <a:off x="7236296" y="3789040"/>
            <a:ext cx="790121" cy="108012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3" name="Straight Arrow Connector 42"/>
          <p:cNvCxnSpPr/>
          <p:nvPr/>
        </p:nvCxnSpPr>
        <p:spPr>
          <a:xfrm flipH="1">
            <a:off x="3203848" y="3933056"/>
            <a:ext cx="2412268" cy="39604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5616116" y="3933056"/>
            <a:ext cx="0" cy="540060"/>
          </a:xfrm>
          <a:prstGeom prst="straightConnector1">
            <a:avLst/>
          </a:prstGeom>
          <a:ln>
            <a:solidFill>
              <a:srgbClr val="00B0F0"/>
            </a:solidFill>
            <a:tailEnd type="arrow"/>
          </a:ln>
        </p:spPr>
        <p:style>
          <a:lnRef idx="2">
            <a:schemeClr val="accent5"/>
          </a:lnRef>
          <a:fillRef idx="0">
            <a:schemeClr val="accent5"/>
          </a:fillRef>
          <a:effectRef idx="1">
            <a:schemeClr val="accent5"/>
          </a:effectRef>
          <a:fontRef idx="minor">
            <a:schemeClr val="tx1"/>
          </a:fontRef>
        </p:style>
      </p:cxnSp>
      <p:sp>
        <p:nvSpPr>
          <p:cNvPr id="57" name="Lightning Bolt 56"/>
          <p:cNvSpPr/>
          <p:nvPr/>
        </p:nvSpPr>
        <p:spPr>
          <a:xfrm rot="6531681">
            <a:off x="8074386" y="4043611"/>
            <a:ext cx="499024" cy="169531"/>
          </a:xfrm>
          <a:prstGeom prst="lightningBol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AU"/>
          </a:p>
        </p:txBody>
      </p:sp>
      <p:sp>
        <p:nvSpPr>
          <p:cNvPr id="58" name="Freeform 57"/>
          <p:cNvSpPr/>
          <p:nvPr/>
        </p:nvSpPr>
        <p:spPr>
          <a:xfrm>
            <a:off x="8020612" y="3798625"/>
            <a:ext cx="149048" cy="504251"/>
          </a:xfrm>
          <a:custGeom>
            <a:avLst/>
            <a:gdLst>
              <a:gd name="connsiteX0" fmla="*/ 76913 w 149048"/>
              <a:gd name="connsiteY0" fmla="*/ 0 h 504251"/>
              <a:gd name="connsiteX1" fmla="*/ 17092 w 149048"/>
              <a:gd name="connsiteY1" fmla="*/ 59820 h 504251"/>
              <a:gd name="connsiteX2" fmla="*/ 51275 w 149048"/>
              <a:gd name="connsiteY2" fmla="*/ 136732 h 504251"/>
              <a:gd name="connsiteX3" fmla="*/ 76913 w 149048"/>
              <a:gd name="connsiteY3" fmla="*/ 145278 h 504251"/>
              <a:gd name="connsiteX4" fmla="*/ 136733 w 149048"/>
              <a:gd name="connsiteY4" fmla="*/ 136732 h 504251"/>
              <a:gd name="connsiteX5" fmla="*/ 128187 w 149048"/>
              <a:gd name="connsiteY5" fmla="*/ 111095 h 504251"/>
              <a:gd name="connsiteX6" fmla="*/ 102550 w 149048"/>
              <a:gd name="connsiteY6" fmla="*/ 94004 h 504251"/>
              <a:gd name="connsiteX7" fmla="*/ 8546 w 149048"/>
              <a:gd name="connsiteY7" fmla="*/ 128187 h 504251"/>
              <a:gd name="connsiteX8" fmla="*/ 0 w 149048"/>
              <a:gd name="connsiteY8" fmla="*/ 153824 h 504251"/>
              <a:gd name="connsiteX9" fmla="*/ 8546 w 149048"/>
              <a:gd name="connsiteY9" fmla="*/ 196553 h 504251"/>
              <a:gd name="connsiteX10" fmla="*/ 51275 w 149048"/>
              <a:gd name="connsiteY10" fmla="*/ 247828 h 504251"/>
              <a:gd name="connsiteX11" fmla="*/ 102550 w 149048"/>
              <a:gd name="connsiteY11" fmla="*/ 264919 h 504251"/>
              <a:gd name="connsiteX12" fmla="*/ 128187 w 149048"/>
              <a:gd name="connsiteY12" fmla="*/ 239282 h 504251"/>
              <a:gd name="connsiteX13" fmla="*/ 119642 w 149048"/>
              <a:gd name="connsiteY13" fmla="*/ 213645 h 504251"/>
              <a:gd name="connsiteX14" fmla="*/ 34184 w 149048"/>
              <a:gd name="connsiteY14" fmla="*/ 222190 h 504251"/>
              <a:gd name="connsiteX15" fmla="*/ 8546 w 149048"/>
              <a:gd name="connsiteY15" fmla="*/ 273465 h 504251"/>
              <a:gd name="connsiteX16" fmla="*/ 17092 w 149048"/>
              <a:gd name="connsiteY16" fmla="*/ 307648 h 504251"/>
              <a:gd name="connsiteX17" fmla="*/ 25638 w 149048"/>
              <a:gd name="connsiteY17" fmla="*/ 333286 h 504251"/>
              <a:gd name="connsiteX18" fmla="*/ 76913 w 149048"/>
              <a:gd name="connsiteY18" fmla="*/ 376015 h 504251"/>
              <a:gd name="connsiteX19" fmla="*/ 145279 w 149048"/>
              <a:gd name="connsiteY19" fmla="*/ 367469 h 504251"/>
              <a:gd name="connsiteX20" fmla="*/ 136733 w 149048"/>
              <a:gd name="connsiteY20" fmla="*/ 333286 h 504251"/>
              <a:gd name="connsiteX21" fmla="*/ 111096 w 149048"/>
              <a:gd name="connsiteY21" fmla="*/ 324740 h 504251"/>
              <a:gd name="connsiteX22" fmla="*/ 25638 w 149048"/>
              <a:gd name="connsiteY22" fmla="*/ 358923 h 504251"/>
              <a:gd name="connsiteX23" fmla="*/ 17092 w 149048"/>
              <a:gd name="connsiteY23" fmla="*/ 384561 h 504251"/>
              <a:gd name="connsiteX24" fmla="*/ 34184 w 149048"/>
              <a:gd name="connsiteY24" fmla="*/ 478564 h 504251"/>
              <a:gd name="connsiteX25" fmla="*/ 59821 w 149048"/>
              <a:gd name="connsiteY25" fmla="*/ 504202 h 50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9048" h="504251">
                <a:moveTo>
                  <a:pt x="76913" y="0"/>
                </a:moveTo>
                <a:cubicBezTo>
                  <a:pt x="70361" y="5241"/>
                  <a:pt x="19415" y="38916"/>
                  <a:pt x="17092" y="59820"/>
                </a:cubicBezTo>
                <a:cubicBezTo>
                  <a:pt x="13154" y="95261"/>
                  <a:pt x="23479" y="118201"/>
                  <a:pt x="51275" y="136732"/>
                </a:cubicBezTo>
                <a:cubicBezTo>
                  <a:pt x="58770" y="141729"/>
                  <a:pt x="68367" y="142429"/>
                  <a:pt x="76913" y="145278"/>
                </a:cubicBezTo>
                <a:cubicBezTo>
                  <a:pt x="96853" y="142429"/>
                  <a:pt x="119974" y="147905"/>
                  <a:pt x="136733" y="136732"/>
                </a:cubicBezTo>
                <a:cubicBezTo>
                  <a:pt x="144228" y="131735"/>
                  <a:pt x="133814" y="118129"/>
                  <a:pt x="128187" y="111095"/>
                </a:cubicBezTo>
                <a:cubicBezTo>
                  <a:pt x="121771" y="103075"/>
                  <a:pt x="111096" y="99701"/>
                  <a:pt x="102550" y="94004"/>
                </a:cubicBezTo>
                <a:cubicBezTo>
                  <a:pt x="51127" y="100431"/>
                  <a:pt x="35196" y="88213"/>
                  <a:pt x="8546" y="128187"/>
                </a:cubicBezTo>
                <a:cubicBezTo>
                  <a:pt x="3549" y="135682"/>
                  <a:pt x="2849" y="145278"/>
                  <a:pt x="0" y="153824"/>
                </a:cubicBezTo>
                <a:cubicBezTo>
                  <a:pt x="2849" y="168067"/>
                  <a:pt x="3446" y="182953"/>
                  <a:pt x="8546" y="196553"/>
                </a:cubicBezTo>
                <a:cubicBezTo>
                  <a:pt x="13305" y="209242"/>
                  <a:pt x="40777" y="241996"/>
                  <a:pt x="51275" y="247828"/>
                </a:cubicBezTo>
                <a:cubicBezTo>
                  <a:pt x="67024" y="256577"/>
                  <a:pt x="102550" y="264919"/>
                  <a:pt x="102550" y="264919"/>
                </a:cubicBezTo>
                <a:cubicBezTo>
                  <a:pt x="111096" y="256373"/>
                  <a:pt x="124365" y="250747"/>
                  <a:pt x="128187" y="239282"/>
                </a:cubicBezTo>
                <a:cubicBezTo>
                  <a:pt x="131036" y="230736"/>
                  <a:pt x="128505" y="215256"/>
                  <a:pt x="119642" y="213645"/>
                </a:cubicBezTo>
                <a:cubicBezTo>
                  <a:pt x="91476" y="208524"/>
                  <a:pt x="62670" y="219342"/>
                  <a:pt x="34184" y="222190"/>
                </a:cubicBezTo>
                <a:cubicBezTo>
                  <a:pt x="25543" y="235151"/>
                  <a:pt x="8546" y="255775"/>
                  <a:pt x="8546" y="273465"/>
                </a:cubicBezTo>
                <a:cubicBezTo>
                  <a:pt x="8546" y="285210"/>
                  <a:pt x="13865" y="296355"/>
                  <a:pt x="17092" y="307648"/>
                </a:cubicBezTo>
                <a:cubicBezTo>
                  <a:pt x="19567" y="316310"/>
                  <a:pt x="20641" y="325791"/>
                  <a:pt x="25638" y="333286"/>
                </a:cubicBezTo>
                <a:cubicBezTo>
                  <a:pt x="38798" y="353026"/>
                  <a:pt x="57996" y="363404"/>
                  <a:pt x="76913" y="376015"/>
                </a:cubicBezTo>
                <a:cubicBezTo>
                  <a:pt x="99702" y="373166"/>
                  <a:pt x="126591" y="380818"/>
                  <a:pt x="145279" y="367469"/>
                </a:cubicBezTo>
                <a:cubicBezTo>
                  <a:pt x="154836" y="360642"/>
                  <a:pt x="144070" y="342457"/>
                  <a:pt x="136733" y="333286"/>
                </a:cubicBezTo>
                <a:cubicBezTo>
                  <a:pt x="131106" y="326252"/>
                  <a:pt x="119642" y="327589"/>
                  <a:pt x="111096" y="324740"/>
                </a:cubicBezTo>
                <a:cubicBezTo>
                  <a:pt x="63800" y="331497"/>
                  <a:pt x="50825" y="321142"/>
                  <a:pt x="25638" y="358923"/>
                </a:cubicBezTo>
                <a:cubicBezTo>
                  <a:pt x="20641" y="366418"/>
                  <a:pt x="19941" y="376015"/>
                  <a:pt x="17092" y="384561"/>
                </a:cubicBezTo>
                <a:cubicBezTo>
                  <a:pt x="20039" y="408133"/>
                  <a:pt x="21010" y="452215"/>
                  <a:pt x="34184" y="478564"/>
                </a:cubicBezTo>
                <a:cubicBezTo>
                  <a:pt x="48188" y="506572"/>
                  <a:pt x="42299" y="504202"/>
                  <a:pt x="59821" y="504202"/>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515112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802" y="0"/>
            <a:ext cx="8229600" cy="1143000"/>
          </a:xfrm>
        </p:spPr>
        <p:txBody>
          <a:bodyPr/>
          <a:lstStyle/>
          <a:p>
            <a:r>
              <a:rPr lang="en-AU" sz="3600" dirty="0" err="1" smtClean="0">
                <a:solidFill>
                  <a:srgbClr val="FFFF00"/>
                </a:solidFill>
              </a:rPr>
              <a:t>Async</a:t>
            </a:r>
            <a:r>
              <a:rPr lang="en-AU" sz="3600" dirty="0" smtClean="0">
                <a:solidFill>
                  <a:srgbClr val="FFFF00"/>
                </a:solidFill>
              </a:rPr>
              <a:t> in Server Apps</a:t>
            </a:r>
            <a:endParaRPr lang="en-AU" sz="3600" dirty="0">
              <a:solidFill>
                <a:srgbClr val="FFFF00"/>
              </a:solidFill>
            </a:endParaRPr>
          </a:p>
        </p:txBody>
      </p:sp>
      <p:sp>
        <p:nvSpPr>
          <p:cNvPr id="4" name="Rounded Rectangle 3"/>
          <p:cNvSpPr/>
          <p:nvPr/>
        </p:nvSpPr>
        <p:spPr>
          <a:xfrm>
            <a:off x="899592" y="1700808"/>
            <a:ext cx="1152128" cy="27723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IIS</a:t>
            </a:r>
          </a:p>
          <a:p>
            <a:pPr algn="ctr"/>
            <a:r>
              <a:rPr lang="en-AU" dirty="0" smtClean="0"/>
              <a:t>Worker</a:t>
            </a:r>
          </a:p>
          <a:p>
            <a:pPr algn="ctr"/>
            <a:r>
              <a:rPr lang="en-AU" smtClean="0"/>
              <a:t>Process</a:t>
            </a:r>
            <a:endParaRPr lang="en-AU" dirty="0"/>
          </a:p>
        </p:txBody>
      </p:sp>
      <p:sp>
        <p:nvSpPr>
          <p:cNvPr id="5" name="Rounded Rectangle 4"/>
          <p:cNvSpPr/>
          <p:nvPr/>
        </p:nvSpPr>
        <p:spPr>
          <a:xfrm>
            <a:off x="7092280" y="1700808"/>
            <a:ext cx="1296144" cy="40235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8" name="Rounded Rectangle 7"/>
          <p:cNvSpPr/>
          <p:nvPr/>
        </p:nvSpPr>
        <p:spPr>
          <a:xfrm>
            <a:off x="3563888" y="2924944"/>
            <a:ext cx="187220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p:cNvCxnSpPr>
            <a:endCxn id="4" idx="2"/>
          </p:cNvCxnSpPr>
          <p:nvPr/>
        </p:nvCxnSpPr>
        <p:spPr>
          <a:xfrm flipV="1">
            <a:off x="1475656" y="4473116"/>
            <a:ext cx="0" cy="379902"/>
          </a:xfrm>
          <a:prstGeom prst="straightConnector1">
            <a:avLst/>
          </a:prstGeom>
          <a:ln>
            <a:solidFill>
              <a:schemeClr val="tx2">
                <a:lumMod val="60000"/>
                <a:lumOff val="40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a:endCxn id="79" idx="1"/>
          </p:cNvCxnSpPr>
          <p:nvPr/>
        </p:nvCxnSpPr>
        <p:spPr>
          <a:xfrm>
            <a:off x="433068" y="5114058"/>
            <a:ext cx="790559" cy="1958"/>
          </a:xfrm>
          <a:prstGeom prst="straightConnector1">
            <a:avLst/>
          </a:prstGeom>
          <a:ln>
            <a:solidFill>
              <a:schemeClr val="tx2">
                <a:lumMod val="60000"/>
                <a:lumOff val="40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a:endCxn id="89" idx="1"/>
          </p:cNvCxnSpPr>
          <p:nvPr/>
        </p:nvCxnSpPr>
        <p:spPr>
          <a:xfrm flipV="1">
            <a:off x="433068" y="5337212"/>
            <a:ext cx="790560" cy="19644"/>
          </a:xfrm>
          <a:prstGeom prst="straightConnector1">
            <a:avLst/>
          </a:prstGeom>
          <a:ln>
            <a:solidFill>
              <a:schemeClr val="tx2">
                <a:lumMod val="60000"/>
                <a:lumOff val="40000"/>
              </a:schemeClr>
            </a:solidFill>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a:endCxn id="86" idx="1"/>
          </p:cNvCxnSpPr>
          <p:nvPr/>
        </p:nvCxnSpPr>
        <p:spPr>
          <a:xfrm flipV="1">
            <a:off x="433068" y="5564206"/>
            <a:ext cx="790559" cy="28224"/>
          </a:xfrm>
          <a:prstGeom prst="straightConnector1">
            <a:avLst/>
          </a:prstGeom>
          <a:ln>
            <a:solidFill>
              <a:schemeClr val="tx2">
                <a:lumMod val="60000"/>
                <a:lumOff val="40000"/>
              </a:schemeClr>
            </a:solidFill>
            <a:tailEnd type="arrow"/>
          </a:ln>
        </p:spPr>
        <p:style>
          <a:lnRef idx="2">
            <a:schemeClr val="accent6"/>
          </a:lnRef>
          <a:fillRef idx="0">
            <a:schemeClr val="accent6"/>
          </a:fillRef>
          <a:effectRef idx="1">
            <a:schemeClr val="accent6"/>
          </a:effectRef>
          <a:fontRef idx="minor">
            <a:schemeClr val="tx1"/>
          </a:fontRef>
        </p:style>
      </p:cxnSp>
      <p:sp>
        <p:nvSpPr>
          <p:cNvPr id="16" name="Flowchart: Magnetic Disk 15"/>
          <p:cNvSpPr/>
          <p:nvPr/>
        </p:nvSpPr>
        <p:spPr>
          <a:xfrm>
            <a:off x="7308304" y="2060848"/>
            <a:ext cx="864096" cy="576064"/>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DB</a:t>
            </a:r>
            <a:endParaRPr lang="en-AU" dirty="0"/>
          </a:p>
        </p:txBody>
      </p:sp>
      <p:sp>
        <p:nvSpPr>
          <p:cNvPr id="18" name="Cloud 17"/>
          <p:cNvSpPr/>
          <p:nvPr/>
        </p:nvSpPr>
        <p:spPr>
          <a:xfrm>
            <a:off x="7308304" y="3348078"/>
            <a:ext cx="936104" cy="720080"/>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WS</a:t>
            </a:r>
            <a:endParaRPr lang="en-AU" dirty="0"/>
          </a:p>
        </p:txBody>
      </p:sp>
      <p:sp>
        <p:nvSpPr>
          <p:cNvPr id="19" name="Vertical Scroll 18"/>
          <p:cNvSpPr/>
          <p:nvPr/>
        </p:nvSpPr>
        <p:spPr>
          <a:xfrm>
            <a:off x="7380312" y="4437112"/>
            <a:ext cx="792088" cy="864096"/>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File</a:t>
            </a:r>
            <a:endParaRPr lang="en-AU" dirty="0"/>
          </a:p>
        </p:txBody>
      </p:sp>
      <p:cxnSp>
        <p:nvCxnSpPr>
          <p:cNvPr id="21" name="Straight Arrow Connector 20"/>
          <p:cNvCxnSpPr>
            <a:endCxn id="16" idx="2"/>
          </p:cNvCxnSpPr>
          <p:nvPr/>
        </p:nvCxnSpPr>
        <p:spPr>
          <a:xfrm flipV="1">
            <a:off x="5436096" y="2348880"/>
            <a:ext cx="1872208" cy="86409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a:stCxn id="8" idx="3"/>
            <a:endCxn id="18" idx="2"/>
          </p:cNvCxnSpPr>
          <p:nvPr/>
        </p:nvCxnSpPr>
        <p:spPr>
          <a:xfrm>
            <a:off x="5436096" y="3537012"/>
            <a:ext cx="1875112" cy="17110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endCxn id="19" idx="1"/>
          </p:cNvCxnSpPr>
          <p:nvPr/>
        </p:nvCxnSpPr>
        <p:spPr>
          <a:xfrm>
            <a:off x="5436096" y="3861048"/>
            <a:ext cx="2043227" cy="100811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p:nvPr/>
        </p:nvCxnSpPr>
        <p:spPr>
          <a:xfrm>
            <a:off x="2051720" y="3203955"/>
            <a:ext cx="1512168" cy="9021"/>
          </a:xfrm>
          <a:prstGeom prst="straightConnector1">
            <a:avLst/>
          </a:prstGeom>
          <a:ln>
            <a:solidFill>
              <a:srgbClr val="FFC000"/>
            </a:solidFill>
            <a:tailEnd type="arrow"/>
          </a:ln>
        </p:spPr>
        <p:style>
          <a:lnRef idx="2">
            <a:schemeClr val="accent6"/>
          </a:lnRef>
          <a:fillRef idx="0">
            <a:schemeClr val="accent6"/>
          </a:fillRef>
          <a:effectRef idx="1">
            <a:schemeClr val="accent6"/>
          </a:effectRef>
          <a:fontRef idx="minor">
            <a:schemeClr val="tx1"/>
          </a:fontRef>
        </p:style>
      </p:cxnSp>
      <p:cxnSp>
        <p:nvCxnSpPr>
          <p:cNvPr id="29" name="Straight Arrow Connector 28"/>
          <p:cNvCxnSpPr/>
          <p:nvPr/>
        </p:nvCxnSpPr>
        <p:spPr>
          <a:xfrm>
            <a:off x="2051720" y="3527991"/>
            <a:ext cx="1512168" cy="9021"/>
          </a:xfrm>
          <a:prstGeom prst="straightConnector1">
            <a:avLst/>
          </a:prstGeom>
          <a:ln>
            <a:solidFill>
              <a:srgbClr val="FFC000"/>
            </a:solidFill>
            <a:tailEnd type="arrow"/>
          </a:ln>
        </p:spPr>
        <p:style>
          <a:lnRef idx="2">
            <a:schemeClr val="accent6"/>
          </a:lnRef>
          <a:fillRef idx="0">
            <a:schemeClr val="accent6"/>
          </a:fillRef>
          <a:effectRef idx="1">
            <a:schemeClr val="accent6"/>
          </a:effectRef>
          <a:fontRef idx="minor">
            <a:schemeClr val="tx1"/>
          </a:fontRef>
        </p:style>
      </p:cxnSp>
      <p:cxnSp>
        <p:nvCxnSpPr>
          <p:cNvPr id="30" name="Straight Arrow Connector 29"/>
          <p:cNvCxnSpPr/>
          <p:nvPr/>
        </p:nvCxnSpPr>
        <p:spPr>
          <a:xfrm>
            <a:off x="2051720" y="3861048"/>
            <a:ext cx="1512168" cy="9021"/>
          </a:xfrm>
          <a:prstGeom prst="straightConnector1">
            <a:avLst/>
          </a:prstGeom>
          <a:ln>
            <a:solidFill>
              <a:srgbClr val="FFC000"/>
            </a:solidFill>
            <a:tailEnd type="arrow"/>
          </a:ln>
        </p:spPr>
        <p:style>
          <a:lnRef idx="2">
            <a:schemeClr val="accent6"/>
          </a:lnRef>
          <a:fillRef idx="0">
            <a:schemeClr val="accent6"/>
          </a:fillRef>
          <a:effectRef idx="1">
            <a:schemeClr val="accent6"/>
          </a:effectRef>
          <a:fontRef idx="minor">
            <a:schemeClr val="tx1"/>
          </a:fontRef>
        </p:style>
      </p:cxnSp>
      <p:grpSp>
        <p:nvGrpSpPr>
          <p:cNvPr id="44" name="Group 43"/>
          <p:cNvGrpSpPr/>
          <p:nvPr/>
        </p:nvGrpSpPr>
        <p:grpSpPr>
          <a:xfrm>
            <a:off x="4139951" y="3556424"/>
            <a:ext cx="360040" cy="435137"/>
            <a:chOff x="4067944" y="4509120"/>
            <a:chExt cx="432048" cy="507144"/>
          </a:xfrm>
        </p:grpSpPr>
        <p:sp>
          <p:nvSpPr>
            <p:cNvPr id="39" name="Circular Arrow 38"/>
            <p:cNvSpPr/>
            <p:nvPr/>
          </p:nvSpPr>
          <p:spPr>
            <a:xfrm>
              <a:off x="4067944" y="4509120"/>
              <a:ext cx="432048" cy="504056"/>
            </a:xfrm>
            <a:prstGeom prst="circularArrow">
              <a:avLst>
                <a:gd name="adj1" fmla="val 3526"/>
                <a:gd name="adj2" fmla="val 1142319"/>
                <a:gd name="adj3" fmla="val 20507580"/>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sp>
          <p:nvSpPr>
            <p:cNvPr id="43" name="Circular Arrow 42"/>
            <p:cNvSpPr/>
            <p:nvPr/>
          </p:nvSpPr>
          <p:spPr>
            <a:xfrm rot="10800000">
              <a:off x="4067944" y="4512208"/>
              <a:ext cx="432048" cy="504056"/>
            </a:xfrm>
            <a:prstGeom prst="circularArrow">
              <a:avLst>
                <a:gd name="adj1" fmla="val 3526"/>
                <a:gd name="adj2" fmla="val 1142319"/>
                <a:gd name="adj3" fmla="val 20507559"/>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grpSp>
      <p:grpSp>
        <p:nvGrpSpPr>
          <p:cNvPr id="48" name="Group 47"/>
          <p:cNvGrpSpPr/>
          <p:nvPr/>
        </p:nvGrpSpPr>
        <p:grpSpPr>
          <a:xfrm>
            <a:off x="4319970" y="3090204"/>
            <a:ext cx="360040" cy="435137"/>
            <a:chOff x="4067944" y="4509120"/>
            <a:chExt cx="432048" cy="507144"/>
          </a:xfrm>
        </p:grpSpPr>
        <p:sp>
          <p:nvSpPr>
            <p:cNvPr id="49" name="Circular Arrow 48"/>
            <p:cNvSpPr/>
            <p:nvPr/>
          </p:nvSpPr>
          <p:spPr>
            <a:xfrm>
              <a:off x="4067944" y="4509120"/>
              <a:ext cx="432048" cy="504056"/>
            </a:xfrm>
            <a:prstGeom prst="circularArrow">
              <a:avLst>
                <a:gd name="adj1" fmla="val 3526"/>
                <a:gd name="adj2" fmla="val 1142319"/>
                <a:gd name="adj3" fmla="val 20507580"/>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sp>
          <p:nvSpPr>
            <p:cNvPr id="50" name="Circular Arrow 49"/>
            <p:cNvSpPr/>
            <p:nvPr/>
          </p:nvSpPr>
          <p:spPr>
            <a:xfrm rot="10800000">
              <a:off x="4067944" y="4512208"/>
              <a:ext cx="432048" cy="504056"/>
            </a:xfrm>
            <a:prstGeom prst="circularArrow">
              <a:avLst>
                <a:gd name="adj1" fmla="val 3526"/>
                <a:gd name="adj2" fmla="val 1142319"/>
                <a:gd name="adj3" fmla="val 20507559"/>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grpSp>
      <p:grpSp>
        <p:nvGrpSpPr>
          <p:cNvPr id="61" name="Group 60"/>
          <p:cNvGrpSpPr/>
          <p:nvPr/>
        </p:nvGrpSpPr>
        <p:grpSpPr>
          <a:xfrm>
            <a:off x="4826888" y="3094179"/>
            <a:ext cx="360040" cy="435137"/>
            <a:chOff x="4067944" y="4509120"/>
            <a:chExt cx="432048" cy="507144"/>
          </a:xfrm>
        </p:grpSpPr>
        <p:sp>
          <p:nvSpPr>
            <p:cNvPr id="62" name="Circular Arrow 61"/>
            <p:cNvSpPr/>
            <p:nvPr/>
          </p:nvSpPr>
          <p:spPr>
            <a:xfrm>
              <a:off x="4067944" y="4509120"/>
              <a:ext cx="432048" cy="504056"/>
            </a:xfrm>
            <a:prstGeom prst="circularArrow">
              <a:avLst>
                <a:gd name="adj1" fmla="val 3526"/>
                <a:gd name="adj2" fmla="val 1142319"/>
                <a:gd name="adj3" fmla="val 20507580"/>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sp>
          <p:nvSpPr>
            <p:cNvPr id="63" name="Circular Arrow 62"/>
            <p:cNvSpPr/>
            <p:nvPr/>
          </p:nvSpPr>
          <p:spPr>
            <a:xfrm rot="10800000">
              <a:off x="4067944" y="4512208"/>
              <a:ext cx="432048" cy="504056"/>
            </a:xfrm>
            <a:prstGeom prst="circularArrow">
              <a:avLst>
                <a:gd name="adj1" fmla="val 3526"/>
                <a:gd name="adj2" fmla="val 1142319"/>
                <a:gd name="adj3" fmla="val 20507559"/>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grpSp>
      <p:grpSp>
        <p:nvGrpSpPr>
          <p:cNvPr id="66" name="Group 65"/>
          <p:cNvGrpSpPr/>
          <p:nvPr/>
        </p:nvGrpSpPr>
        <p:grpSpPr>
          <a:xfrm>
            <a:off x="4575181" y="3547729"/>
            <a:ext cx="360040" cy="435137"/>
            <a:chOff x="4067944" y="4509120"/>
            <a:chExt cx="432048" cy="507144"/>
          </a:xfrm>
        </p:grpSpPr>
        <p:sp>
          <p:nvSpPr>
            <p:cNvPr id="67" name="Circular Arrow 66"/>
            <p:cNvSpPr/>
            <p:nvPr/>
          </p:nvSpPr>
          <p:spPr>
            <a:xfrm>
              <a:off x="4067944" y="4509120"/>
              <a:ext cx="432048" cy="504056"/>
            </a:xfrm>
            <a:prstGeom prst="circularArrow">
              <a:avLst>
                <a:gd name="adj1" fmla="val 3526"/>
                <a:gd name="adj2" fmla="val 1142319"/>
                <a:gd name="adj3" fmla="val 20507580"/>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sp>
          <p:nvSpPr>
            <p:cNvPr id="68" name="Circular Arrow 67"/>
            <p:cNvSpPr/>
            <p:nvPr/>
          </p:nvSpPr>
          <p:spPr>
            <a:xfrm rot="10800000">
              <a:off x="4067944" y="4512208"/>
              <a:ext cx="432048" cy="504056"/>
            </a:xfrm>
            <a:prstGeom prst="circularArrow">
              <a:avLst>
                <a:gd name="adj1" fmla="val 3526"/>
                <a:gd name="adj2" fmla="val 1142319"/>
                <a:gd name="adj3" fmla="val 20507559"/>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grpSp>
      <p:grpSp>
        <p:nvGrpSpPr>
          <p:cNvPr id="92" name="Group 91"/>
          <p:cNvGrpSpPr/>
          <p:nvPr/>
        </p:nvGrpSpPr>
        <p:grpSpPr>
          <a:xfrm>
            <a:off x="1223627" y="4853018"/>
            <a:ext cx="504058" cy="896380"/>
            <a:chOff x="2987822" y="1412776"/>
            <a:chExt cx="504058" cy="896380"/>
          </a:xfrm>
        </p:grpSpPr>
        <p:grpSp>
          <p:nvGrpSpPr>
            <p:cNvPr id="82" name="Group 81"/>
            <p:cNvGrpSpPr/>
            <p:nvPr/>
          </p:nvGrpSpPr>
          <p:grpSpPr>
            <a:xfrm>
              <a:off x="2987822" y="1412776"/>
              <a:ext cx="504058" cy="448190"/>
              <a:chOff x="2987822" y="1412776"/>
              <a:chExt cx="504058" cy="448190"/>
            </a:xfrm>
          </p:grpSpPr>
          <p:grpSp>
            <p:nvGrpSpPr>
              <p:cNvPr id="77" name="Group 76"/>
              <p:cNvGrpSpPr/>
              <p:nvPr/>
            </p:nvGrpSpPr>
            <p:grpSpPr>
              <a:xfrm>
                <a:off x="2987823" y="1412776"/>
                <a:ext cx="504057" cy="221196"/>
                <a:chOff x="2987823" y="1412776"/>
                <a:chExt cx="1308720" cy="221196"/>
              </a:xfrm>
            </p:grpSpPr>
            <p:sp>
              <p:nvSpPr>
                <p:cNvPr id="70" name="Rectangle 69"/>
                <p:cNvSpPr/>
                <p:nvPr/>
              </p:nvSpPr>
              <p:spPr>
                <a:xfrm>
                  <a:off x="2987824" y="1412776"/>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p:cNvSpPr/>
                <p:nvPr/>
              </p:nvSpPr>
              <p:spPr>
                <a:xfrm>
                  <a:off x="2987823" y="1484784"/>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987823" y="1561964"/>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8" name="Group 77"/>
              <p:cNvGrpSpPr/>
              <p:nvPr/>
            </p:nvGrpSpPr>
            <p:grpSpPr>
              <a:xfrm>
                <a:off x="2987822" y="1639770"/>
                <a:ext cx="504057" cy="221196"/>
                <a:chOff x="2987823" y="1412776"/>
                <a:chExt cx="1308720" cy="221196"/>
              </a:xfrm>
            </p:grpSpPr>
            <p:sp>
              <p:nvSpPr>
                <p:cNvPr id="79" name="Rectangle 78"/>
                <p:cNvSpPr/>
                <p:nvPr/>
              </p:nvSpPr>
              <p:spPr>
                <a:xfrm>
                  <a:off x="2987824" y="1412776"/>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Rectangle 79"/>
                <p:cNvSpPr/>
                <p:nvPr/>
              </p:nvSpPr>
              <p:spPr>
                <a:xfrm>
                  <a:off x="2987823" y="1484784"/>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Rectangle 80"/>
                <p:cNvSpPr/>
                <p:nvPr/>
              </p:nvSpPr>
              <p:spPr>
                <a:xfrm>
                  <a:off x="2987823" y="1561964"/>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83" name="Group 82"/>
            <p:cNvGrpSpPr/>
            <p:nvPr/>
          </p:nvGrpSpPr>
          <p:grpSpPr>
            <a:xfrm>
              <a:off x="2987822" y="1860966"/>
              <a:ext cx="504058" cy="448190"/>
              <a:chOff x="2987822" y="1412776"/>
              <a:chExt cx="504058" cy="448190"/>
            </a:xfrm>
          </p:grpSpPr>
          <p:grpSp>
            <p:nvGrpSpPr>
              <p:cNvPr id="84" name="Group 83"/>
              <p:cNvGrpSpPr/>
              <p:nvPr/>
            </p:nvGrpSpPr>
            <p:grpSpPr>
              <a:xfrm>
                <a:off x="2987823" y="1412776"/>
                <a:ext cx="504057" cy="221196"/>
                <a:chOff x="2987823" y="1412776"/>
                <a:chExt cx="1308720" cy="221196"/>
              </a:xfrm>
            </p:grpSpPr>
            <p:sp>
              <p:nvSpPr>
                <p:cNvPr id="89" name="Rectangle 88"/>
                <p:cNvSpPr/>
                <p:nvPr/>
              </p:nvSpPr>
              <p:spPr>
                <a:xfrm>
                  <a:off x="2987824" y="1412776"/>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Rectangle 89"/>
                <p:cNvSpPr/>
                <p:nvPr/>
              </p:nvSpPr>
              <p:spPr>
                <a:xfrm>
                  <a:off x="2987823" y="1484784"/>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Rectangle 90"/>
                <p:cNvSpPr/>
                <p:nvPr/>
              </p:nvSpPr>
              <p:spPr>
                <a:xfrm>
                  <a:off x="2987823" y="1561964"/>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5" name="Group 84"/>
              <p:cNvGrpSpPr/>
              <p:nvPr/>
            </p:nvGrpSpPr>
            <p:grpSpPr>
              <a:xfrm>
                <a:off x="2987822" y="1639770"/>
                <a:ext cx="504057" cy="221196"/>
                <a:chOff x="2987823" y="1412776"/>
                <a:chExt cx="1308720" cy="221196"/>
              </a:xfrm>
            </p:grpSpPr>
            <p:sp>
              <p:nvSpPr>
                <p:cNvPr id="86" name="Rectangle 85"/>
                <p:cNvSpPr/>
                <p:nvPr/>
              </p:nvSpPr>
              <p:spPr>
                <a:xfrm>
                  <a:off x="2987824" y="1412776"/>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Rectangle 86"/>
                <p:cNvSpPr/>
                <p:nvPr/>
              </p:nvSpPr>
              <p:spPr>
                <a:xfrm>
                  <a:off x="2987823" y="1484784"/>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Rectangle 87"/>
                <p:cNvSpPr/>
                <p:nvPr/>
              </p:nvSpPr>
              <p:spPr>
                <a:xfrm>
                  <a:off x="2987823" y="1561964"/>
                  <a:ext cx="1308719"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sp>
        <p:nvSpPr>
          <p:cNvPr id="96" name="TextBox 95"/>
          <p:cNvSpPr txBox="1"/>
          <p:nvPr/>
        </p:nvSpPr>
        <p:spPr>
          <a:xfrm>
            <a:off x="2055560" y="5292348"/>
            <a:ext cx="877163" cy="600164"/>
          </a:xfrm>
          <a:prstGeom prst="rect">
            <a:avLst/>
          </a:prstGeom>
          <a:noFill/>
        </p:spPr>
        <p:txBody>
          <a:bodyPr wrap="none" rtlCol="0">
            <a:spAutoFit/>
          </a:bodyPr>
          <a:lstStyle/>
          <a:p>
            <a:r>
              <a:rPr lang="en-AU" sz="1100" dirty="0" smtClean="0"/>
              <a:t>HTTP.SYS</a:t>
            </a:r>
          </a:p>
          <a:p>
            <a:r>
              <a:rPr lang="en-AU" sz="1100" dirty="0" smtClean="0"/>
              <a:t>Kernel</a:t>
            </a:r>
          </a:p>
          <a:p>
            <a:r>
              <a:rPr lang="en-AU" sz="1100" dirty="0" smtClean="0"/>
              <a:t>Queue</a:t>
            </a:r>
            <a:endParaRPr lang="en-AU" sz="1100" dirty="0"/>
          </a:p>
        </p:txBody>
      </p:sp>
      <p:cxnSp>
        <p:nvCxnSpPr>
          <p:cNvPr id="98" name="Straight Arrow Connector 97"/>
          <p:cNvCxnSpPr>
            <a:stCxn id="96" idx="1"/>
            <a:endCxn id="86" idx="3"/>
          </p:cNvCxnSpPr>
          <p:nvPr/>
        </p:nvCxnSpPr>
        <p:spPr>
          <a:xfrm flipH="1" flipV="1">
            <a:off x="1727684" y="5564206"/>
            <a:ext cx="327876" cy="2822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966983" y="4736114"/>
            <a:ext cx="2086853" cy="923330"/>
          </a:xfrm>
          <a:prstGeom prst="rect">
            <a:avLst/>
          </a:prstGeom>
          <a:noFill/>
        </p:spPr>
        <p:txBody>
          <a:bodyPr wrap="none" rtlCol="0">
            <a:spAutoFit/>
          </a:bodyPr>
          <a:lstStyle/>
          <a:p>
            <a:r>
              <a:rPr lang="en-AU" dirty="0" smtClean="0"/>
              <a:t>Worker Threads</a:t>
            </a:r>
          </a:p>
          <a:p>
            <a:r>
              <a:rPr lang="en-AU" dirty="0" smtClean="0"/>
              <a:t>Waiting for I/O ops</a:t>
            </a:r>
          </a:p>
          <a:p>
            <a:r>
              <a:rPr lang="en-AU" dirty="0" smtClean="0"/>
              <a:t>To complete</a:t>
            </a:r>
            <a:endParaRPr lang="en-AU" dirty="0"/>
          </a:p>
        </p:txBody>
      </p:sp>
      <p:cxnSp>
        <p:nvCxnSpPr>
          <p:cNvPr id="102" name="Straight Arrow Connector 101"/>
          <p:cNvCxnSpPr>
            <a:stCxn id="100" idx="0"/>
            <a:endCxn id="8" idx="2"/>
          </p:cNvCxnSpPr>
          <p:nvPr/>
        </p:nvCxnSpPr>
        <p:spPr>
          <a:xfrm flipH="1" flipV="1">
            <a:off x="4499992" y="4149080"/>
            <a:ext cx="510418" cy="58703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031940" y="2411596"/>
            <a:ext cx="103977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defPPr>
              <a:defRPr lang="en-US"/>
            </a:defPPr>
            <a:lvl1pP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AU" dirty="0" err="1" smtClean="0">
                <a:solidFill>
                  <a:schemeClr val="tx1"/>
                </a:solidFill>
              </a:rPr>
              <a:t>ASP.Net</a:t>
            </a:r>
            <a:endParaRPr lang="en-AU" dirty="0" smtClean="0">
              <a:solidFill>
                <a:schemeClr val="tx1"/>
              </a:solidFill>
            </a:endParaRPr>
          </a:p>
        </p:txBody>
      </p:sp>
      <p:cxnSp>
        <p:nvCxnSpPr>
          <p:cNvPr id="111" name="Straight Arrow Connector 110"/>
          <p:cNvCxnSpPr>
            <a:endCxn id="71" idx="0"/>
          </p:cNvCxnSpPr>
          <p:nvPr/>
        </p:nvCxnSpPr>
        <p:spPr>
          <a:xfrm flipV="1">
            <a:off x="1475657" y="4925026"/>
            <a:ext cx="0" cy="78836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16" name="Group 115"/>
          <p:cNvGrpSpPr/>
          <p:nvPr/>
        </p:nvGrpSpPr>
        <p:grpSpPr>
          <a:xfrm>
            <a:off x="3851920" y="3092854"/>
            <a:ext cx="360040" cy="435137"/>
            <a:chOff x="4067944" y="4509120"/>
            <a:chExt cx="432048" cy="507144"/>
          </a:xfrm>
        </p:grpSpPr>
        <p:sp>
          <p:nvSpPr>
            <p:cNvPr id="117" name="Circular Arrow 116"/>
            <p:cNvSpPr/>
            <p:nvPr/>
          </p:nvSpPr>
          <p:spPr>
            <a:xfrm>
              <a:off x="4067944" y="4509120"/>
              <a:ext cx="432048" cy="504056"/>
            </a:xfrm>
            <a:prstGeom prst="circularArrow">
              <a:avLst>
                <a:gd name="adj1" fmla="val 3526"/>
                <a:gd name="adj2" fmla="val 1142319"/>
                <a:gd name="adj3" fmla="val 20507580"/>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sp>
          <p:nvSpPr>
            <p:cNvPr id="118" name="Circular Arrow 117"/>
            <p:cNvSpPr/>
            <p:nvPr/>
          </p:nvSpPr>
          <p:spPr>
            <a:xfrm rot="10800000">
              <a:off x="4067944" y="4512208"/>
              <a:ext cx="432048" cy="504056"/>
            </a:xfrm>
            <a:prstGeom prst="circularArrow">
              <a:avLst>
                <a:gd name="adj1" fmla="val 3526"/>
                <a:gd name="adj2" fmla="val 1142319"/>
                <a:gd name="adj3" fmla="val 20507559"/>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grpSp>
      <p:sp>
        <p:nvSpPr>
          <p:cNvPr id="3" name="TextBox 2"/>
          <p:cNvSpPr txBox="1"/>
          <p:nvPr/>
        </p:nvSpPr>
        <p:spPr>
          <a:xfrm>
            <a:off x="2996531" y="1268760"/>
            <a:ext cx="26468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AU" dirty="0"/>
              <a:t>Thread Pool Exhaustion</a:t>
            </a:r>
          </a:p>
        </p:txBody>
      </p:sp>
      <p:sp>
        <p:nvSpPr>
          <p:cNvPr id="6" name="TextBox 5"/>
          <p:cNvSpPr txBox="1"/>
          <p:nvPr/>
        </p:nvSpPr>
        <p:spPr>
          <a:xfrm>
            <a:off x="230432" y="5722715"/>
            <a:ext cx="832279" cy="461665"/>
          </a:xfrm>
          <a:prstGeom prst="rect">
            <a:avLst/>
          </a:prstGeom>
          <a:noFill/>
        </p:spPr>
        <p:txBody>
          <a:bodyPr wrap="none" rtlCol="0">
            <a:spAutoFit/>
          </a:bodyPr>
          <a:lstStyle/>
          <a:p>
            <a:r>
              <a:rPr lang="en-AU" sz="1200" dirty="0" smtClean="0"/>
              <a:t>HTTP </a:t>
            </a:r>
          </a:p>
          <a:p>
            <a:r>
              <a:rPr lang="en-AU" sz="1200" dirty="0" smtClean="0"/>
              <a:t>Requests</a:t>
            </a:r>
            <a:endParaRPr lang="en-AU" sz="1200" dirty="0"/>
          </a:p>
        </p:txBody>
      </p:sp>
      <p:sp>
        <p:nvSpPr>
          <p:cNvPr id="7" name="TextBox 6"/>
          <p:cNvSpPr txBox="1"/>
          <p:nvPr/>
        </p:nvSpPr>
        <p:spPr>
          <a:xfrm>
            <a:off x="2155253" y="2785077"/>
            <a:ext cx="1305101" cy="307777"/>
          </a:xfrm>
          <a:prstGeom prst="rect">
            <a:avLst/>
          </a:prstGeom>
          <a:noFill/>
        </p:spPr>
        <p:txBody>
          <a:bodyPr wrap="none" rtlCol="0">
            <a:spAutoFit/>
          </a:bodyPr>
          <a:lstStyle/>
          <a:p>
            <a:r>
              <a:rPr lang="en-AU" sz="1400" dirty="0" smtClean="0">
                <a:solidFill>
                  <a:schemeClr val="accent6">
                    <a:lumMod val="75000"/>
                  </a:schemeClr>
                </a:solidFill>
              </a:rPr>
              <a:t>IIS I/O Thread</a:t>
            </a:r>
            <a:endParaRPr lang="en-AU" sz="1400" dirty="0">
              <a:solidFill>
                <a:schemeClr val="accent6">
                  <a:lumMod val="75000"/>
                </a:schemeClr>
              </a:solidFill>
            </a:endParaRPr>
          </a:p>
        </p:txBody>
      </p:sp>
      <p:sp>
        <p:nvSpPr>
          <p:cNvPr id="17" name="Rectangle 16"/>
          <p:cNvSpPr/>
          <p:nvPr/>
        </p:nvSpPr>
        <p:spPr>
          <a:xfrm>
            <a:off x="2224925" y="4387334"/>
            <a:ext cx="2210862" cy="253916"/>
          </a:xfrm>
          <a:prstGeom prst="rect">
            <a:avLst/>
          </a:prstGeom>
        </p:spPr>
        <p:txBody>
          <a:bodyPr wrap="none">
            <a:spAutoFit/>
          </a:bodyPr>
          <a:lstStyle/>
          <a:p>
            <a:r>
              <a:rPr lang="en-AU" sz="1050" dirty="0" err="1" smtClean="0">
                <a:solidFill>
                  <a:schemeClr val="accent6">
                    <a:lumMod val="75000"/>
                  </a:schemeClr>
                </a:solidFill>
              </a:rPr>
              <a:t>MaxConcurrentRequestsPerCPU</a:t>
            </a:r>
            <a:r>
              <a:rPr lang="en-AU" sz="1050" dirty="0" smtClean="0">
                <a:solidFill>
                  <a:schemeClr val="accent6">
                    <a:lumMod val="75000"/>
                  </a:schemeClr>
                </a:solidFill>
              </a:rPr>
              <a:t> </a:t>
            </a:r>
            <a:endParaRPr lang="en-AU" sz="1050" dirty="0">
              <a:solidFill>
                <a:schemeClr val="accent6">
                  <a:lumMod val="75000"/>
                </a:schemeClr>
              </a:solidFill>
            </a:endParaRPr>
          </a:p>
        </p:txBody>
      </p:sp>
      <p:cxnSp>
        <p:nvCxnSpPr>
          <p:cNvPr id="31" name="Straight Arrow Connector 30"/>
          <p:cNvCxnSpPr/>
          <p:nvPr/>
        </p:nvCxnSpPr>
        <p:spPr>
          <a:xfrm flipH="1" flipV="1">
            <a:off x="2699792" y="3870069"/>
            <a:ext cx="296739" cy="60304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582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467544" y="1432083"/>
            <a:ext cx="8280920" cy="4062651"/>
          </a:xfrm>
          <a:prstGeom prst="rect">
            <a:avLst/>
          </a:prstGeom>
        </p:spPr>
        <p:txBody>
          <a:bodyPr wrap="square">
            <a:spAutoFit/>
          </a:bodyPr>
          <a:lstStyle/>
          <a:p>
            <a:pPr marL="285750" indent="-285750">
              <a:lnSpc>
                <a:spcPct val="150000"/>
              </a:lnSpc>
              <a:buFont typeface="Arial" pitchFamily="34" charset="0"/>
              <a:buChar char="•"/>
            </a:pPr>
            <a:r>
              <a:rPr lang="en-US" sz="2000" dirty="0">
                <a:solidFill>
                  <a:schemeClr val="accent2">
                    <a:lumMod val="75000"/>
                  </a:schemeClr>
                </a:solidFill>
                <a:latin typeface="SourceSansPro-Semibold"/>
              </a:rPr>
              <a:t>Need </a:t>
            </a:r>
            <a:r>
              <a:rPr lang="en-US" sz="2000" dirty="0" smtClean="0">
                <a:solidFill>
                  <a:schemeClr val="accent2">
                    <a:lumMod val="75000"/>
                  </a:schemeClr>
                </a:solidFill>
                <a:latin typeface="SourceSansPro-Semibold"/>
              </a:rPr>
              <a:t>responsive </a:t>
            </a:r>
            <a:r>
              <a:rPr lang="en-US" sz="2000" dirty="0">
                <a:solidFill>
                  <a:schemeClr val="accent2">
                    <a:lumMod val="75000"/>
                  </a:schemeClr>
                </a:solidFill>
                <a:latin typeface="SourceSansPro-Semibold"/>
              </a:rPr>
              <a:t>user </a:t>
            </a:r>
            <a:r>
              <a:rPr lang="en-US" sz="2000" dirty="0" smtClean="0">
                <a:solidFill>
                  <a:schemeClr val="accent2">
                    <a:lumMod val="75000"/>
                  </a:schemeClr>
                </a:solidFill>
                <a:latin typeface="SourceSansPro-Semibold"/>
              </a:rPr>
              <a:t>interfaces</a:t>
            </a:r>
          </a:p>
          <a:p>
            <a:pPr marL="285750" indent="-285750">
              <a:lnSpc>
                <a:spcPct val="150000"/>
              </a:lnSpc>
              <a:buFont typeface="Arial" pitchFamily="34" charset="0"/>
              <a:buChar char="•"/>
            </a:pPr>
            <a:r>
              <a:rPr lang="en-US" sz="2000" dirty="0" smtClean="0">
                <a:solidFill>
                  <a:schemeClr val="accent2">
                    <a:lumMod val="75000"/>
                  </a:schemeClr>
                </a:solidFill>
                <a:latin typeface="SourceSansPro-Semibold"/>
              </a:rPr>
              <a:t>App </a:t>
            </a:r>
            <a:r>
              <a:rPr lang="en-US" sz="2000" dirty="0">
                <a:solidFill>
                  <a:schemeClr val="accent2">
                    <a:lumMod val="75000"/>
                  </a:schemeClr>
                </a:solidFill>
                <a:latin typeface="SourceSansPro-Semibold"/>
              </a:rPr>
              <a:t>features are </a:t>
            </a:r>
            <a:r>
              <a:rPr lang="en-US" sz="2000" dirty="0" err="1" smtClean="0">
                <a:solidFill>
                  <a:schemeClr val="accent2">
                    <a:lumMod val="75000"/>
                  </a:schemeClr>
                </a:solidFill>
                <a:latin typeface="SourceSansPro-Semibold"/>
              </a:rPr>
              <a:t>ofen</a:t>
            </a:r>
            <a:r>
              <a:rPr lang="en-US" sz="2000" dirty="0" smtClean="0">
                <a:solidFill>
                  <a:schemeClr val="accent2">
                    <a:lumMod val="75000"/>
                  </a:schemeClr>
                </a:solidFill>
                <a:latin typeface="SourceSansPro-Semibold"/>
              </a:rPr>
              <a:t> </a:t>
            </a:r>
            <a:r>
              <a:rPr lang="en-US" sz="2000" dirty="0">
                <a:solidFill>
                  <a:schemeClr val="accent2">
                    <a:lumMod val="75000"/>
                  </a:schemeClr>
                </a:solidFill>
                <a:latin typeface="SourceSansPro-Semibold"/>
              </a:rPr>
              <a:t>dependent on:</a:t>
            </a:r>
          </a:p>
          <a:p>
            <a:pPr marL="742950" lvl="1" indent="-285750">
              <a:lnSpc>
                <a:spcPct val="150000"/>
              </a:lnSpc>
              <a:buFont typeface="Wingdings" pitchFamily="2" charset="2"/>
              <a:buChar char="ü"/>
            </a:pPr>
            <a:r>
              <a:rPr lang="en-US" sz="2000" dirty="0" smtClean="0">
                <a:solidFill>
                  <a:schemeClr val="accent2">
                    <a:lumMod val="75000"/>
                  </a:schemeClr>
                </a:solidFill>
                <a:latin typeface="SourceSansPro-Semibold"/>
              </a:rPr>
              <a:t>network access</a:t>
            </a:r>
          </a:p>
          <a:p>
            <a:pPr marL="742950" lvl="1" indent="-285750">
              <a:lnSpc>
                <a:spcPct val="150000"/>
              </a:lnSpc>
              <a:buFont typeface="Wingdings" pitchFamily="2" charset="2"/>
              <a:buChar char="ü"/>
            </a:pPr>
            <a:r>
              <a:rPr lang="en-US" sz="2000" dirty="0" smtClean="0">
                <a:solidFill>
                  <a:schemeClr val="accent2">
                    <a:lumMod val="75000"/>
                  </a:schemeClr>
                </a:solidFill>
                <a:latin typeface="SourceSansPro-Semibold"/>
              </a:rPr>
              <a:t>database </a:t>
            </a:r>
            <a:r>
              <a:rPr lang="en-US" sz="2000" dirty="0">
                <a:solidFill>
                  <a:schemeClr val="accent2">
                    <a:lumMod val="75000"/>
                  </a:schemeClr>
                </a:solidFill>
                <a:latin typeface="SourceSansPro-Semibold"/>
              </a:rPr>
              <a:t>functionality or </a:t>
            </a:r>
            <a:r>
              <a:rPr lang="en-US" sz="2000" dirty="0" smtClean="0">
                <a:solidFill>
                  <a:schemeClr val="accent2">
                    <a:lumMod val="75000"/>
                  </a:schemeClr>
                </a:solidFill>
                <a:latin typeface="SourceSansPro-Semibold"/>
              </a:rPr>
              <a:t>I/O</a:t>
            </a:r>
          </a:p>
          <a:p>
            <a:pPr marL="742950" lvl="1" indent="-285750">
              <a:lnSpc>
                <a:spcPct val="150000"/>
              </a:lnSpc>
              <a:buFont typeface="Wingdings" pitchFamily="2" charset="2"/>
              <a:buChar char="ü"/>
            </a:pPr>
            <a:r>
              <a:rPr lang="en-US" sz="2000" dirty="0" smtClean="0">
                <a:solidFill>
                  <a:schemeClr val="accent2">
                    <a:lumMod val="75000"/>
                  </a:schemeClr>
                </a:solidFill>
                <a:latin typeface="SourceSansPro-Semibold"/>
              </a:rPr>
              <a:t>complex </a:t>
            </a:r>
            <a:r>
              <a:rPr lang="en-US" sz="2000" dirty="0">
                <a:solidFill>
                  <a:schemeClr val="accent2">
                    <a:lumMod val="75000"/>
                  </a:schemeClr>
                </a:solidFill>
                <a:latin typeface="SourceSansPro-Semibold"/>
              </a:rPr>
              <a:t>processing on mobile </a:t>
            </a:r>
            <a:r>
              <a:rPr lang="en-US" sz="2000" dirty="0" smtClean="0">
                <a:solidFill>
                  <a:schemeClr val="accent2">
                    <a:lumMod val="75000"/>
                  </a:schemeClr>
                </a:solidFill>
                <a:latin typeface="SourceSansPro-Semibold"/>
              </a:rPr>
              <a:t>CPUs</a:t>
            </a:r>
          </a:p>
          <a:p>
            <a:pPr marL="742950" lvl="1" indent="-285750">
              <a:lnSpc>
                <a:spcPct val="150000"/>
              </a:lnSpc>
              <a:buFont typeface="Wingdings" pitchFamily="2" charset="2"/>
              <a:buChar char="ü"/>
            </a:pPr>
            <a:r>
              <a:rPr lang="en-US" sz="2000" dirty="0" smtClean="0">
                <a:solidFill>
                  <a:schemeClr val="accent2">
                    <a:lumMod val="75000"/>
                  </a:schemeClr>
                </a:solidFill>
                <a:latin typeface="SourceSansPro-Semibold"/>
              </a:rPr>
              <a:t>stuff </a:t>
            </a:r>
            <a:r>
              <a:rPr lang="en-US" sz="2000" dirty="0">
                <a:solidFill>
                  <a:schemeClr val="accent2">
                    <a:lumMod val="75000"/>
                  </a:schemeClr>
                </a:solidFill>
                <a:latin typeface="SourceSansPro-Semibold"/>
              </a:rPr>
              <a:t>that takes some time</a:t>
            </a:r>
          </a:p>
          <a:p>
            <a:pPr marL="285750" indent="-285750">
              <a:lnSpc>
                <a:spcPct val="150000"/>
              </a:lnSpc>
              <a:buFont typeface="Arial" pitchFamily="34" charset="0"/>
              <a:buChar char="•"/>
            </a:pPr>
            <a:r>
              <a:rPr lang="en-US" sz="2000" dirty="0" smtClean="0">
                <a:solidFill>
                  <a:schemeClr val="accent2">
                    <a:lumMod val="75000"/>
                  </a:schemeClr>
                </a:solidFill>
                <a:latin typeface="SourceSansPro-Semibold"/>
              </a:rPr>
              <a:t>You </a:t>
            </a:r>
            <a:r>
              <a:rPr lang="en-US" sz="2000" dirty="0">
                <a:solidFill>
                  <a:schemeClr val="accent2">
                    <a:lumMod val="75000"/>
                  </a:schemeClr>
                </a:solidFill>
                <a:latin typeface="SourceSansPro-Semibold"/>
              </a:rPr>
              <a:t>want to run these on a different thread to keep the UI</a:t>
            </a:r>
          </a:p>
          <a:p>
            <a:pPr>
              <a:lnSpc>
                <a:spcPct val="150000"/>
              </a:lnSpc>
            </a:pPr>
            <a:r>
              <a:rPr lang="en-US" sz="2000" dirty="0">
                <a:solidFill>
                  <a:schemeClr val="accent2">
                    <a:lumMod val="75000"/>
                  </a:schemeClr>
                </a:solidFill>
                <a:latin typeface="SourceSansPro-Semibold"/>
              </a:rPr>
              <a:t>responsive... they should be ASYNCHRONOUS!</a:t>
            </a:r>
          </a:p>
          <a:p>
            <a:endParaRPr lang="en-US" dirty="0"/>
          </a:p>
        </p:txBody>
      </p:sp>
      <p:sp>
        <p:nvSpPr>
          <p:cNvPr id="9" name="Прямоугольник 8"/>
          <p:cNvSpPr/>
          <p:nvPr/>
        </p:nvSpPr>
        <p:spPr>
          <a:xfrm>
            <a:off x="7092280" y="1772816"/>
            <a:ext cx="736099" cy="369332"/>
          </a:xfrm>
          <a:prstGeom prst="rect">
            <a:avLst/>
          </a:prstGeom>
          <a:solidFill>
            <a:srgbClr val="FFCC99"/>
          </a:solidFill>
        </p:spPr>
        <p:txBody>
          <a:bodyPr wrap="none">
            <a:spAutoFit/>
          </a:bodyPr>
          <a:lstStyle/>
          <a:p>
            <a:r>
              <a:rPr lang="en-US" b="1" dirty="0">
                <a:solidFill>
                  <a:srgbClr val="FF7038"/>
                </a:solidFill>
                <a:latin typeface="SourceSansPro-Bold"/>
              </a:rPr>
              <a:t>Fast!</a:t>
            </a:r>
            <a:endParaRPr lang="en-US" dirty="0"/>
          </a:p>
        </p:txBody>
      </p:sp>
      <p:sp>
        <p:nvSpPr>
          <p:cNvPr id="10" name="Прямоугольник 9"/>
          <p:cNvSpPr/>
          <p:nvPr/>
        </p:nvSpPr>
        <p:spPr>
          <a:xfrm>
            <a:off x="6012160" y="3094077"/>
            <a:ext cx="2403222" cy="369332"/>
          </a:xfrm>
          <a:prstGeom prst="rect">
            <a:avLst/>
          </a:prstGeom>
          <a:solidFill>
            <a:srgbClr val="FFCC99"/>
          </a:solidFill>
        </p:spPr>
        <p:txBody>
          <a:bodyPr wrap="none">
            <a:spAutoFit/>
          </a:bodyPr>
          <a:lstStyle/>
          <a:p>
            <a:r>
              <a:rPr lang="en-US" b="1" dirty="0">
                <a:solidFill>
                  <a:srgbClr val="FF7038"/>
                </a:solidFill>
                <a:latin typeface="SourceSansPro-Bold"/>
              </a:rPr>
              <a:t>Long running tasks!</a:t>
            </a:r>
            <a:endParaRPr lang="en-US" dirty="0"/>
          </a:p>
        </p:txBody>
      </p:sp>
      <p:sp>
        <p:nvSpPr>
          <p:cNvPr id="11" name="Прямоугольник 10"/>
          <p:cNvSpPr/>
          <p:nvPr/>
        </p:nvSpPr>
        <p:spPr>
          <a:xfrm>
            <a:off x="7092280" y="4725144"/>
            <a:ext cx="1159292" cy="369332"/>
          </a:xfrm>
          <a:prstGeom prst="rect">
            <a:avLst/>
          </a:prstGeom>
          <a:solidFill>
            <a:srgbClr val="FFCC99"/>
          </a:solidFill>
        </p:spPr>
        <p:txBody>
          <a:bodyPr wrap="none">
            <a:spAutoFit/>
          </a:bodyPr>
          <a:lstStyle/>
          <a:p>
            <a:r>
              <a:rPr lang="en-US" b="1" dirty="0">
                <a:solidFill>
                  <a:srgbClr val="FF7038"/>
                </a:solidFill>
                <a:latin typeface="SourceSansPro-Bold"/>
              </a:rPr>
              <a:t>Threads!</a:t>
            </a:r>
            <a:endParaRPr lang="en-US" dirty="0"/>
          </a:p>
        </p:txBody>
      </p:sp>
      <p:sp>
        <p:nvSpPr>
          <p:cNvPr id="12" name="Title 1"/>
          <p:cNvSpPr>
            <a:spLocks noGrp="1"/>
          </p:cNvSpPr>
          <p:nvPr>
            <p:ph type="title"/>
          </p:nvPr>
        </p:nvSpPr>
        <p:spPr>
          <a:xfrm>
            <a:off x="1619672" y="260648"/>
            <a:ext cx="8229600" cy="990600"/>
          </a:xfrm>
        </p:spPr>
        <p:txBody>
          <a:bodyPr/>
          <a:lstStyle/>
          <a:p>
            <a:r>
              <a:rPr lang="en-AU" sz="3600" dirty="0" smtClean="0">
                <a:solidFill>
                  <a:srgbClr val="FFFF00"/>
                </a:solidFill>
              </a:rPr>
              <a:t>The need for </a:t>
            </a:r>
            <a:r>
              <a:rPr lang="en-AU" sz="3600" dirty="0" err="1" smtClean="0">
                <a:solidFill>
                  <a:srgbClr val="FFFF00"/>
                </a:solidFill>
              </a:rPr>
              <a:t>Async</a:t>
            </a:r>
            <a:endParaRPr lang="en-AU" sz="3600" dirty="0">
              <a:solidFill>
                <a:srgbClr val="FFFF00"/>
              </a:solidFill>
            </a:endParaRPr>
          </a:p>
        </p:txBody>
      </p:sp>
    </p:spTree>
    <p:extLst>
      <p:ext uri="{BB962C8B-B14F-4D97-AF65-F5344CB8AC3E}">
        <p14:creationId xmlns:p14="http://schemas.microsoft.com/office/powerpoint/2010/main" val="1506575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16632"/>
            <a:ext cx="8229600" cy="1143000"/>
          </a:xfrm>
        </p:spPr>
        <p:txBody>
          <a:bodyPr/>
          <a:lstStyle/>
          <a:p>
            <a:r>
              <a:rPr lang="en-AU" sz="3200" dirty="0" err="1" smtClean="0">
                <a:solidFill>
                  <a:srgbClr val="FFFF00"/>
                </a:solidFill>
              </a:rPr>
              <a:t>ASP.Net</a:t>
            </a:r>
            <a:r>
              <a:rPr lang="en-AU" sz="3200" dirty="0" smtClean="0">
                <a:solidFill>
                  <a:srgbClr val="FFFF00"/>
                </a:solidFill>
              </a:rPr>
              <a:t> Core Services</a:t>
            </a:r>
            <a:endParaRPr lang="en-AU" sz="3200" dirty="0">
              <a:solidFill>
                <a:srgbClr val="FFFF00"/>
              </a:solidFill>
            </a:endParaRPr>
          </a:p>
        </p:txBody>
      </p:sp>
      <p:sp>
        <p:nvSpPr>
          <p:cNvPr id="6" name="Rectangle 5"/>
          <p:cNvSpPr/>
          <p:nvPr/>
        </p:nvSpPr>
        <p:spPr>
          <a:xfrm>
            <a:off x="4716016" y="1556792"/>
            <a:ext cx="3693328" cy="4104456"/>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solidFill>
                  <a:schemeClr val="tx1"/>
                </a:solidFill>
              </a:rPr>
              <a:t>Asynchronous HTTP </a:t>
            </a:r>
            <a:r>
              <a:rPr lang="en-AU" u="sng" dirty="0" smtClean="0">
                <a:solidFill>
                  <a:schemeClr val="tx1"/>
                </a:solidFill>
              </a:rPr>
              <a:t>handlers</a:t>
            </a:r>
          </a:p>
          <a:p>
            <a:endParaRPr lang="en-AU" u="sng" dirty="0">
              <a:solidFill>
                <a:schemeClr val="tx1"/>
              </a:solidFill>
            </a:endParaRPr>
          </a:p>
          <a:p>
            <a:r>
              <a:rPr lang="en-AU" dirty="0">
                <a:solidFill>
                  <a:schemeClr val="tx1"/>
                </a:solidFill>
              </a:rPr>
              <a:t>public class </a:t>
            </a:r>
            <a:r>
              <a:rPr lang="en-AU" dirty="0" err="1">
                <a:solidFill>
                  <a:schemeClr val="tx1"/>
                </a:solidFill>
              </a:rPr>
              <a:t>MyAsyncHandler</a:t>
            </a:r>
            <a:r>
              <a:rPr lang="en-AU" dirty="0">
                <a:solidFill>
                  <a:schemeClr val="tx1"/>
                </a:solidFill>
              </a:rPr>
              <a:t> : </a:t>
            </a:r>
            <a:r>
              <a:rPr lang="en-AU" dirty="0" err="1">
                <a:solidFill>
                  <a:schemeClr val="tx1"/>
                </a:solidFill>
              </a:rPr>
              <a:t>HttpTaskAsyncHandler</a:t>
            </a:r>
            <a:endParaRPr lang="en-AU" dirty="0">
              <a:solidFill>
                <a:schemeClr val="tx1"/>
              </a:solidFill>
            </a:endParaRPr>
          </a:p>
          <a:p>
            <a:r>
              <a:rPr lang="en-AU" dirty="0">
                <a:solidFill>
                  <a:schemeClr val="tx1"/>
                </a:solidFill>
              </a:rPr>
              <a:t>{</a:t>
            </a:r>
          </a:p>
          <a:p>
            <a:r>
              <a:rPr lang="en-AU" dirty="0">
                <a:solidFill>
                  <a:schemeClr val="tx1"/>
                </a:solidFill>
              </a:rPr>
              <a:t>    public override </a:t>
            </a:r>
            <a:r>
              <a:rPr lang="en-AU" dirty="0" err="1">
                <a:solidFill>
                  <a:schemeClr val="tx1"/>
                </a:solidFill>
              </a:rPr>
              <a:t>async</a:t>
            </a:r>
            <a:r>
              <a:rPr lang="en-AU" dirty="0">
                <a:solidFill>
                  <a:schemeClr val="tx1"/>
                </a:solidFill>
              </a:rPr>
              <a:t> Task </a:t>
            </a:r>
            <a:r>
              <a:rPr lang="en-AU" dirty="0" err="1">
                <a:solidFill>
                  <a:schemeClr val="tx1"/>
                </a:solidFill>
              </a:rPr>
              <a:t>ProcessRequestAsync</a:t>
            </a:r>
            <a:r>
              <a:rPr lang="en-AU" dirty="0">
                <a:solidFill>
                  <a:schemeClr val="tx1"/>
                </a:solidFill>
              </a:rPr>
              <a:t>(</a:t>
            </a:r>
            <a:r>
              <a:rPr lang="en-AU" dirty="0" err="1">
                <a:solidFill>
                  <a:schemeClr val="tx1"/>
                </a:solidFill>
              </a:rPr>
              <a:t>HttpContext</a:t>
            </a:r>
            <a:r>
              <a:rPr lang="en-AU" dirty="0">
                <a:solidFill>
                  <a:schemeClr val="tx1"/>
                </a:solidFill>
              </a:rPr>
              <a:t> context)</a:t>
            </a:r>
          </a:p>
          <a:p>
            <a:r>
              <a:rPr lang="en-AU" dirty="0">
                <a:solidFill>
                  <a:schemeClr val="tx1"/>
                </a:solidFill>
              </a:rPr>
              <a:t>    {</a:t>
            </a:r>
          </a:p>
          <a:p>
            <a:r>
              <a:rPr lang="en-AU" dirty="0">
                <a:solidFill>
                  <a:schemeClr val="tx1"/>
                </a:solidFill>
              </a:rPr>
              <a:t>        </a:t>
            </a:r>
            <a:r>
              <a:rPr lang="en-AU" dirty="0" smtClean="0">
                <a:solidFill>
                  <a:schemeClr val="tx1"/>
                </a:solidFill>
              </a:rPr>
              <a:t>await …</a:t>
            </a:r>
            <a:endParaRPr lang="en-AU" dirty="0">
              <a:solidFill>
                <a:schemeClr val="tx1"/>
              </a:solidFill>
            </a:endParaRPr>
          </a:p>
          <a:p>
            <a:r>
              <a:rPr lang="en-AU" dirty="0">
                <a:solidFill>
                  <a:schemeClr val="tx1"/>
                </a:solidFill>
              </a:rPr>
              <a:t>    }</a:t>
            </a:r>
          </a:p>
          <a:p>
            <a:r>
              <a:rPr lang="en-AU" dirty="0">
                <a:solidFill>
                  <a:schemeClr val="tx1"/>
                </a:solidFill>
              </a:rPr>
              <a:t>}</a:t>
            </a:r>
          </a:p>
        </p:txBody>
      </p:sp>
      <p:sp>
        <p:nvSpPr>
          <p:cNvPr id="7" name="Rectangle 6"/>
          <p:cNvSpPr/>
          <p:nvPr/>
        </p:nvSpPr>
        <p:spPr>
          <a:xfrm>
            <a:off x="452344" y="1556792"/>
            <a:ext cx="3693328" cy="4104456"/>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solidFill>
                  <a:schemeClr val="tx1"/>
                </a:solidFill>
              </a:rPr>
              <a:t>Asynchronous HTTP modules</a:t>
            </a:r>
          </a:p>
          <a:p>
            <a:endParaRPr lang="en-AU" sz="1200" dirty="0" smtClean="0">
              <a:solidFill>
                <a:schemeClr val="tx1"/>
              </a:solidFill>
            </a:endParaRPr>
          </a:p>
          <a:p>
            <a:r>
              <a:rPr lang="en-AU" sz="1200" dirty="0" smtClean="0">
                <a:solidFill>
                  <a:schemeClr val="tx1"/>
                </a:solidFill>
              </a:rPr>
              <a:t>public </a:t>
            </a:r>
            <a:r>
              <a:rPr lang="en-AU" sz="1200" dirty="0">
                <a:solidFill>
                  <a:schemeClr val="tx1"/>
                </a:solidFill>
              </a:rPr>
              <a:t>class </a:t>
            </a:r>
            <a:r>
              <a:rPr lang="en-AU" sz="1200" dirty="0" err="1">
                <a:solidFill>
                  <a:schemeClr val="tx1"/>
                </a:solidFill>
              </a:rPr>
              <a:t>MyHttpModule</a:t>
            </a:r>
            <a:r>
              <a:rPr lang="en-AU" sz="1200" dirty="0">
                <a:solidFill>
                  <a:schemeClr val="tx1"/>
                </a:solidFill>
              </a:rPr>
              <a:t> : </a:t>
            </a:r>
            <a:r>
              <a:rPr lang="en-AU" sz="1200" dirty="0" err="1">
                <a:solidFill>
                  <a:schemeClr val="tx1"/>
                </a:solidFill>
              </a:rPr>
              <a:t>IHttpModule</a:t>
            </a:r>
            <a:r>
              <a:rPr lang="en-AU" sz="1200" dirty="0">
                <a:solidFill>
                  <a:schemeClr val="tx1"/>
                </a:solidFill>
              </a:rPr>
              <a:t> </a:t>
            </a:r>
          </a:p>
          <a:p>
            <a:r>
              <a:rPr lang="en-AU" sz="1200" dirty="0">
                <a:solidFill>
                  <a:schemeClr val="tx1"/>
                </a:solidFill>
              </a:rPr>
              <a:t>{ </a:t>
            </a:r>
          </a:p>
          <a:p>
            <a:r>
              <a:rPr lang="en-AU" sz="1200" dirty="0">
                <a:solidFill>
                  <a:schemeClr val="tx1"/>
                </a:solidFill>
              </a:rPr>
              <a:t>private </a:t>
            </a:r>
            <a:r>
              <a:rPr lang="en-AU" sz="1200" dirty="0" err="1">
                <a:solidFill>
                  <a:schemeClr val="tx1"/>
                </a:solidFill>
              </a:rPr>
              <a:t>async</a:t>
            </a:r>
            <a:r>
              <a:rPr lang="en-AU" sz="1200" dirty="0">
                <a:solidFill>
                  <a:schemeClr val="tx1"/>
                </a:solidFill>
              </a:rPr>
              <a:t> Task</a:t>
            </a:r>
          </a:p>
          <a:p>
            <a:r>
              <a:rPr lang="en-AU" sz="1200" dirty="0" err="1">
                <a:solidFill>
                  <a:schemeClr val="tx1"/>
                </a:solidFill>
              </a:rPr>
              <a:t>ScrapeHtmlPage</a:t>
            </a:r>
            <a:r>
              <a:rPr lang="en-AU" sz="1200" dirty="0">
                <a:solidFill>
                  <a:schemeClr val="tx1"/>
                </a:solidFill>
              </a:rPr>
              <a:t>(object caller, </a:t>
            </a:r>
            <a:r>
              <a:rPr lang="en-AU" sz="1200" dirty="0" err="1">
                <a:solidFill>
                  <a:schemeClr val="tx1"/>
                </a:solidFill>
              </a:rPr>
              <a:t>EventArgs</a:t>
            </a:r>
            <a:r>
              <a:rPr lang="en-AU" sz="1200" dirty="0">
                <a:solidFill>
                  <a:schemeClr val="tx1"/>
                </a:solidFill>
              </a:rPr>
              <a:t> e)</a:t>
            </a:r>
          </a:p>
          <a:p>
            <a:r>
              <a:rPr lang="en-AU" sz="1200" dirty="0">
                <a:solidFill>
                  <a:schemeClr val="tx1"/>
                </a:solidFill>
              </a:rPr>
              <a:t>{</a:t>
            </a:r>
          </a:p>
          <a:p>
            <a:r>
              <a:rPr lang="en-AU" sz="1200" dirty="0">
                <a:solidFill>
                  <a:schemeClr val="tx1"/>
                </a:solidFill>
              </a:rPr>
              <a:t> await ...</a:t>
            </a:r>
          </a:p>
          <a:p>
            <a:r>
              <a:rPr lang="en-AU" sz="1200" dirty="0">
                <a:solidFill>
                  <a:schemeClr val="tx1"/>
                </a:solidFill>
              </a:rPr>
              <a:t>}</a:t>
            </a:r>
          </a:p>
          <a:p>
            <a:r>
              <a:rPr lang="en-AU" sz="1200" dirty="0">
                <a:solidFill>
                  <a:schemeClr val="tx1"/>
                </a:solidFill>
              </a:rPr>
              <a:t>  public void </a:t>
            </a:r>
            <a:r>
              <a:rPr lang="en-AU" sz="1200" dirty="0" err="1">
                <a:solidFill>
                  <a:schemeClr val="tx1"/>
                </a:solidFill>
              </a:rPr>
              <a:t>Init</a:t>
            </a:r>
            <a:r>
              <a:rPr lang="en-AU" sz="1200" dirty="0">
                <a:solidFill>
                  <a:schemeClr val="tx1"/>
                </a:solidFill>
              </a:rPr>
              <a:t>(</a:t>
            </a:r>
            <a:r>
              <a:rPr lang="en-AU" sz="1200" dirty="0" err="1">
                <a:solidFill>
                  <a:schemeClr val="tx1"/>
                </a:solidFill>
              </a:rPr>
              <a:t>HttpApplication</a:t>
            </a:r>
            <a:endParaRPr lang="en-AU" sz="1200" dirty="0">
              <a:solidFill>
                <a:schemeClr val="tx1"/>
              </a:solidFill>
            </a:endParaRPr>
          </a:p>
          <a:p>
            <a:r>
              <a:rPr lang="en-AU" sz="1200" dirty="0">
                <a:solidFill>
                  <a:schemeClr val="tx1"/>
                </a:solidFill>
              </a:rPr>
              <a:t>context)</a:t>
            </a:r>
          </a:p>
          <a:p>
            <a:r>
              <a:rPr lang="en-AU" sz="1200" dirty="0">
                <a:solidFill>
                  <a:schemeClr val="tx1"/>
                </a:solidFill>
              </a:rPr>
              <a:t> </a:t>
            </a:r>
            <a:r>
              <a:rPr lang="en-AU" sz="1200" dirty="0" smtClean="0">
                <a:solidFill>
                  <a:schemeClr val="tx1"/>
                </a:solidFill>
              </a:rPr>
              <a:t>{</a:t>
            </a:r>
            <a:endParaRPr lang="en-AU" sz="1200" dirty="0">
              <a:solidFill>
                <a:schemeClr val="tx1"/>
              </a:solidFill>
            </a:endParaRPr>
          </a:p>
          <a:p>
            <a:r>
              <a:rPr lang="en-AU" sz="1200" dirty="0">
                <a:solidFill>
                  <a:schemeClr val="tx1"/>
                </a:solidFill>
              </a:rPr>
              <a:t>   </a:t>
            </a:r>
            <a:r>
              <a:rPr lang="en-AU" sz="1200" dirty="0" err="1">
                <a:solidFill>
                  <a:schemeClr val="tx1"/>
                </a:solidFill>
              </a:rPr>
              <a:t>EventHandlerTaskAsyncHelper</a:t>
            </a:r>
            <a:r>
              <a:rPr lang="en-AU" sz="1200" dirty="0">
                <a:solidFill>
                  <a:schemeClr val="tx1"/>
                </a:solidFill>
              </a:rPr>
              <a:t> helper = </a:t>
            </a:r>
          </a:p>
          <a:p>
            <a:r>
              <a:rPr lang="en-AU" sz="1200" dirty="0">
                <a:solidFill>
                  <a:schemeClr val="tx1"/>
                </a:solidFill>
              </a:rPr>
              <a:t>   new </a:t>
            </a:r>
            <a:r>
              <a:rPr lang="en-AU" sz="1200" dirty="0" err="1">
                <a:solidFill>
                  <a:schemeClr val="tx1"/>
                </a:solidFill>
              </a:rPr>
              <a:t>EventHandlerTaskAsyncHelper</a:t>
            </a:r>
            <a:r>
              <a:rPr lang="en-AU" sz="1200" dirty="0">
                <a:solidFill>
                  <a:schemeClr val="tx1"/>
                </a:solidFill>
              </a:rPr>
              <a:t>(</a:t>
            </a:r>
            <a:r>
              <a:rPr lang="en-AU" sz="1200" dirty="0" err="1">
                <a:solidFill>
                  <a:schemeClr val="tx1"/>
                </a:solidFill>
              </a:rPr>
              <a:t>ScrapeHtmlPage</a:t>
            </a:r>
            <a:r>
              <a:rPr lang="en-AU" sz="1200" dirty="0">
                <a:solidFill>
                  <a:schemeClr val="tx1"/>
                </a:solidFill>
              </a:rPr>
              <a:t>);</a:t>
            </a:r>
          </a:p>
          <a:p>
            <a:r>
              <a:rPr lang="en-AU" sz="1200" dirty="0">
                <a:solidFill>
                  <a:schemeClr val="tx1"/>
                </a:solidFill>
              </a:rPr>
              <a:t>   </a:t>
            </a:r>
            <a:r>
              <a:rPr lang="en-AU" sz="1200" dirty="0" err="1">
                <a:solidFill>
                  <a:schemeClr val="tx1"/>
                </a:solidFill>
              </a:rPr>
              <a:t>context.AddOnPostAuthorizeRequestAsync</a:t>
            </a:r>
            <a:r>
              <a:rPr lang="en-AU" sz="1200" dirty="0">
                <a:solidFill>
                  <a:schemeClr val="tx1"/>
                </a:solidFill>
              </a:rPr>
              <a:t>(</a:t>
            </a:r>
          </a:p>
          <a:p>
            <a:r>
              <a:rPr lang="en-AU" sz="1200" dirty="0">
                <a:solidFill>
                  <a:schemeClr val="tx1"/>
                </a:solidFill>
              </a:rPr>
              <a:t>      </a:t>
            </a:r>
            <a:r>
              <a:rPr lang="en-AU" sz="1200" dirty="0" err="1">
                <a:solidFill>
                  <a:schemeClr val="tx1"/>
                </a:solidFill>
              </a:rPr>
              <a:t>helper.BeginEventHandler</a:t>
            </a:r>
            <a:r>
              <a:rPr lang="en-AU" sz="1200" dirty="0">
                <a:solidFill>
                  <a:schemeClr val="tx1"/>
                </a:solidFill>
              </a:rPr>
              <a:t>, </a:t>
            </a:r>
            <a:r>
              <a:rPr lang="en-AU" sz="1200" dirty="0" err="1">
                <a:solidFill>
                  <a:schemeClr val="tx1"/>
                </a:solidFill>
              </a:rPr>
              <a:t>helper.EndEventHandler</a:t>
            </a:r>
            <a:r>
              <a:rPr lang="en-AU" sz="1200" dirty="0">
                <a:solidFill>
                  <a:schemeClr val="tx1"/>
                </a:solidFill>
              </a:rPr>
              <a:t>);</a:t>
            </a:r>
          </a:p>
          <a:p>
            <a:r>
              <a:rPr lang="en-AU" sz="1200" dirty="0">
                <a:solidFill>
                  <a:schemeClr val="tx1"/>
                </a:solidFill>
              </a:rPr>
              <a:t> }</a:t>
            </a:r>
          </a:p>
          <a:p>
            <a:r>
              <a:rPr lang="en-AU" sz="1200" dirty="0">
                <a:solidFill>
                  <a:schemeClr val="tx1"/>
                </a:solidFill>
              </a:rPr>
              <a:t>} </a:t>
            </a:r>
          </a:p>
        </p:txBody>
      </p:sp>
    </p:spTree>
    <p:extLst>
      <p:ext uri="{BB962C8B-B14F-4D97-AF65-F5344CB8AC3E}">
        <p14:creationId xmlns:p14="http://schemas.microsoft.com/office/powerpoint/2010/main" val="770586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err="1" smtClean="0">
                <a:solidFill>
                  <a:srgbClr val="FFFF00"/>
                </a:solidFill>
              </a:rPr>
              <a:t>ASP.Net</a:t>
            </a:r>
            <a:r>
              <a:rPr lang="en-AU" sz="3600" dirty="0" smtClean="0">
                <a:solidFill>
                  <a:srgbClr val="FFFF00"/>
                </a:solidFill>
              </a:rPr>
              <a:t> MVC 4</a:t>
            </a:r>
            <a:endParaRPr lang="en-AU" sz="3600" dirty="0">
              <a:solidFill>
                <a:srgbClr val="FFFF00"/>
              </a:solidFill>
            </a:endParaRPr>
          </a:p>
        </p:txBody>
      </p:sp>
      <p:sp>
        <p:nvSpPr>
          <p:cNvPr id="4" name="Rectangle 3"/>
          <p:cNvSpPr/>
          <p:nvPr/>
        </p:nvSpPr>
        <p:spPr>
          <a:xfrm>
            <a:off x="467544" y="1458556"/>
            <a:ext cx="3693328" cy="1296144"/>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smtClean="0">
                <a:solidFill>
                  <a:schemeClr val="tx1"/>
                </a:solidFill>
              </a:rPr>
              <a:t>Controller</a:t>
            </a:r>
          </a:p>
          <a:p>
            <a:r>
              <a:rPr lang="en-AU" dirty="0" smtClean="0">
                <a:solidFill>
                  <a:schemeClr val="tx1"/>
                </a:solidFill>
              </a:rPr>
              <a:t>Derive from </a:t>
            </a:r>
            <a:r>
              <a:rPr lang="en-AU" dirty="0" err="1" smtClean="0">
                <a:solidFill>
                  <a:schemeClr val="tx1"/>
                </a:solidFill>
              </a:rPr>
              <a:t>AsyncController</a:t>
            </a:r>
            <a:r>
              <a:rPr lang="en-AU" dirty="0" smtClean="0">
                <a:solidFill>
                  <a:schemeClr val="tx1"/>
                </a:solidFill>
              </a:rPr>
              <a:t> ??</a:t>
            </a:r>
            <a:endParaRPr lang="en-AU" dirty="0">
              <a:solidFill>
                <a:schemeClr val="tx1"/>
              </a:solidFill>
            </a:endParaRPr>
          </a:p>
        </p:txBody>
      </p:sp>
      <p:sp>
        <p:nvSpPr>
          <p:cNvPr id="5" name="Rectangle 4"/>
          <p:cNvSpPr/>
          <p:nvPr/>
        </p:nvSpPr>
        <p:spPr>
          <a:xfrm>
            <a:off x="434792" y="3356992"/>
            <a:ext cx="3693328" cy="1296144"/>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smtClean="0">
                <a:solidFill>
                  <a:schemeClr val="tx1"/>
                </a:solidFill>
              </a:rPr>
              <a:t>Actions</a:t>
            </a:r>
          </a:p>
          <a:p>
            <a:r>
              <a:rPr lang="en-AU" dirty="0" err="1" smtClean="0">
                <a:solidFill>
                  <a:schemeClr val="tx1"/>
                </a:solidFill>
              </a:rPr>
              <a:t>async</a:t>
            </a:r>
            <a:r>
              <a:rPr lang="en-AU" dirty="0" smtClean="0">
                <a:solidFill>
                  <a:schemeClr val="tx1"/>
                </a:solidFill>
              </a:rPr>
              <a:t> methods returning Task or Task&lt;</a:t>
            </a:r>
            <a:r>
              <a:rPr lang="en-AU" dirty="0" err="1" smtClean="0">
                <a:solidFill>
                  <a:schemeClr val="tx1"/>
                </a:solidFill>
              </a:rPr>
              <a:t>ActionResult</a:t>
            </a:r>
            <a:r>
              <a:rPr lang="en-AU" dirty="0" smtClean="0">
                <a:solidFill>
                  <a:schemeClr val="tx1"/>
                </a:solidFill>
              </a:rPr>
              <a:t>&gt;</a:t>
            </a:r>
            <a:endParaRPr lang="en-AU" dirty="0">
              <a:solidFill>
                <a:schemeClr val="tx1"/>
              </a:solidFill>
            </a:endParaRPr>
          </a:p>
        </p:txBody>
      </p:sp>
      <p:sp>
        <p:nvSpPr>
          <p:cNvPr id="6" name="Rectangle 5"/>
          <p:cNvSpPr/>
          <p:nvPr/>
        </p:nvSpPr>
        <p:spPr>
          <a:xfrm>
            <a:off x="5076056" y="1439888"/>
            <a:ext cx="3693328" cy="1557064"/>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smtClean="0">
                <a:solidFill>
                  <a:schemeClr val="tx1"/>
                </a:solidFill>
              </a:rPr>
              <a:t>Timeout</a:t>
            </a:r>
          </a:p>
          <a:p>
            <a:r>
              <a:rPr lang="en-AU" dirty="0">
                <a:solidFill>
                  <a:schemeClr val="tx1"/>
                </a:solidFill>
              </a:rPr>
              <a:t>[</a:t>
            </a:r>
            <a:r>
              <a:rPr lang="en-AU" dirty="0" err="1" smtClean="0">
                <a:solidFill>
                  <a:schemeClr val="tx1"/>
                </a:solidFill>
              </a:rPr>
              <a:t>AsyncTimeout</a:t>
            </a:r>
            <a:r>
              <a:rPr lang="en-AU" dirty="0" smtClean="0">
                <a:solidFill>
                  <a:schemeClr val="tx1"/>
                </a:solidFill>
              </a:rPr>
              <a:t>(2000)]</a:t>
            </a:r>
          </a:p>
          <a:p>
            <a:r>
              <a:rPr lang="en-AU" dirty="0">
                <a:solidFill>
                  <a:schemeClr val="tx1"/>
                </a:solidFill>
              </a:rPr>
              <a:t>[</a:t>
            </a:r>
            <a:r>
              <a:rPr lang="en-AU" dirty="0" err="1">
                <a:solidFill>
                  <a:schemeClr val="tx1"/>
                </a:solidFill>
              </a:rPr>
              <a:t>HandleError</a:t>
            </a:r>
            <a:r>
              <a:rPr lang="en-AU" dirty="0">
                <a:solidFill>
                  <a:schemeClr val="tx1"/>
                </a:solidFill>
              </a:rPr>
              <a:t>(</a:t>
            </a:r>
            <a:r>
              <a:rPr lang="en-AU" dirty="0" err="1">
                <a:solidFill>
                  <a:schemeClr val="tx1"/>
                </a:solidFill>
              </a:rPr>
              <a:t>ExceptionType</a:t>
            </a:r>
            <a:r>
              <a:rPr lang="en-AU" dirty="0">
                <a:solidFill>
                  <a:schemeClr val="tx1"/>
                </a:solidFill>
              </a:rPr>
              <a:t> = </a:t>
            </a:r>
            <a:r>
              <a:rPr lang="en-AU" dirty="0" err="1">
                <a:solidFill>
                  <a:schemeClr val="tx1"/>
                </a:solidFill>
              </a:rPr>
              <a:t>typeof</a:t>
            </a:r>
            <a:r>
              <a:rPr lang="en-AU" dirty="0">
                <a:solidFill>
                  <a:schemeClr val="tx1"/>
                </a:solidFill>
              </a:rPr>
              <a:t>(</a:t>
            </a:r>
            <a:r>
              <a:rPr lang="en-AU" dirty="0" err="1">
                <a:solidFill>
                  <a:schemeClr val="tx1"/>
                </a:solidFill>
              </a:rPr>
              <a:t>TaskCanceledException</a:t>
            </a:r>
            <a:r>
              <a:rPr lang="en-AU" dirty="0">
                <a:solidFill>
                  <a:schemeClr val="tx1"/>
                </a:solidFill>
              </a:rPr>
              <a:t>), View = "</a:t>
            </a:r>
            <a:r>
              <a:rPr lang="en-AU" dirty="0" err="1">
                <a:solidFill>
                  <a:schemeClr val="tx1"/>
                </a:solidFill>
              </a:rPr>
              <a:t>TimedOut</a:t>
            </a:r>
            <a:r>
              <a:rPr lang="en-AU" dirty="0">
                <a:solidFill>
                  <a:schemeClr val="tx1"/>
                </a:solidFill>
              </a:rPr>
              <a:t>")]</a:t>
            </a:r>
          </a:p>
        </p:txBody>
      </p:sp>
    </p:spTree>
    <p:extLst>
      <p:ext uri="{BB962C8B-B14F-4D97-AF65-F5344CB8AC3E}">
        <p14:creationId xmlns:p14="http://schemas.microsoft.com/office/powerpoint/2010/main" val="824041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FF00"/>
                </a:solidFill>
              </a:rPr>
              <a:t>WCF</a:t>
            </a:r>
            <a:endParaRPr lang="en-AU" dirty="0">
              <a:solidFill>
                <a:srgbClr val="FFFF00"/>
              </a:solidFill>
            </a:endParaRPr>
          </a:p>
        </p:txBody>
      </p:sp>
      <p:sp>
        <p:nvSpPr>
          <p:cNvPr id="4" name="Rectangle 3"/>
          <p:cNvSpPr/>
          <p:nvPr/>
        </p:nvSpPr>
        <p:spPr>
          <a:xfrm>
            <a:off x="467544" y="1484784"/>
            <a:ext cx="4176464" cy="4248472"/>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u="sng" dirty="0" smtClean="0">
                <a:solidFill>
                  <a:schemeClr val="tx1"/>
                </a:solidFill>
              </a:rPr>
              <a:t>Service: </a:t>
            </a:r>
            <a:r>
              <a:rPr lang="en-AU" u="sng" dirty="0" err="1" smtClean="0">
                <a:solidFill>
                  <a:schemeClr val="tx1"/>
                </a:solidFill>
              </a:rPr>
              <a:t>Async</a:t>
            </a:r>
            <a:r>
              <a:rPr lang="en-AU" u="sng" dirty="0" smtClean="0">
                <a:solidFill>
                  <a:schemeClr val="tx1"/>
                </a:solidFill>
              </a:rPr>
              <a:t>  operations</a:t>
            </a:r>
          </a:p>
          <a:p>
            <a:r>
              <a:rPr lang="en-AU" sz="1400" dirty="0">
                <a:solidFill>
                  <a:schemeClr val="tx1"/>
                </a:solidFill>
              </a:rPr>
              <a:t>[</a:t>
            </a:r>
            <a:r>
              <a:rPr lang="en-AU" sz="1400" dirty="0" err="1">
                <a:solidFill>
                  <a:schemeClr val="tx1"/>
                </a:solidFill>
              </a:rPr>
              <a:t>ServiceContract</a:t>
            </a:r>
            <a:r>
              <a:rPr lang="en-AU" sz="1400" dirty="0">
                <a:solidFill>
                  <a:schemeClr val="tx1"/>
                </a:solidFill>
              </a:rPr>
              <a:t>]</a:t>
            </a:r>
          </a:p>
          <a:p>
            <a:r>
              <a:rPr lang="en-AU" sz="1400" dirty="0">
                <a:solidFill>
                  <a:schemeClr val="tx1"/>
                </a:solidFill>
              </a:rPr>
              <a:t>public interface </a:t>
            </a:r>
            <a:r>
              <a:rPr lang="en-AU" sz="1400" dirty="0" err="1">
                <a:solidFill>
                  <a:schemeClr val="tx1"/>
                </a:solidFill>
              </a:rPr>
              <a:t>IDemoService</a:t>
            </a:r>
            <a:endParaRPr lang="en-AU" sz="1400" dirty="0">
              <a:solidFill>
                <a:schemeClr val="tx1"/>
              </a:solidFill>
            </a:endParaRPr>
          </a:p>
          <a:p>
            <a:r>
              <a:rPr lang="en-AU" sz="1400" dirty="0">
                <a:solidFill>
                  <a:schemeClr val="tx1"/>
                </a:solidFill>
              </a:rPr>
              <a:t>{</a:t>
            </a:r>
          </a:p>
          <a:p>
            <a:r>
              <a:rPr lang="en-AU" sz="1400" dirty="0">
                <a:solidFill>
                  <a:schemeClr val="tx1"/>
                </a:solidFill>
              </a:rPr>
              <a:t>  [</a:t>
            </a:r>
            <a:r>
              <a:rPr lang="en-AU" sz="1400" dirty="0" err="1">
                <a:solidFill>
                  <a:schemeClr val="tx1"/>
                </a:solidFill>
              </a:rPr>
              <a:t>OperationContract</a:t>
            </a:r>
            <a:r>
              <a:rPr lang="en-AU" sz="1400" dirty="0">
                <a:solidFill>
                  <a:schemeClr val="tx1"/>
                </a:solidFill>
              </a:rPr>
              <a:t>]</a:t>
            </a:r>
          </a:p>
          <a:p>
            <a:r>
              <a:rPr lang="en-AU" sz="1400" dirty="0">
                <a:solidFill>
                  <a:schemeClr val="tx1"/>
                </a:solidFill>
              </a:rPr>
              <a:t>  Task&lt;string&gt; </a:t>
            </a:r>
            <a:r>
              <a:rPr lang="en-AU" sz="1400" dirty="0" err="1" smtClean="0">
                <a:solidFill>
                  <a:schemeClr val="tx1"/>
                </a:solidFill>
              </a:rPr>
              <a:t>GetStockQuoteAsync</a:t>
            </a:r>
            <a:r>
              <a:rPr lang="en-AU" sz="1400" dirty="0" smtClean="0">
                <a:solidFill>
                  <a:schemeClr val="tx1"/>
                </a:solidFill>
              </a:rPr>
              <a:t>(string ticker);</a:t>
            </a:r>
            <a:endParaRPr lang="en-AU" sz="1400" dirty="0">
              <a:solidFill>
                <a:schemeClr val="tx1"/>
              </a:solidFill>
            </a:endParaRPr>
          </a:p>
          <a:p>
            <a:r>
              <a:rPr lang="en-AU" sz="1400" dirty="0">
                <a:solidFill>
                  <a:schemeClr val="tx1"/>
                </a:solidFill>
              </a:rPr>
              <a:t>}</a:t>
            </a:r>
          </a:p>
          <a:p>
            <a:endParaRPr lang="en-AU" sz="1400" dirty="0">
              <a:solidFill>
                <a:schemeClr val="tx1"/>
              </a:solidFill>
            </a:endParaRPr>
          </a:p>
          <a:p>
            <a:r>
              <a:rPr lang="en-AU" sz="1400" dirty="0">
                <a:solidFill>
                  <a:schemeClr val="tx1"/>
                </a:solidFill>
              </a:rPr>
              <a:t>public class </a:t>
            </a:r>
            <a:r>
              <a:rPr lang="en-AU" sz="1400" dirty="0" err="1">
                <a:solidFill>
                  <a:schemeClr val="tx1"/>
                </a:solidFill>
              </a:rPr>
              <a:t>DemoService</a:t>
            </a:r>
            <a:r>
              <a:rPr lang="en-AU" sz="1400" dirty="0">
                <a:solidFill>
                  <a:schemeClr val="tx1"/>
                </a:solidFill>
              </a:rPr>
              <a:t> : </a:t>
            </a:r>
            <a:r>
              <a:rPr lang="en-AU" sz="1400" dirty="0" err="1">
                <a:solidFill>
                  <a:schemeClr val="tx1"/>
                </a:solidFill>
              </a:rPr>
              <a:t>IDemoService</a:t>
            </a:r>
            <a:endParaRPr lang="en-AU" sz="1400" dirty="0">
              <a:solidFill>
                <a:schemeClr val="tx1"/>
              </a:solidFill>
            </a:endParaRPr>
          </a:p>
          <a:p>
            <a:r>
              <a:rPr lang="en-AU" sz="1400" dirty="0">
                <a:solidFill>
                  <a:schemeClr val="tx1"/>
                </a:solidFill>
              </a:rPr>
              <a:t>{</a:t>
            </a:r>
          </a:p>
          <a:p>
            <a:r>
              <a:rPr lang="en-AU" sz="1400" dirty="0">
                <a:solidFill>
                  <a:schemeClr val="tx1"/>
                </a:solidFill>
              </a:rPr>
              <a:t>  public </a:t>
            </a:r>
            <a:r>
              <a:rPr lang="en-AU" sz="1400" dirty="0" err="1">
                <a:solidFill>
                  <a:schemeClr val="tx1"/>
                </a:solidFill>
              </a:rPr>
              <a:t>async</a:t>
            </a:r>
            <a:r>
              <a:rPr lang="en-AU" sz="1400" dirty="0">
                <a:solidFill>
                  <a:schemeClr val="tx1"/>
                </a:solidFill>
              </a:rPr>
              <a:t> Task&lt;string&gt; </a:t>
            </a:r>
            <a:r>
              <a:rPr lang="en-AU" sz="1400" dirty="0" err="1">
                <a:solidFill>
                  <a:schemeClr val="tx1"/>
                </a:solidFill>
              </a:rPr>
              <a:t>GetStockQuoteAsync</a:t>
            </a:r>
            <a:r>
              <a:rPr lang="en-AU" sz="1400" dirty="0">
                <a:solidFill>
                  <a:schemeClr val="tx1"/>
                </a:solidFill>
              </a:rPr>
              <a:t> </a:t>
            </a:r>
            <a:r>
              <a:rPr lang="en-AU" sz="1400" dirty="0" smtClean="0">
                <a:solidFill>
                  <a:schemeClr val="tx1"/>
                </a:solidFill>
              </a:rPr>
              <a:t>(</a:t>
            </a:r>
            <a:r>
              <a:rPr lang="en-AU" sz="1400" dirty="0">
                <a:solidFill>
                  <a:schemeClr val="tx1"/>
                </a:solidFill>
              </a:rPr>
              <a:t>string    </a:t>
            </a:r>
            <a:r>
              <a:rPr lang="en-AU" sz="1400" dirty="0" smtClean="0">
                <a:solidFill>
                  <a:schemeClr val="tx1"/>
                </a:solidFill>
              </a:rPr>
              <a:t>ticker)</a:t>
            </a:r>
            <a:endParaRPr lang="en-AU" sz="1400" dirty="0">
              <a:solidFill>
                <a:schemeClr val="tx1"/>
              </a:solidFill>
            </a:endParaRPr>
          </a:p>
          <a:p>
            <a:r>
              <a:rPr lang="en-AU" sz="1400" dirty="0">
                <a:solidFill>
                  <a:schemeClr val="tx1"/>
                </a:solidFill>
              </a:rPr>
              <a:t>  {</a:t>
            </a:r>
          </a:p>
          <a:p>
            <a:r>
              <a:rPr lang="en-AU" sz="1400" dirty="0">
                <a:solidFill>
                  <a:schemeClr val="tx1"/>
                </a:solidFill>
              </a:rPr>
              <a:t>    await ...</a:t>
            </a:r>
          </a:p>
          <a:p>
            <a:r>
              <a:rPr lang="en-AU" sz="1400" dirty="0">
                <a:solidFill>
                  <a:schemeClr val="tx1"/>
                </a:solidFill>
              </a:rPr>
              <a:t>  }</a:t>
            </a:r>
          </a:p>
          <a:p>
            <a:r>
              <a:rPr lang="en-AU" sz="1400" dirty="0">
                <a:solidFill>
                  <a:schemeClr val="tx1"/>
                </a:solidFill>
              </a:rPr>
              <a:t>}</a:t>
            </a:r>
          </a:p>
        </p:txBody>
      </p:sp>
      <p:sp>
        <p:nvSpPr>
          <p:cNvPr id="5" name="Rectangle 4"/>
          <p:cNvSpPr/>
          <p:nvPr/>
        </p:nvSpPr>
        <p:spPr>
          <a:xfrm>
            <a:off x="5004048" y="1505764"/>
            <a:ext cx="4139952" cy="4248472"/>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u="sng" dirty="0" smtClean="0">
                <a:solidFill>
                  <a:schemeClr val="tx1"/>
                </a:solidFill>
              </a:rPr>
              <a:t>Client: </a:t>
            </a:r>
            <a:r>
              <a:rPr lang="en-AU" u="sng" dirty="0" err="1" smtClean="0">
                <a:solidFill>
                  <a:schemeClr val="tx1"/>
                </a:solidFill>
              </a:rPr>
              <a:t>Async</a:t>
            </a:r>
            <a:r>
              <a:rPr lang="en-AU" u="sng" dirty="0" smtClean="0">
                <a:solidFill>
                  <a:schemeClr val="tx1"/>
                </a:solidFill>
              </a:rPr>
              <a:t> proxies</a:t>
            </a:r>
          </a:p>
          <a:p>
            <a:r>
              <a:rPr lang="en-AU" dirty="0" smtClean="0">
                <a:solidFill>
                  <a:schemeClr val="tx1"/>
                </a:solidFill>
              </a:rPr>
              <a:t>Use </a:t>
            </a:r>
            <a:r>
              <a:rPr lang="en-AU" dirty="0" err="1" smtClean="0">
                <a:solidFill>
                  <a:schemeClr val="tx1"/>
                </a:solidFill>
              </a:rPr>
              <a:t>svcutil</a:t>
            </a:r>
            <a:r>
              <a:rPr lang="en-AU" dirty="0" smtClean="0">
                <a:solidFill>
                  <a:schemeClr val="tx1"/>
                </a:solidFill>
              </a:rPr>
              <a:t> or Add Service Reference</a:t>
            </a:r>
          </a:p>
          <a:p>
            <a:endParaRPr lang="en-AU" dirty="0" smtClean="0">
              <a:solidFill>
                <a:schemeClr val="tx1"/>
              </a:solidFill>
            </a:endParaRPr>
          </a:p>
          <a:p>
            <a:r>
              <a:rPr lang="en-AU" dirty="0" err="1">
                <a:solidFill>
                  <a:schemeClr val="tx1"/>
                </a:solidFill>
              </a:rPr>
              <a:t>var</a:t>
            </a:r>
            <a:r>
              <a:rPr lang="en-AU" dirty="0">
                <a:solidFill>
                  <a:schemeClr val="tx1"/>
                </a:solidFill>
              </a:rPr>
              <a:t> proxy = new </a:t>
            </a:r>
            <a:r>
              <a:rPr lang="en-AU" dirty="0" err="1">
                <a:solidFill>
                  <a:schemeClr val="tx1"/>
                </a:solidFill>
              </a:rPr>
              <a:t>StockQuoteService.StockQuoteSoapClient</a:t>
            </a:r>
            <a:r>
              <a:rPr lang="en-AU" dirty="0">
                <a:solidFill>
                  <a:schemeClr val="tx1"/>
                </a:solidFill>
              </a:rPr>
              <a:t>();</a:t>
            </a:r>
          </a:p>
          <a:p>
            <a:r>
              <a:rPr lang="en-AU" dirty="0" err="1">
                <a:solidFill>
                  <a:schemeClr val="tx1"/>
                </a:solidFill>
              </a:rPr>
              <a:t>var</a:t>
            </a:r>
            <a:r>
              <a:rPr lang="en-AU" dirty="0">
                <a:solidFill>
                  <a:schemeClr val="tx1"/>
                </a:solidFill>
              </a:rPr>
              <a:t> quote = await </a:t>
            </a:r>
            <a:r>
              <a:rPr lang="en-AU" dirty="0" err="1">
                <a:solidFill>
                  <a:schemeClr val="tx1"/>
                </a:solidFill>
              </a:rPr>
              <a:t>proxy.GetQuoteAsync</a:t>
            </a:r>
            <a:r>
              <a:rPr lang="en-AU" dirty="0">
                <a:solidFill>
                  <a:schemeClr val="tx1"/>
                </a:solidFill>
              </a:rPr>
              <a:t>("MSFT");</a:t>
            </a:r>
            <a:endParaRPr lang="en-AU" dirty="0" smtClean="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1128" y="4005064"/>
            <a:ext cx="3606120" cy="159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508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88640"/>
            <a:ext cx="8229600" cy="1143000"/>
          </a:xfrm>
        </p:spPr>
        <p:txBody>
          <a:bodyPr/>
          <a:lstStyle/>
          <a:p>
            <a:r>
              <a:rPr lang="en-AU" sz="3600" dirty="0" smtClean="0">
                <a:solidFill>
                  <a:srgbClr val="FFFF00"/>
                </a:solidFill>
              </a:rPr>
              <a:t>VS 2012 Unit Tests</a:t>
            </a:r>
            <a:endParaRPr lang="en-AU" sz="3600" dirty="0">
              <a:solidFill>
                <a:srgbClr val="FFFF00"/>
              </a:solidFill>
            </a:endParaRPr>
          </a:p>
        </p:txBody>
      </p:sp>
      <p:sp>
        <p:nvSpPr>
          <p:cNvPr id="4" name="Rectangle 3"/>
          <p:cNvSpPr/>
          <p:nvPr/>
        </p:nvSpPr>
        <p:spPr>
          <a:xfrm>
            <a:off x="467544" y="1484784"/>
            <a:ext cx="4104456" cy="187220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err="1" smtClean="0">
                <a:solidFill>
                  <a:schemeClr val="tx1"/>
                </a:solidFill>
              </a:rPr>
              <a:t>Async</a:t>
            </a:r>
            <a:r>
              <a:rPr lang="en-AU" u="sng" dirty="0" smtClean="0">
                <a:solidFill>
                  <a:schemeClr val="tx1"/>
                </a:solidFill>
              </a:rPr>
              <a:t> Test Methods – return Task</a:t>
            </a:r>
          </a:p>
          <a:p>
            <a:r>
              <a:rPr lang="en-AU" dirty="0" smtClean="0">
                <a:solidFill>
                  <a:schemeClr val="tx1"/>
                </a:solidFill>
              </a:rPr>
              <a:t>[</a:t>
            </a:r>
            <a:r>
              <a:rPr lang="en-AU" dirty="0" err="1" smtClean="0">
                <a:solidFill>
                  <a:schemeClr val="tx1"/>
                </a:solidFill>
              </a:rPr>
              <a:t>TestMethod</a:t>
            </a:r>
            <a:r>
              <a:rPr lang="en-AU" dirty="0" smtClean="0">
                <a:solidFill>
                  <a:schemeClr val="tx1"/>
                </a:solidFill>
              </a:rPr>
              <a:t>]</a:t>
            </a:r>
          </a:p>
          <a:p>
            <a:r>
              <a:rPr lang="en-AU" dirty="0">
                <a:solidFill>
                  <a:schemeClr val="tx1"/>
                </a:solidFill>
              </a:rPr>
              <a:t>p</a:t>
            </a:r>
            <a:r>
              <a:rPr lang="en-AU" dirty="0" smtClean="0">
                <a:solidFill>
                  <a:schemeClr val="tx1"/>
                </a:solidFill>
              </a:rPr>
              <a:t>ublic </a:t>
            </a:r>
            <a:r>
              <a:rPr lang="en-AU" dirty="0" err="1" smtClean="0">
                <a:solidFill>
                  <a:schemeClr val="tx1"/>
                </a:solidFill>
              </a:rPr>
              <a:t>async</a:t>
            </a:r>
            <a:r>
              <a:rPr lang="en-AU" dirty="0" smtClean="0">
                <a:solidFill>
                  <a:schemeClr val="tx1"/>
                </a:solidFill>
              </a:rPr>
              <a:t> Task </a:t>
            </a:r>
            <a:r>
              <a:rPr lang="en-AU" dirty="0" err="1" smtClean="0">
                <a:solidFill>
                  <a:schemeClr val="tx1"/>
                </a:solidFill>
              </a:rPr>
              <a:t>UnitTestMethod</a:t>
            </a:r>
            <a:r>
              <a:rPr lang="en-AU" dirty="0" smtClean="0">
                <a:solidFill>
                  <a:schemeClr val="tx1"/>
                </a:solidFill>
              </a:rPr>
              <a:t>()</a:t>
            </a:r>
          </a:p>
          <a:p>
            <a:r>
              <a:rPr lang="en-AU" dirty="0" smtClean="0">
                <a:solidFill>
                  <a:schemeClr val="tx1"/>
                </a:solidFill>
              </a:rPr>
              <a:t>{</a:t>
            </a:r>
          </a:p>
          <a:p>
            <a:r>
              <a:rPr lang="en-AU" dirty="0" smtClean="0">
                <a:solidFill>
                  <a:schemeClr val="tx1"/>
                </a:solidFill>
              </a:rPr>
              <a:t>    await </a:t>
            </a:r>
            <a:r>
              <a:rPr lang="en-AU" dirty="0" err="1" smtClean="0">
                <a:solidFill>
                  <a:schemeClr val="tx1"/>
                </a:solidFill>
              </a:rPr>
              <a:t>Task.Delay</a:t>
            </a:r>
            <a:r>
              <a:rPr lang="en-AU" dirty="0" smtClean="0">
                <a:solidFill>
                  <a:schemeClr val="tx1"/>
                </a:solidFill>
              </a:rPr>
              <a:t>(1000);</a:t>
            </a:r>
          </a:p>
          <a:p>
            <a:r>
              <a:rPr lang="en-AU" dirty="0" smtClean="0">
                <a:solidFill>
                  <a:schemeClr val="tx1"/>
                </a:solidFill>
              </a:rPr>
              <a:t>    </a:t>
            </a:r>
            <a:r>
              <a:rPr lang="en-AU" dirty="0" err="1" smtClean="0">
                <a:solidFill>
                  <a:schemeClr val="tx1"/>
                </a:solidFill>
              </a:rPr>
              <a:t>Assert.AreEqual</a:t>
            </a:r>
            <a:r>
              <a:rPr lang="en-AU" dirty="0" smtClean="0">
                <a:solidFill>
                  <a:schemeClr val="tx1"/>
                </a:solidFill>
              </a:rPr>
              <a:t>(1,1);</a:t>
            </a:r>
            <a:endParaRPr lang="en-AU" dirty="0">
              <a:solidFill>
                <a:schemeClr val="tx1"/>
              </a:solidFill>
            </a:endParaRPr>
          </a:p>
          <a:p>
            <a:r>
              <a:rPr lang="en-AU" dirty="0" smtClean="0">
                <a:solidFill>
                  <a:schemeClr val="tx1"/>
                </a:solidFill>
              </a:rPr>
              <a:t>}</a:t>
            </a:r>
            <a:endParaRPr lang="en-AU" dirty="0">
              <a:solidFill>
                <a:schemeClr val="tx1"/>
              </a:solidFill>
            </a:endParaRPr>
          </a:p>
        </p:txBody>
      </p:sp>
      <p:sp>
        <p:nvSpPr>
          <p:cNvPr id="5" name="Rectangle 4"/>
          <p:cNvSpPr/>
          <p:nvPr/>
        </p:nvSpPr>
        <p:spPr>
          <a:xfrm>
            <a:off x="467544" y="3861048"/>
            <a:ext cx="3888432" cy="720080"/>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smtClean="0">
                <a:solidFill>
                  <a:schemeClr val="tx1"/>
                </a:solidFill>
              </a:rPr>
              <a:t>Execution Time</a:t>
            </a:r>
          </a:p>
          <a:p>
            <a:r>
              <a:rPr lang="en-AU" dirty="0" smtClean="0">
                <a:solidFill>
                  <a:schemeClr val="tx1"/>
                </a:solidFill>
              </a:rPr>
              <a:t>1 sec</a:t>
            </a:r>
            <a:endParaRPr lang="en-AU" dirty="0">
              <a:solidFill>
                <a:schemeClr val="tx1"/>
              </a:solidFill>
            </a:endParaRPr>
          </a:p>
        </p:txBody>
      </p:sp>
      <p:sp>
        <p:nvSpPr>
          <p:cNvPr id="6" name="Rectangle 5"/>
          <p:cNvSpPr/>
          <p:nvPr/>
        </p:nvSpPr>
        <p:spPr>
          <a:xfrm>
            <a:off x="4860032" y="1453872"/>
            <a:ext cx="4032448" cy="1903120"/>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smtClean="0">
                <a:solidFill>
                  <a:schemeClr val="tx1"/>
                </a:solidFill>
              </a:rPr>
              <a:t>Test Frameworks</a:t>
            </a:r>
          </a:p>
          <a:p>
            <a:r>
              <a:rPr lang="en-AU" dirty="0" smtClean="0">
                <a:solidFill>
                  <a:schemeClr val="tx1"/>
                </a:solidFill>
              </a:rPr>
              <a:t>MS Test – Supports </a:t>
            </a:r>
            <a:r>
              <a:rPr lang="en-AU" dirty="0" err="1" smtClean="0">
                <a:solidFill>
                  <a:schemeClr val="tx1"/>
                </a:solidFill>
              </a:rPr>
              <a:t>async</a:t>
            </a:r>
            <a:r>
              <a:rPr lang="en-AU" dirty="0" smtClean="0">
                <a:solidFill>
                  <a:schemeClr val="tx1"/>
                </a:solidFill>
              </a:rPr>
              <a:t>, Built in test provider</a:t>
            </a:r>
          </a:p>
          <a:p>
            <a:r>
              <a:rPr lang="en-AU" dirty="0" err="1" smtClean="0">
                <a:solidFill>
                  <a:schemeClr val="tx1"/>
                </a:solidFill>
              </a:rPr>
              <a:t>xUnit</a:t>
            </a:r>
            <a:r>
              <a:rPr lang="en-AU" dirty="0" smtClean="0">
                <a:solidFill>
                  <a:schemeClr val="tx1"/>
                </a:solidFill>
              </a:rPr>
              <a:t> – </a:t>
            </a:r>
            <a:r>
              <a:rPr lang="en-AU" dirty="0">
                <a:solidFill>
                  <a:schemeClr val="tx1"/>
                </a:solidFill>
              </a:rPr>
              <a:t>Supports </a:t>
            </a:r>
            <a:r>
              <a:rPr lang="en-AU" dirty="0" err="1" smtClean="0">
                <a:solidFill>
                  <a:schemeClr val="tx1"/>
                </a:solidFill>
              </a:rPr>
              <a:t>async</a:t>
            </a:r>
            <a:r>
              <a:rPr lang="en-AU" dirty="0" smtClean="0">
                <a:solidFill>
                  <a:schemeClr val="tx1"/>
                </a:solidFill>
              </a:rPr>
              <a:t> in v1.9, downloadable test provider</a:t>
            </a:r>
          </a:p>
          <a:p>
            <a:r>
              <a:rPr lang="en-AU" dirty="0" err="1" smtClean="0">
                <a:solidFill>
                  <a:schemeClr val="tx1"/>
                </a:solidFill>
              </a:rPr>
              <a:t>NUnit</a:t>
            </a:r>
            <a:r>
              <a:rPr lang="en-AU" dirty="0" smtClean="0">
                <a:solidFill>
                  <a:schemeClr val="tx1"/>
                </a:solidFill>
              </a:rPr>
              <a:t> – Doesn’t support </a:t>
            </a:r>
            <a:r>
              <a:rPr lang="en-AU" dirty="0" err="1" smtClean="0">
                <a:solidFill>
                  <a:schemeClr val="tx1"/>
                </a:solidFill>
              </a:rPr>
              <a:t>async</a:t>
            </a:r>
            <a:r>
              <a:rPr lang="en-AU" dirty="0">
                <a:solidFill>
                  <a:schemeClr val="tx1"/>
                </a:solidFill>
              </a:rPr>
              <a:t>, downloadable test provider</a:t>
            </a:r>
          </a:p>
        </p:txBody>
      </p:sp>
    </p:spTree>
    <p:extLst>
      <p:ext uri="{BB962C8B-B14F-4D97-AF65-F5344CB8AC3E}">
        <p14:creationId xmlns:p14="http://schemas.microsoft.com/office/powerpoint/2010/main" val="1093075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err="1" smtClean="0">
                <a:solidFill>
                  <a:srgbClr val="FFFF00"/>
                </a:solidFill>
              </a:rPr>
              <a:t>ADO.Net</a:t>
            </a:r>
            <a:endParaRPr lang="en-AU" sz="3600" dirty="0">
              <a:solidFill>
                <a:srgbClr val="FFFF00"/>
              </a:solidFill>
            </a:endParaRPr>
          </a:p>
        </p:txBody>
      </p:sp>
      <p:sp>
        <p:nvSpPr>
          <p:cNvPr id="4" name="Rectangle 3"/>
          <p:cNvSpPr/>
          <p:nvPr/>
        </p:nvSpPr>
        <p:spPr>
          <a:xfrm>
            <a:off x="2771800" y="2358048"/>
            <a:ext cx="144016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Result Set</a:t>
            </a:r>
            <a:endParaRPr lang="en-AU" dirty="0"/>
          </a:p>
        </p:txBody>
      </p:sp>
      <p:sp>
        <p:nvSpPr>
          <p:cNvPr id="5" name="Rectangle 4"/>
          <p:cNvSpPr/>
          <p:nvPr/>
        </p:nvSpPr>
        <p:spPr>
          <a:xfrm>
            <a:off x="4211960" y="235804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t>“DONE”</a:t>
            </a:r>
          </a:p>
          <a:p>
            <a:pPr algn="ctr"/>
            <a:r>
              <a:rPr lang="en-AU" sz="1200" dirty="0" smtClean="0"/>
              <a:t>Token</a:t>
            </a:r>
            <a:endParaRPr lang="en-AU" sz="1200" dirty="0"/>
          </a:p>
        </p:txBody>
      </p:sp>
      <p:sp>
        <p:nvSpPr>
          <p:cNvPr id="6" name="Rectangle 5"/>
          <p:cNvSpPr/>
          <p:nvPr/>
        </p:nvSpPr>
        <p:spPr>
          <a:xfrm>
            <a:off x="4932040" y="2358048"/>
            <a:ext cx="144016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a:t>Result Set</a:t>
            </a:r>
          </a:p>
        </p:txBody>
      </p:sp>
      <p:sp>
        <p:nvSpPr>
          <p:cNvPr id="7" name="Rectangle 6"/>
          <p:cNvSpPr/>
          <p:nvPr/>
        </p:nvSpPr>
        <p:spPr>
          <a:xfrm>
            <a:off x="6372200" y="235804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dirty="0">
                <a:solidFill>
                  <a:prstClr val="black"/>
                </a:solidFill>
              </a:rPr>
              <a:t>“DONE”</a:t>
            </a:r>
          </a:p>
          <a:p>
            <a:pPr lvl="0" algn="ctr"/>
            <a:r>
              <a:rPr lang="en-AU" sz="1200" dirty="0">
                <a:solidFill>
                  <a:prstClr val="black"/>
                </a:solidFill>
              </a:rPr>
              <a:t>Token</a:t>
            </a:r>
          </a:p>
        </p:txBody>
      </p:sp>
      <p:sp>
        <p:nvSpPr>
          <p:cNvPr id="8" name="Rectangle 7"/>
          <p:cNvSpPr/>
          <p:nvPr/>
        </p:nvSpPr>
        <p:spPr>
          <a:xfrm>
            <a:off x="2384708" y="3506728"/>
            <a:ext cx="1440160"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AU" dirty="0" smtClean="0"/>
              <a:t>Row</a:t>
            </a:r>
            <a:endParaRPr lang="en-AU" dirty="0"/>
          </a:p>
        </p:txBody>
      </p:sp>
      <p:sp>
        <p:nvSpPr>
          <p:cNvPr id="9" name="Rectangle 8"/>
          <p:cNvSpPr/>
          <p:nvPr/>
        </p:nvSpPr>
        <p:spPr>
          <a:xfrm>
            <a:off x="3824868" y="3506728"/>
            <a:ext cx="720080"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AU" sz="1200" dirty="0">
                <a:solidFill>
                  <a:prstClr val="black"/>
                </a:solidFill>
              </a:rPr>
              <a:t>“ROW”</a:t>
            </a:r>
          </a:p>
          <a:p>
            <a:pPr lvl="0" algn="ctr"/>
            <a:r>
              <a:rPr lang="en-AU" sz="1200" dirty="0">
                <a:solidFill>
                  <a:prstClr val="black"/>
                </a:solidFill>
              </a:rPr>
              <a:t>Token</a:t>
            </a:r>
          </a:p>
        </p:txBody>
      </p:sp>
      <p:sp>
        <p:nvSpPr>
          <p:cNvPr id="10" name="Rectangle 9"/>
          <p:cNvSpPr/>
          <p:nvPr/>
        </p:nvSpPr>
        <p:spPr>
          <a:xfrm>
            <a:off x="4544948" y="3506728"/>
            <a:ext cx="1440160"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AU" dirty="0"/>
              <a:t>Row</a:t>
            </a:r>
          </a:p>
        </p:txBody>
      </p:sp>
      <p:sp>
        <p:nvSpPr>
          <p:cNvPr id="11" name="Rectangle 10"/>
          <p:cNvSpPr/>
          <p:nvPr/>
        </p:nvSpPr>
        <p:spPr>
          <a:xfrm>
            <a:off x="5985108" y="3506728"/>
            <a:ext cx="720080"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AU" sz="1200" dirty="0">
                <a:solidFill>
                  <a:prstClr val="black"/>
                </a:solidFill>
              </a:rPr>
              <a:t>“ROW”</a:t>
            </a:r>
          </a:p>
          <a:p>
            <a:pPr lvl="0" algn="ctr"/>
            <a:r>
              <a:rPr lang="en-AU" sz="1200" dirty="0">
                <a:solidFill>
                  <a:prstClr val="black"/>
                </a:solidFill>
              </a:rPr>
              <a:t>Token</a:t>
            </a:r>
          </a:p>
        </p:txBody>
      </p:sp>
      <p:sp>
        <p:nvSpPr>
          <p:cNvPr id="12" name="Rectangle 11"/>
          <p:cNvSpPr/>
          <p:nvPr/>
        </p:nvSpPr>
        <p:spPr>
          <a:xfrm>
            <a:off x="1691680" y="3506728"/>
            <a:ext cx="720080"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AU" sz="1200" dirty="0" smtClean="0">
                <a:solidFill>
                  <a:prstClr val="black"/>
                </a:solidFill>
              </a:rPr>
              <a:t>“ROW”</a:t>
            </a:r>
            <a:endParaRPr lang="en-AU" sz="1200" dirty="0">
              <a:solidFill>
                <a:prstClr val="black"/>
              </a:solidFill>
            </a:endParaRPr>
          </a:p>
          <a:p>
            <a:pPr lvl="0" algn="ctr"/>
            <a:r>
              <a:rPr lang="en-AU" sz="1200" dirty="0">
                <a:solidFill>
                  <a:prstClr val="black"/>
                </a:solidFill>
              </a:rPr>
              <a:t>Token</a:t>
            </a:r>
          </a:p>
        </p:txBody>
      </p:sp>
      <p:sp>
        <p:nvSpPr>
          <p:cNvPr id="13" name="Rectangle 12"/>
          <p:cNvSpPr/>
          <p:nvPr/>
        </p:nvSpPr>
        <p:spPr>
          <a:xfrm>
            <a:off x="2411760" y="4653136"/>
            <a:ext cx="1440160"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sz="1600" dirty="0" smtClean="0"/>
              <a:t>Column</a:t>
            </a:r>
          </a:p>
          <a:p>
            <a:pPr algn="ctr"/>
            <a:r>
              <a:rPr lang="en-AU" sz="1600" dirty="0" smtClean="0"/>
              <a:t>Data</a:t>
            </a:r>
            <a:endParaRPr lang="en-AU" sz="1600" dirty="0"/>
          </a:p>
        </p:txBody>
      </p:sp>
      <p:sp>
        <p:nvSpPr>
          <p:cNvPr id="14" name="Rectangle 13"/>
          <p:cNvSpPr/>
          <p:nvPr/>
        </p:nvSpPr>
        <p:spPr>
          <a:xfrm>
            <a:off x="3851920" y="4653136"/>
            <a:ext cx="720080"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AU" sz="1200" dirty="0">
                <a:solidFill>
                  <a:prstClr val="black"/>
                </a:solidFill>
              </a:rPr>
              <a:t>Column</a:t>
            </a:r>
          </a:p>
          <a:p>
            <a:pPr lvl="0" algn="ctr"/>
            <a:r>
              <a:rPr lang="en-AU" sz="1200" dirty="0">
                <a:solidFill>
                  <a:prstClr val="black"/>
                </a:solidFill>
              </a:rPr>
              <a:t>Header</a:t>
            </a:r>
          </a:p>
        </p:txBody>
      </p:sp>
      <p:sp>
        <p:nvSpPr>
          <p:cNvPr id="15" name="Rectangle 14"/>
          <p:cNvSpPr/>
          <p:nvPr/>
        </p:nvSpPr>
        <p:spPr>
          <a:xfrm>
            <a:off x="4572000" y="4653136"/>
            <a:ext cx="1440160"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sz="1600" dirty="0"/>
              <a:t>Column</a:t>
            </a:r>
          </a:p>
          <a:p>
            <a:pPr algn="ctr"/>
            <a:r>
              <a:rPr lang="en-AU" sz="1600" dirty="0"/>
              <a:t>Data</a:t>
            </a:r>
          </a:p>
        </p:txBody>
      </p:sp>
      <p:sp>
        <p:nvSpPr>
          <p:cNvPr id="16" name="Rectangle 15"/>
          <p:cNvSpPr/>
          <p:nvPr/>
        </p:nvSpPr>
        <p:spPr>
          <a:xfrm>
            <a:off x="6012160" y="4653136"/>
            <a:ext cx="720080"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AU" sz="1200" dirty="0">
                <a:solidFill>
                  <a:prstClr val="black"/>
                </a:solidFill>
              </a:rPr>
              <a:t>Column</a:t>
            </a:r>
          </a:p>
          <a:p>
            <a:pPr lvl="0" algn="ctr"/>
            <a:r>
              <a:rPr lang="en-AU" sz="1200" dirty="0">
                <a:solidFill>
                  <a:prstClr val="black"/>
                </a:solidFill>
              </a:rPr>
              <a:t>Header</a:t>
            </a:r>
          </a:p>
        </p:txBody>
      </p:sp>
      <p:sp>
        <p:nvSpPr>
          <p:cNvPr id="17" name="Rectangle 16"/>
          <p:cNvSpPr/>
          <p:nvPr/>
        </p:nvSpPr>
        <p:spPr>
          <a:xfrm>
            <a:off x="1718732" y="4653136"/>
            <a:ext cx="720080"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smtClean="0"/>
              <a:t>Column</a:t>
            </a:r>
          </a:p>
          <a:p>
            <a:pPr algn="ctr"/>
            <a:r>
              <a:rPr lang="en-AU" sz="1200" dirty="0" smtClean="0"/>
              <a:t>Header</a:t>
            </a:r>
            <a:endParaRPr lang="en-AU" sz="1200" dirty="0"/>
          </a:p>
        </p:txBody>
      </p:sp>
      <p:cxnSp>
        <p:nvCxnSpPr>
          <p:cNvPr id="19" name="Straight Connector 18"/>
          <p:cNvCxnSpPr/>
          <p:nvPr/>
        </p:nvCxnSpPr>
        <p:spPr>
          <a:xfrm flipH="1">
            <a:off x="1718732" y="2790096"/>
            <a:ext cx="1053068" cy="716632"/>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a:off x="4184908" y="2790096"/>
            <a:ext cx="2520280" cy="716632"/>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1718732" y="3938776"/>
            <a:ext cx="693028" cy="71436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p:nvCxnSpPr>
        <p:spPr>
          <a:xfrm>
            <a:off x="3824868" y="3938776"/>
            <a:ext cx="2907372" cy="714360"/>
          </a:xfrm>
          <a:prstGeom prst="line">
            <a:avLst/>
          </a:prstGeom>
        </p:spPr>
        <p:style>
          <a:lnRef idx="1">
            <a:schemeClr val="accent3"/>
          </a:lnRef>
          <a:fillRef idx="0">
            <a:schemeClr val="accent3"/>
          </a:fillRef>
          <a:effectRef idx="0">
            <a:schemeClr val="accent3"/>
          </a:effectRef>
          <a:fontRef idx="minor">
            <a:schemeClr val="tx1"/>
          </a:fontRef>
        </p:style>
      </p:cxnSp>
      <p:sp>
        <p:nvSpPr>
          <p:cNvPr id="30" name="TextBox 29"/>
          <p:cNvSpPr txBox="1"/>
          <p:nvPr/>
        </p:nvSpPr>
        <p:spPr>
          <a:xfrm>
            <a:off x="2771800" y="1227644"/>
            <a:ext cx="32112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AU" dirty="0" smtClean="0"/>
              <a:t>Tabular Data Stream Protocol</a:t>
            </a:r>
            <a:endParaRPr lang="en-AU" dirty="0"/>
          </a:p>
        </p:txBody>
      </p:sp>
      <p:cxnSp>
        <p:nvCxnSpPr>
          <p:cNvPr id="32" name="Straight Arrow Connector 31"/>
          <p:cNvCxnSpPr/>
          <p:nvPr/>
        </p:nvCxnSpPr>
        <p:spPr>
          <a:xfrm>
            <a:off x="2771800" y="2060848"/>
            <a:ext cx="0" cy="29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932040" y="2060848"/>
            <a:ext cx="0" cy="29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1702768" y="3209528"/>
            <a:ext cx="0" cy="29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3816876" y="3209528"/>
            <a:ext cx="0" cy="29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Rectangle 36"/>
          <p:cNvSpPr/>
          <p:nvPr/>
        </p:nvSpPr>
        <p:spPr>
          <a:xfrm>
            <a:off x="3067513" y="1966157"/>
            <a:ext cx="1514710" cy="276999"/>
          </a:xfrm>
          <a:prstGeom prst="rect">
            <a:avLst/>
          </a:prstGeom>
        </p:spPr>
        <p:txBody>
          <a:bodyPr wrap="none">
            <a:spAutoFit/>
          </a:bodyPr>
          <a:lstStyle/>
          <a:p>
            <a:r>
              <a:rPr lang="en-AU" sz="1200" dirty="0" err="1">
                <a:solidFill>
                  <a:schemeClr val="accent1">
                    <a:lumMod val="75000"/>
                  </a:schemeClr>
                </a:solidFill>
              </a:rPr>
              <a:t>reader.NextResult</a:t>
            </a:r>
            <a:r>
              <a:rPr lang="en-AU" sz="1200" dirty="0">
                <a:solidFill>
                  <a:schemeClr val="accent1">
                    <a:lumMod val="75000"/>
                  </a:schemeClr>
                </a:solidFill>
              </a:rPr>
              <a:t>()</a:t>
            </a:r>
          </a:p>
        </p:txBody>
      </p:sp>
      <p:sp>
        <p:nvSpPr>
          <p:cNvPr id="38" name="Rectangle 37"/>
          <p:cNvSpPr/>
          <p:nvPr/>
        </p:nvSpPr>
        <p:spPr>
          <a:xfrm>
            <a:off x="2351310" y="3081129"/>
            <a:ext cx="1080296" cy="276999"/>
          </a:xfrm>
          <a:prstGeom prst="rect">
            <a:avLst/>
          </a:prstGeom>
        </p:spPr>
        <p:txBody>
          <a:bodyPr wrap="none">
            <a:spAutoFit/>
          </a:bodyPr>
          <a:lstStyle/>
          <a:p>
            <a:r>
              <a:rPr lang="en-AU" sz="1200" dirty="0" err="1" smtClean="0">
                <a:solidFill>
                  <a:schemeClr val="accent2">
                    <a:lumMod val="75000"/>
                  </a:schemeClr>
                </a:solidFill>
              </a:rPr>
              <a:t>reader.Next</a:t>
            </a:r>
            <a:r>
              <a:rPr lang="en-AU" sz="1200" dirty="0" smtClean="0">
                <a:solidFill>
                  <a:schemeClr val="accent2">
                    <a:lumMod val="75000"/>
                  </a:schemeClr>
                </a:solidFill>
              </a:rPr>
              <a:t>()</a:t>
            </a:r>
            <a:endParaRPr lang="en-AU" sz="1200" dirty="0">
              <a:solidFill>
                <a:schemeClr val="accent2">
                  <a:lumMod val="75000"/>
                </a:schemeClr>
              </a:solidFill>
            </a:endParaRPr>
          </a:p>
        </p:txBody>
      </p:sp>
      <p:sp>
        <p:nvSpPr>
          <p:cNvPr id="39" name="Rectangle 38"/>
          <p:cNvSpPr/>
          <p:nvPr/>
        </p:nvSpPr>
        <p:spPr>
          <a:xfrm>
            <a:off x="2438812" y="5237584"/>
            <a:ext cx="332988"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100" dirty="0" smtClean="0"/>
              <a:t>pa</a:t>
            </a:r>
            <a:endParaRPr lang="en-AU" sz="1100" dirty="0"/>
          </a:p>
        </p:txBody>
      </p:sp>
      <p:sp>
        <p:nvSpPr>
          <p:cNvPr id="40" name="Rectangle 39"/>
          <p:cNvSpPr/>
          <p:nvPr/>
        </p:nvSpPr>
        <p:spPr>
          <a:xfrm>
            <a:off x="2798852" y="5237584"/>
            <a:ext cx="332988"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dirty="0" err="1" smtClean="0"/>
              <a:t>ck</a:t>
            </a:r>
            <a:endParaRPr lang="en-AU" sz="1200" dirty="0"/>
          </a:p>
        </p:txBody>
      </p:sp>
      <p:sp>
        <p:nvSpPr>
          <p:cNvPr id="41" name="Rectangle 40"/>
          <p:cNvSpPr/>
          <p:nvPr/>
        </p:nvSpPr>
        <p:spPr>
          <a:xfrm>
            <a:off x="3162320" y="5237584"/>
            <a:ext cx="332988"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dirty="0" smtClean="0"/>
              <a:t>et</a:t>
            </a:r>
            <a:endParaRPr lang="en-AU" sz="1200" dirty="0"/>
          </a:p>
        </p:txBody>
      </p:sp>
      <p:sp>
        <p:nvSpPr>
          <p:cNvPr id="42" name="Rectangle 41"/>
          <p:cNvSpPr/>
          <p:nvPr/>
        </p:nvSpPr>
        <p:spPr>
          <a:xfrm>
            <a:off x="3523154" y="5237584"/>
            <a:ext cx="332988"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dirty="0" smtClean="0"/>
              <a:t>s</a:t>
            </a:r>
            <a:endParaRPr lang="en-AU" sz="1200" dirty="0"/>
          </a:p>
        </p:txBody>
      </p:sp>
      <p:cxnSp>
        <p:nvCxnSpPr>
          <p:cNvPr id="43" name="Straight Arrow Connector 42"/>
          <p:cNvCxnSpPr/>
          <p:nvPr/>
        </p:nvCxnSpPr>
        <p:spPr>
          <a:xfrm>
            <a:off x="1718732" y="4355936"/>
            <a:ext cx="0" cy="2972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p:nvPr/>
        </p:nvCxnSpPr>
        <p:spPr>
          <a:xfrm>
            <a:off x="3851920" y="4355936"/>
            <a:ext cx="0" cy="2972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45" name="Right Brace 44"/>
          <p:cNvSpPr/>
          <p:nvPr/>
        </p:nvSpPr>
        <p:spPr>
          <a:xfrm rot="5400000">
            <a:off x="2978566" y="4913852"/>
            <a:ext cx="328991" cy="1408503"/>
          </a:xfrm>
          <a:prstGeom prst="rightBrace">
            <a:avLst>
              <a:gd name="adj1" fmla="val 3844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6" name="TextBox 45"/>
          <p:cNvSpPr txBox="1"/>
          <p:nvPr/>
        </p:nvSpPr>
        <p:spPr>
          <a:xfrm>
            <a:off x="1912114" y="5810780"/>
            <a:ext cx="2561920" cy="276999"/>
          </a:xfrm>
          <a:prstGeom prst="rect">
            <a:avLst/>
          </a:prstGeom>
          <a:noFill/>
        </p:spPr>
        <p:txBody>
          <a:bodyPr wrap="none" rtlCol="0">
            <a:spAutoFit/>
          </a:bodyPr>
          <a:lstStyle/>
          <a:p>
            <a:r>
              <a:rPr lang="en-AU" sz="1200" dirty="0" smtClean="0"/>
              <a:t>Large Column e.g. </a:t>
            </a:r>
            <a:r>
              <a:rPr lang="en-AU" sz="1200" dirty="0" err="1" smtClean="0"/>
              <a:t>varbinary</a:t>
            </a:r>
            <a:r>
              <a:rPr lang="en-AU" sz="1200" dirty="0" smtClean="0"/>
              <a:t>(8000)</a:t>
            </a:r>
            <a:endParaRPr lang="en-AU" sz="1200" dirty="0"/>
          </a:p>
        </p:txBody>
      </p:sp>
      <p:sp>
        <p:nvSpPr>
          <p:cNvPr id="47" name="Rectangle 46"/>
          <p:cNvSpPr/>
          <p:nvPr/>
        </p:nvSpPr>
        <p:spPr>
          <a:xfrm>
            <a:off x="2245266" y="4295955"/>
            <a:ext cx="1420132" cy="276999"/>
          </a:xfrm>
          <a:prstGeom prst="rect">
            <a:avLst/>
          </a:prstGeom>
        </p:spPr>
        <p:txBody>
          <a:bodyPr wrap="none">
            <a:spAutoFit/>
          </a:bodyPr>
          <a:lstStyle/>
          <a:p>
            <a:r>
              <a:rPr lang="en-AU" sz="1200" dirty="0" err="1" smtClean="0">
                <a:solidFill>
                  <a:schemeClr val="accent3">
                    <a:lumMod val="75000"/>
                  </a:schemeClr>
                </a:solidFill>
              </a:rPr>
              <a:t>Reader.IsDBNull</a:t>
            </a:r>
            <a:r>
              <a:rPr lang="en-AU" sz="1200" dirty="0" smtClean="0">
                <a:solidFill>
                  <a:schemeClr val="accent3">
                    <a:lumMod val="75000"/>
                  </a:schemeClr>
                </a:solidFill>
              </a:rPr>
              <a:t>()</a:t>
            </a:r>
            <a:endParaRPr lang="en-AU" sz="1200" dirty="0">
              <a:solidFill>
                <a:schemeClr val="accent3">
                  <a:lumMod val="75000"/>
                </a:schemeClr>
              </a:solidFill>
            </a:endParaRPr>
          </a:p>
        </p:txBody>
      </p:sp>
      <p:grpSp>
        <p:nvGrpSpPr>
          <p:cNvPr id="53" name="Group 52"/>
          <p:cNvGrpSpPr/>
          <p:nvPr/>
        </p:nvGrpSpPr>
        <p:grpSpPr>
          <a:xfrm>
            <a:off x="685984" y="4653136"/>
            <a:ext cx="360040" cy="435137"/>
            <a:chOff x="4067944" y="4509120"/>
            <a:chExt cx="432048" cy="507144"/>
          </a:xfrm>
        </p:grpSpPr>
        <p:sp>
          <p:nvSpPr>
            <p:cNvPr id="54" name="Circular Arrow 53"/>
            <p:cNvSpPr/>
            <p:nvPr/>
          </p:nvSpPr>
          <p:spPr>
            <a:xfrm>
              <a:off x="4067944" y="4509120"/>
              <a:ext cx="432048" cy="504056"/>
            </a:xfrm>
            <a:prstGeom prst="circularArrow">
              <a:avLst>
                <a:gd name="adj1" fmla="val 3526"/>
                <a:gd name="adj2" fmla="val 1142319"/>
                <a:gd name="adj3" fmla="val 20507580"/>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sp>
          <p:nvSpPr>
            <p:cNvPr id="55" name="Circular Arrow 54"/>
            <p:cNvSpPr/>
            <p:nvPr/>
          </p:nvSpPr>
          <p:spPr>
            <a:xfrm rot="10800000">
              <a:off x="4067944" y="4512208"/>
              <a:ext cx="432048" cy="504056"/>
            </a:xfrm>
            <a:prstGeom prst="circularArrow">
              <a:avLst>
                <a:gd name="adj1" fmla="val 3526"/>
                <a:gd name="adj2" fmla="val 1142319"/>
                <a:gd name="adj3" fmla="val 20507559"/>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grpSp>
      <p:grpSp>
        <p:nvGrpSpPr>
          <p:cNvPr id="56" name="Group 55"/>
          <p:cNvGrpSpPr/>
          <p:nvPr/>
        </p:nvGrpSpPr>
        <p:grpSpPr>
          <a:xfrm>
            <a:off x="667036" y="2402769"/>
            <a:ext cx="360040" cy="435137"/>
            <a:chOff x="4067944" y="4509120"/>
            <a:chExt cx="432048" cy="507144"/>
          </a:xfrm>
        </p:grpSpPr>
        <p:sp>
          <p:nvSpPr>
            <p:cNvPr id="57" name="Circular Arrow 56"/>
            <p:cNvSpPr/>
            <p:nvPr/>
          </p:nvSpPr>
          <p:spPr>
            <a:xfrm>
              <a:off x="4067944" y="4509120"/>
              <a:ext cx="432048" cy="504056"/>
            </a:xfrm>
            <a:prstGeom prst="circularArrow">
              <a:avLst>
                <a:gd name="adj1" fmla="val 3526"/>
                <a:gd name="adj2" fmla="val 1142319"/>
                <a:gd name="adj3" fmla="val 20507580"/>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sp>
          <p:nvSpPr>
            <p:cNvPr id="58" name="Circular Arrow 57"/>
            <p:cNvSpPr/>
            <p:nvPr/>
          </p:nvSpPr>
          <p:spPr>
            <a:xfrm rot="10800000">
              <a:off x="4067944" y="4512208"/>
              <a:ext cx="432048" cy="504056"/>
            </a:xfrm>
            <a:prstGeom prst="circularArrow">
              <a:avLst>
                <a:gd name="adj1" fmla="val 3526"/>
                <a:gd name="adj2" fmla="val 1142319"/>
                <a:gd name="adj3" fmla="val 20507559"/>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grpSp>
      <p:grpSp>
        <p:nvGrpSpPr>
          <p:cNvPr id="59" name="Group 58"/>
          <p:cNvGrpSpPr/>
          <p:nvPr/>
        </p:nvGrpSpPr>
        <p:grpSpPr>
          <a:xfrm>
            <a:off x="683512" y="3509158"/>
            <a:ext cx="360040" cy="435137"/>
            <a:chOff x="4067944" y="4509120"/>
            <a:chExt cx="432048" cy="507144"/>
          </a:xfrm>
        </p:grpSpPr>
        <p:sp>
          <p:nvSpPr>
            <p:cNvPr id="60" name="Circular Arrow 59"/>
            <p:cNvSpPr/>
            <p:nvPr/>
          </p:nvSpPr>
          <p:spPr>
            <a:xfrm>
              <a:off x="4067944" y="4509120"/>
              <a:ext cx="432048" cy="504056"/>
            </a:xfrm>
            <a:prstGeom prst="circularArrow">
              <a:avLst>
                <a:gd name="adj1" fmla="val 3526"/>
                <a:gd name="adj2" fmla="val 1142319"/>
                <a:gd name="adj3" fmla="val 20507580"/>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sp>
          <p:nvSpPr>
            <p:cNvPr id="61" name="Circular Arrow 60"/>
            <p:cNvSpPr/>
            <p:nvPr/>
          </p:nvSpPr>
          <p:spPr>
            <a:xfrm rot="10800000">
              <a:off x="4067944" y="4512208"/>
              <a:ext cx="432048" cy="504056"/>
            </a:xfrm>
            <a:prstGeom prst="circularArrow">
              <a:avLst>
                <a:gd name="adj1" fmla="val 3526"/>
                <a:gd name="adj2" fmla="val 1142319"/>
                <a:gd name="adj3" fmla="val 20507559"/>
                <a:gd name="adj4" fmla="val 10800000"/>
                <a:gd name="adj5" fmla="val 12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U">
                <a:solidFill>
                  <a:schemeClr val="tx1"/>
                </a:solidFill>
              </a:endParaRPr>
            </a:p>
          </p:txBody>
        </p:sp>
      </p:grpSp>
      <p:cxnSp>
        <p:nvCxnSpPr>
          <p:cNvPr id="67" name="Straight Arrow Connector 66"/>
          <p:cNvCxnSpPr/>
          <p:nvPr/>
        </p:nvCxnSpPr>
        <p:spPr>
          <a:xfrm>
            <a:off x="847056" y="2104656"/>
            <a:ext cx="1236" cy="33076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8" name="Straight Arrow Connector 67"/>
          <p:cNvCxnSpPr/>
          <p:nvPr/>
        </p:nvCxnSpPr>
        <p:spPr>
          <a:xfrm>
            <a:off x="863532" y="2790096"/>
            <a:ext cx="2472" cy="7829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Straight Arrow Connector 70"/>
          <p:cNvCxnSpPr/>
          <p:nvPr/>
        </p:nvCxnSpPr>
        <p:spPr>
          <a:xfrm>
            <a:off x="866004" y="3945632"/>
            <a:ext cx="0" cy="7795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6" name="Straight Arrow Connector 75"/>
          <p:cNvCxnSpPr/>
          <p:nvPr/>
        </p:nvCxnSpPr>
        <p:spPr>
          <a:xfrm>
            <a:off x="866004" y="5088273"/>
            <a:ext cx="0" cy="3007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1" name="Straight Arrow Connector 80"/>
          <p:cNvCxnSpPr>
            <a:stCxn id="58" idx="0"/>
          </p:cNvCxnSpPr>
          <p:nvPr/>
        </p:nvCxnSpPr>
        <p:spPr>
          <a:xfrm>
            <a:off x="982071" y="2621662"/>
            <a:ext cx="1789729" cy="0"/>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1" idx="0"/>
            <a:endCxn id="12" idx="1"/>
          </p:cNvCxnSpPr>
          <p:nvPr/>
        </p:nvCxnSpPr>
        <p:spPr>
          <a:xfrm flipV="1">
            <a:off x="998547" y="3722752"/>
            <a:ext cx="693133" cy="5299"/>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17" idx="1"/>
          </p:cNvCxnSpPr>
          <p:nvPr/>
        </p:nvCxnSpPr>
        <p:spPr>
          <a:xfrm flipV="1">
            <a:off x="1043552" y="4869160"/>
            <a:ext cx="675180" cy="2869"/>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67817" y="1568856"/>
            <a:ext cx="758477" cy="523220"/>
          </a:xfrm>
          <a:prstGeom prst="rect">
            <a:avLst/>
          </a:prstGeom>
          <a:solidFill>
            <a:schemeClr val="accent6">
              <a:lumMod val="60000"/>
              <a:lumOff val="40000"/>
            </a:schemeClr>
          </a:solidFill>
        </p:spPr>
        <p:txBody>
          <a:bodyPr wrap="none" rtlCol="0">
            <a:spAutoFit/>
          </a:bodyPr>
          <a:lstStyle/>
          <a:p>
            <a:r>
              <a:rPr lang="en-AU" sz="1400" dirty="0" smtClean="0"/>
              <a:t>Worker</a:t>
            </a:r>
          </a:p>
          <a:p>
            <a:r>
              <a:rPr lang="en-AU" sz="1400" dirty="0" smtClean="0"/>
              <a:t>Thread</a:t>
            </a:r>
            <a:endParaRPr lang="en-AU" sz="1400" dirty="0"/>
          </a:p>
        </p:txBody>
      </p:sp>
      <p:sp>
        <p:nvSpPr>
          <p:cNvPr id="91" name="TextBox 90"/>
          <p:cNvSpPr txBox="1"/>
          <p:nvPr/>
        </p:nvSpPr>
        <p:spPr>
          <a:xfrm>
            <a:off x="1478323" y="2341751"/>
            <a:ext cx="346570" cy="276999"/>
          </a:xfrm>
          <a:prstGeom prst="rect">
            <a:avLst/>
          </a:prstGeom>
          <a:noFill/>
        </p:spPr>
        <p:txBody>
          <a:bodyPr wrap="none" rtlCol="0">
            <a:spAutoFit/>
          </a:bodyPr>
          <a:lstStyle/>
          <a:p>
            <a:r>
              <a:rPr lang="en-AU" sz="1200" dirty="0" smtClean="0">
                <a:solidFill>
                  <a:schemeClr val="accent6">
                    <a:lumMod val="75000"/>
                  </a:schemeClr>
                </a:solidFill>
              </a:rPr>
              <a:t>i/o</a:t>
            </a:r>
            <a:endParaRPr lang="en-AU" sz="1200" dirty="0">
              <a:solidFill>
                <a:schemeClr val="accent6">
                  <a:lumMod val="75000"/>
                </a:schemeClr>
              </a:solidFill>
            </a:endParaRPr>
          </a:p>
        </p:txBody>
      </p:sp>
      <p:sp>
        <p:nvSpPr>
          <p:cNvPr id="92" name="TextBox 91"/>
          <p:cNvSpPr txBox="1"/>
          <p:nvPr/>
        </p:nvSpPr>
        <p:spPr>
          <a:xfrm>
            <a:off x="1150536" y="3434516"/>
            <a:ext cx="346570" cy="276999"/>
          </a:xfrm>
          <a:prstGeom prst="rect">
            <a:avLst/>
          </a:prstGeom>
          <a:noFill/>
        </p:spPr>
        <p:txBody>
          <a:bodyPr wrap="none" rtlCol="0">
            <a:spAutoFit/>
          </a:bodyPr>
          <a:lstStyle/>
          <a:p>
            <a:r>
              <a:rPr lang="en-AU" sz="1200" dirty="0" smtClean="0">
                <a:solidFill>
                  <a:schemeClr val="accent6">
                    <a:lumMod val="75000"/>
                  </a:schemeClr>
                </a:solidFill>
              </a:rPr>
              <a:t>i/o</a:t>
            </a:r>
            <a:endParaRPr lang="en-AU" sz="1200" dirty="0">
              <a:solidFill>
                <a:schemeClr val="accent6">
                  <a:lumMod val="75000"/>
                </a:schemeClr>
              </a:solidFill>
            </a:endParaRPr>
          </a:p>
        </p:txBody>
      </p:sp>
      <p:sp>
        <p:nvSpPr>
          <p:cNvPr id="93" name="TextBox 92"/>
          <p:cNvSpPr txBox="1"/>
          <p:nvPr/>
        </p:nvSpPr>
        <p:spPr>
          <a:xfrm>
            <a:off x="1171828" y="4540370"/>
            <a:ext cx="346570" cy="276999"/>
          </a:xfrm>
          <a:prstGeom prst="rect">
            <a:avLst/>
          </a:prstGeom>
          <a:noFill/>
        </p:spPr>
        <p:txBody>
          <a:bodyPr wrap="none" rtlCol="0">
            <a:spAutoFit/>
          </a:bodyPr>
          <a:lstStyle/>
          <a:p>
            <a:r>
              <a:rPr lang="en-AU" sz="1200" dirty="0" smtClean="0">
                <a:solidFill>
                  <a:schemeClr val="accent6">
                    <a:lumMod val="75000"/>
                  </a:schemeClr>
                </a:solidFill>
              </a:rPr>
              <a:t>i/o</a:t>
            </a:r>
            <a:endParaRPr lang="en-AU" sz="1200" dirty="0">
              <a:solidFill>
                <a:schemeClr val="accent6">
                  <a:lumMod val="75000"/>
                </a:schemeClr>
              </a:solidFill>
            </a:endParaRPr>
          </a:p>
        </p:txBody>
      </p:sp>
    </p:spTree>
    <p:extLst>
      <p:ext uri="{BB962C8B-B14F-4D97-AF65-F5344CB8AC3E}">
        <p14:creationId xmlns:p14="http://schemas.microsoft.com/office/powerpoint/2010/main" val="1101306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solidFill>
                  <a:srgbClr val="FFFF00"/>
                </a:solidFill>
              </a:rPr>
              <a:t>ADO.Net</a:t>
            </a:r>
            <a:endParaRPr lang="en-AU" dirty="0">
              <a:solidFill>
                <a:srgbClr val="FFFF00"/>
              </a:solidFill>
            </a:endParaRPr>
          </a:p>
        </p:txBody>
      </p:sp>
      <p:sp>
        <p:nvSpPr>
          <p:cNvPr id="4" name="TextBox 3"/>
          <p:cNvSpPr txBox="1"/>
          <p:nvPr/>
        </p:nvSpPr>
        <p:spPr>
          <a:xfrm>
            <a:off x="3203848" y="1340768"/>
            <a:ext cx="2519023"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AU" sz="2400" dirty="0" smtClean="0"/>
              <a:t>Recommendations</a:t>
            </a:r>
            <a:endParaRPr lang="en-AU" sz="2400" dirty="0"/>
          </a:p>
        </p:txBody>
      </p:sp>
      <p:sp>
        <p:nvSpPr>
          <p:cNvPr id="5" name="Rectangle 4"/>
          <p:cNvSpPr/>
          <p:nvPr/>
        </p:nvSpPr>
        <p:spPr>
          <a:xfrm>
            <a:off x="323527" y="2204864"/>
            <a:ext cx="4139831" cy="1296144"/>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rgbClr val="002060"/>
                </a:solidFill>
              </a:rPr>
              <a:t>Use CommandBehavior.SequentialAccess</a:t>
            </a:r>
          </a:p>
          <a:p>
            <a:r>
              <a:rPr lang="en-AU" dirty="0" smtClean="0">
                <a:solidFill>
                  <a:srgbClr val="002060"/>
                </a:solidFill>
              </a:rPr>
              <a:t>Unless reading large columns</a:t>
            </a:r>
            <a:endParaRPr lang="en-AU" dirty="0">
              <a:solidFill>
                <a:srgbClr val="002060"/>
              </a:solidFill>
            </a:endParaRPr>
          </a:p>
        </p:txBody>
      </p:sp>
      <p:sp>
        <p:nvSpPr>
          <p:cNvPr id="6" name="Rectangle 5"/>
          <p:cNvSpPr/>
          <p:nvPr/>
        </p:nvSpPr>
        <p:spPr>
          <a:xfrm>
            <a:off x="4709140" y="2204864"/>
            <a:ext cx="3693328" cy="1296144"/>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accent2">
                    <a:lumMod val="75000"/>
                  </a:schemeClr>
                </a:solidFill>
              </a:rPr>
              <a:t>Use</a:t>
            </a:r>
          </a:p>
          <a:p>
            <a:r>
              <a:rPr lang="en-AU" dirty="0" err="1" smtClean="0">
                <a:solidFill>
                  <a:schemeClr val="accent2">
                    <a:lumMod val="75000"/>
                  </a:schemeClr>
                </a:solidFill>
              </a:rPr>
              <a:t>NextResultAsync</a:t>
            </a:r>
            <a:r>
              <a:rPr lang="en-AU" dirty="0" smtClean="0">
                <a:solidFill>
                  <a:schemeClr val="accent2">
                    <a:lumMod val="75000"/>
                  </a:schemeClr>
                </a:solidFill>
              </a:rPr>
              <a:t>() and </a:t>
            </a:r>
            <a:r>
              <a:rPr lang="en-AU" dirty="0" err="1" smtClean="0">
                <a:solidFill>
                  <a:schemeClr val="accent2">
                    <a:lumMod val="75000"/>
                  </a:schemeClr>
                </a:solidFill>
              </a:rPr>
              <a:t>ReadAsync</a:t>
            </a:r>
            <a:r>
              <a:rPr lang="en-AU" dirty="0" smtClean="0">
                <a:solidFill>
                  <a:schemeClr val="accent2">
                    <a:lumMod val="75000"/>
                  </a:schemeClr>
                </a:solidFill>
              </a:rPr>
              <a:t>()</a:t>
            </a:r>
            <a:endParaRPr lang="en-AU" dirty="0">
              <a:solidFill>
                <a:schemeClr val="accent2">
                  <a:lumMod val="75000"/>
                </a:schemeClr>
              </a:solidFill>
            </a:endParaRPr>
          </a:p>
        </p:txBody>
      </p:sp>
      <p:sp>
        <p:nvSpPr>
          <p:cNvPr id="7" name="Rectangle 6"/>
          <p:cNvSpPr/>
          <p:nvPr/>
        </p:nvSpPr>
        <p:spPr>
          <a:xfrm>
            <a:off x="323528" y="3861048"/>
            <a:ext cx="4139830" cy="187220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accent2">
                    <a:lumMod val="75000"/>
                  </a:schemeClr>
                </a:solidFill>
              </a:rPr>
              <a:t>Use</a:t>
            </a:r>
          </a:p>
          <a:p>
            <a:r>
              <a:rPr lang="en-AU" dirty="0" smtClean="0">
                <a:solidFill>
                  <a:schemeClr val="accent2">
                    <a:lumMod val="75000"/>
                  </a:schemeClr>
                </a:solidFill>
              </a:rPr>
              <a:t>Synchronous column access</a:t>
            </a:r>
          </a:p>
          <a:p>
            <a:r>
              <a:rPr lang="en-AU" dirty="0" err="1" smtClean="0">
                <a:solidFill>
                  <a:schemeClr val="accent2">
                    <a:lumMod val="75000"/>
                  </a:schemeClr>
                </a:solidFill>
              </a:rPr>
              <a:t>IsDBNull</a:t>
            </a:r>
            <a:r>
              <a:rPr lang="en-AU" dirty="0">
                <a:solidFill>
                  <a:schemeClr val="accent2">
                    <a:lumMod val="75000"/>
                  </a:schemeClr>
                </a:solidFill>
              </a:rPr>
              <a:t>, </a:t>
            </a:r>
            <a:r>
              <a:rPr lang="en-AU" dirty="0" err="1">
                <a:solidFill>
                  <a:schemeClr val="accent2">
                    <a:lumMod val="75000"/>
                  </a:schemeClr>
                </a:solidFill>
              </a:rPr>
              <a:t>GetFieldValue</a:t>
            </a:r>
            <a:r>
              <a:rPr lang="en-AU" dirty="0">
                <a:solidFill>
                  <a:schemeClr val="accent2">
                    <a:lumMod val="75000"/>
                  </a:schemeClr>
                </a:solidFill>
              </a:rPr>
              <a:t>&lt;T</a:t>
            </a:r>
            <a:r>
              <a:rPr lang="en-AU" dirty="0" smtClean="0">
                <a:solidFill>
                  <a:schemeClr val="accent2">
                    <a:lumMod val="75000"/>
                  </a:schemeClr>
                </a:solidFill>
              </a:rPr>
              <a:t>&gt;</a:t>
            </a:r>
          </a:p>
          <a:p>
            <a:r>
              <a:rPr lang="en-AU" dirty="0" smtClean="0">
                <a:solidFill>
                  <a:schemeClr val="accent2">
                    <a:lumMod val="75000"/>
                  </a:schemeClr>
                </a:solidFill>
              </a:rPr>
              <a:t>Unless reading large columns</a:t>
            </a:r>
          </a:p>
          <a:p>
            <a:r>
              <a:rPr lang="en-AU" dirty="0" err="1" smtClean="0">
                <a:solidFill>
                  <a:schemeClr val="accent2">
                    <a:lumMod val="75000"/>
                  </a:schemeClr>
                </a:solidFill>
              </a:rPr>
              <a:t>IsDBNullAsync</a:t>
            </a:r>
            <a:r>
              <a:rPr lang="en-AU" dirty="0" smtClean="0">
                <a:solidFill>
                  <a:schemeClr val="accent2">
                    <a:lumMod val="75000"/>
                  </a:schemeClr>
                </a:solidFill>
              </a:rPr>
              <a:t>, </a:t>
            </a:r>
            <a:r>
              <a:rPr lang="en-AU" dirty="0" err="1" smtClean="0">
                <a:solidFill>
                  <a:schemeClr val="accent2">
                    <a:lumMod val="75000"/>
                  </a:schemeClr>
                </a:solidFill>
              </a:rPr>
              <a:t>GetFieldValueAsync</a:t>
            </a:r>
            <a:r>
              <a:rPr lang="en-AU" dirty="0" smtClean="0">
                <a:solidFill>
                  <a:schemeClr val="accent2">
                    <a:lumMod val="75000"/>
                  </a:schemeClr>
                </a:solidFill>
              </a:rPr>
              <a:t>&lt;T</a:t>
            </a:r>
            <a:r>
              <a:rPr lang="en-AU" dirty="0">
                <a:solidFill>
                  <a:schemeClr val="accent2">
                    <a:lumMod val="75000"/>
                  </a:schemeClr>
                </a:solidFill>
              </a:rPr>
              <a:t>&gt;</a:t>
            </a:r>
          </a:p>
          <a:p>
            <a:endParaRPr lang="en-AU" dirty="0">
              <a:solidFill>
                <a:schemeClr val="accent2">
                  <a:lumMod val="75000"/>
                </a:schemeClr>
              </a:solidFill>
            </a:endParaRPr>
          </a:p>
        </p:txBody>
      </p:sp>
      <p:sp>
        <p:nvSpPr>
          <p:cNvPr id="8" name="Rectangle 7"/>
          <p:cNvSpPr/>
          <p:nvPr/>
        </p:nvSpPr>
        <p:spPr>
          <a:xfrm>
            <a:off x="4716016" y="3815348"/>
            <a:ext cx="3693328" cy="191790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accent2">
                    <a:lumMod val="75000"/>
                  </a:schemeClr>
                </a:solidFill>
              </a:rPr>
              <a:t>Use</a:t>
            </a:r>
          </a:p>
          <a:p>
            <a:r>
              <a:rPr lang="en-AU" dirty="0" smtClean="0">
                <a:solidFill>
                  <a:schemeClr val="accent2">
                    <a:lumMod val="75000"/>
                  </a:schemeClr>
                </a:solidFill>
              </a:rPr>
              <a:t>Streaming for massive columns</a:t>
            </a:r>
          </a:p>
          <a:p>
            <a:r>
              <a:rPr lang="en-AU" dirty="0" err="1" smtClean="0">
                <a:solidFill>
                  <a:schemeClr val="accent2">
                    <a:lumMod val="75000"/>
                  </a:schemeClr>
                </a:solidFill>
              </a:rPr>
              <a:t>GetStream</a:t>
            </a:r>
            <a:r>
              <a:rPr lang="en-AU" dirty="0" smtClean="0">
                <a:solidFill>
                  <a:schemeClr val="accent2">
                    <a:lumMod val="75000"/>
                  </a:schemeClr>
                </a:solidFill>
              </a:rPr>
              <a:t>()</a:t>
            </a:r>
          </a:p>
          <a:p>
            <a:r>
              <a:rPr lang="en-AU" dirty="0" err="1" smtClean="0">
                <a:solidFill>
                  <a:schemeClr val="accent2">
                    <a:lumMod val="75000"/>
                  </a:schemeClr>
                </a:solidFill>
              </a:rPr>
              <a:t>GetTextReader</a:t>
            </a:r>
            <a:r>
              <a:rPr lang="en-AU" dirty="0" smtClean="0">
                <a:solidFill>
                  <a:schemeClr val="accent2">
                    <a:lumMod val="75000"/>
                  </a:schemeClr>
                </a:solidFill>
              </a:rPr>
              <a:t>()</a:t>
            </a:r>
          </a:p>
          <a:p>
            <a:r>
              <a:rPr lang="en-AU" dirty="0" err="1" smtClean="0">
                <a:solidFill>
                  <a:schemeClr val="accent2">
                    <a:lumMod val="75000"/>
                  </a:schemeClr>
                </a:solidFill>
              </a:rPr>
              <a:t>GetXmlReader</a:t>
            </a:r>
            <a:r>
              <a:rPr lang="en-AU" dirty="0" smtClean="0">
                <a:solidFill>
                  <a:schemeClr val="accent2">
                    <a:lumMod val="75000"/>
                  </a:schemeClr>
                </a:solidFill>
              </a:rPr>
              <a:t>()</a:t>
            </a:r>
            <a:endParaRPr lang="en-AU" dirty="0">
              <a:solidFill>
                <a:schemeClr val="accent2">
                  <a:lumMod val="75000"/>
                </a:schemeClr>
              </a:solidFill>
            </a:endParaRPr>
          </a:p>
        </p:txBody>
      </p:sp>
    </p:spTree>
    <p:extLst>
      <p:ext uri="{BB962C8B-B14F-4D97-AF65-F5344CB8AC3E}">
        <p14:creationId xmlns:p14="http://schemas.microsoft.com/office/powerpoint/2010/main" val="3631625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FF00"/>
                </a:solidFill>
              </a:rPr>
              <a:t>Resources</a:t>
            </a:r>
            <a:endParaRPr lang="en-AU" dirty="0">
              <a:solidFill>
                <a:srgbClr val="FFFF00"/>
              </a:solidFill>
            </a:endParaRPr>
          </a:p>
        </p:txBody>
      </p:sp>
      <p:sp>
        <p:nvSpPr>
          <p:cNvPr id="3" name="Content Placeholder 2"/>
          <p:cNvSpPr>
            <a:spLocks noGrp="1"/>
          </p:cNvSpPr>
          <p:nvPr>
            <p:ph idx="1"/>
          </p:nvPr>
        </p:nvSpPr>
        <p:spPr/>
        <p:txBody>
          <a:bodyPr/>
          <a:lstStyle/>
          <a:p>
            <a:r>
              <a:rPr lang="en-AU" dirty="0">
                <a:hlinkClick r:id="rId2"/>
              </a:rPr>
              <a:t>http://</a:t>
            </a:r>
            <a:r>
              <a:rPr lang="en-AU" dirty="0" smtClean="0">
                <a:hlinkClick r:id="rId2"/>
              </a:rPr>
              <a:t>msdn.microsoft.com/en-US/async</a:t>
            </a:r>
            <a:endParaRPr lang="en-AU" dirty="0" smtClean="0"/>
          </a:p>
          <a:p>
            <a:r>
              <a:rPr lang="en-AU" dirty="0" smtClean="0"/>
              <a:t>C# (implementation details) - </a:t>
            </a:r>
            <a:r>
              <a:rPr lang="en-AU" dirty="0">
                <a:hlinkClick r:id="rId3"/>
              </a:rPr>
              <a:t>https://</a:t>
            </a:r>
            <a:r>
              <a:rPr lang="en-AU" dirty="0" smtClean="0">
                <a:hlinkClick r:id="rId3"/>
              </a:rPr>
              <a:t>msmvps.com/blogs/jon_skeet/archive/tags/Eduasync/default.aspx</a:t>
            </a:r>
            <a:endParaRPr lang="en-AU" dirty="0" smtClean="0"/>
          </a:p>
          <a:p>
            <a:r>
              <a:rPr lang="en-US" dirty="0" err="1"/>
              <a:t>Async</a:t>
            </a:r>
            <a:r>
              <a:rPr lang="en-US" dirty="0"/>
              <a:t> in C# 5.0</a:t>
            </a:r>
            <a:r>
              <a:rPr lang="en-AU" dirty="0" smtClean="0"/>
              <a:t> </a:t>
            </a:r>
            <a:r>
              <a:rPr lang="en-AU" dirty="0" smtClean="0">
                <a:hlinkClick r:id="rId4"/>
              </a:rPr>
              <a:t>https</a:t>
            </a:r>
            <a:r>
              <a:rPr lang="en-AU" dirty="0">
                <a:hlinkClick r:id="rId4"/>
              </a:rPr>
              <a:t>://</a:t>
            </a:r>
            <a:r>
              <a:rPr lang="en-AU" dirty="0" smtClean="0">
                <a:hlinkClick r:id="rId4"/>
              </a:rPr>
              <a:t>the-eye.eu/public/Books/IT%20Various/async_in_c_5.0.pdf</a:t>
            </a:r>
            <a:r>
              <a:rPr lang="en-AU" dirty="0" smtClean="0"/>
              <a:t> </a:t>
            </a:r>
            <a:endParaRPr lang="en-AU" dirty="0" smtClean="0"/>
          </a:p>
          <a:p>
            <a:endParaRPr lang="en-AU" dirty="0" smtClean="0"/>
          </a:p>
          <a:p>
            <a:endParaRPr lang="en-AU" dirty="0"/>
          </a:p>
        </p:txBody>
      </p:sp>
    </p:spTree>
    <p:extLst>
      <p:ext uri="{BB962C8B-B14F-4D97-AF65-F5344CB8AC3E}">
        <p14:creationId xmlns:p14="http://schemas.microsoft.com/office/powerpoint/2010/main" val="559708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16632"/>
            <a:ext cx="8229600" cy="1143000"/>
          </a:xfrm>
        </p:spPr>
        <p:txBody>
          <a:bodyPr/>
          <a:lstStyle/>
          <a:p>
            <a:r>
              <a:rPr lang="en-US" dirty="0">
                <a:solidFill>
                  <a:srgbClr val="FFFF00"/>
                </a:solidFill>
                <a:latin typeface="SourceSansPro-Black"/>
              </a:rPr>
              <a:t>What is “</a:t>
            </a:r>
            <a:r>
              <a:rPr lang="en-US" dirty="0" err="1">
                <a:solidFill>
                  <a:srgbClr val="FFFF00"/>
                </a:solidFill>
                <a:latin typeface="SourceSansPro-Black"/>
              </a:rPr>
              <a:t>async</a:t>
            </a:r>
            <a:r>
              <a:rPr lang="en-US" dirty="0">
                <a:solidFill>
                  <a:srgbClr val="FFFF00"/>
                </a:solidFill>
                <a:latin typeface="SourceSansPro-Black"/>
              </a:rPr>
              <a:t>”?</a:t>
            </a:r>
            <a:br>
              <a:rPr lang="en-US" dirty="0">
                <a:solidFill>
                  <a:srgbClr val="FFFF00"/>
                </a:solidFill>
                <a:latin typeface="SourceSansPro-Black"/>
              </a:rPr>
            </a:br>
            <a:endParaRPr lang="en-US" dirty="0">
              <a:solidFill>
                <a:srgbClr val="FFFF00"/>
              </a:solidFill>
            </a:endParaRPr>
          </a:p>
        </p:txBody>
      </p:sp>
      <p:sp>
        <p:nvSpPr>
          <p:cNvPr id="5" name="Прямоугольник 4"/>
          <p:cNvSpPr/>
          <p:nvPr/>
        </p:nvSpPr>
        <p:spPr>
          <a:xfrm>
            <a:off x="251520" y="1196752"/>
            <a:ext cx="8058040" cy="4708981"/>
          </a:xfrm>
          <a:prstGeom prst="rect">
            <a:avLst/>
          </a:prstGeom>
        </p:spPr>
        <p:txBody>
          <a:bodyPr wrap="square">
            <a:spAutoFit/>
          </a:bodyPr>
          <a:lstStyle/>
          <a:p>
            <a:pPr marL="342900" indent="-342900">
              <a:lnSpc>
                <a:spcPct val="150000"/>
              </a:lnSpc>
              <a:buFont typeface="Arial" pitchFamily="34" charset="0"/>
              <a:buChar char="•"/>
            </a:pPr>
            <a:r>
              <a:rPr lang="en-US" sz="2000" dirty="0" smtClean="0">
                <a:solidFill>
                  <a:schemeClr val="accent2"/>
                </a:solidFill>
                <a:latin typeface="SourceSansPro-Semibold"/>
              </a:rPr>
              <a:t>Tasks </a:t>
            </a:r>
            <a:r>
              <a:rPr lang="en-US" sz="2000" dirty="0">
                <a:solidFill>
                  <a:schemeClr val="accent2"/>
                </a:solidFill>
                <a:latin typeface="SourceSansPro-Semibold"/>
              </a:rPr>
              <a:t>running outside of the main program flow</a:t>
            </a:r>
          </a:p>
          <a:p>
            <a:pPr marL="342900" indent="-342900">
              <a:lnSpc>
                <a:spcPct val="150000"/>
              </a:lnSpc>
              <a:buFont typeface="Arial" pitchFamily="34" charset="0"/>
              <a:buChar char="•"/>
            </a:pPr>
            <a:r>
              <a:rPr lang="en-US" sz="2000" dirty="0" smtClean="0">
                <a:solidFill>
                  <a:schemeClr val="accent2"/>
                </a:solidFill>
                <a:latin typeface="SourceSansPro-Semibold"/>
              </a:rPr>
              <a:t>Code </a:t>
            </a:r>
            <a:r>
              <a:rPr lang="en-US" sz="2000" dirty="0">
                <a:solidFill>
                  <a:schemeClr val="accent2"/>
                </a:solidFill>
                <a:latin typeface="SourceSansPro-Semibold"/>
              </a:rPr>
              <a:t>runs on another thread, so the UI doesn’t block/freeze</a:t>
            </a:r>
          </a:p>
          <a:p>
            <a:pPr marL="342900" indent="-342900">
              <a:lnSpc>
                <a:spcPct val="150000"/>
              </a:lnSpc>
              <a:buFont typeface="Arial" pitchFamily="34" charset="0"/>
              <a:buChar char="•"/>
            </a:pPr>
            <a:r>
              <a:rPr lang="en-US" sz="2000" dirty="0" smtClean="0">
                <a:solidFill>
                  <a:schemeClr val="accent2"/>
                </a:solidFill>
                <a:latin typeface="SourceSansPro-Semibold"/>
              </a:rPr>
              <a:t>Completion </a:t>
            </a:r>
            <a:r>
              <a:rPr lang="en-US" sz="2000" dirty="0">
                <a:solidFill>
                  <a:schemeClr val="accent2"/>
                </a:solidFill>
                <a:latin typeface="SourceSansPro-Semibold"/>
              </a:rPr>
              <a:t>runs on the calling thread, so if you started on the</a:t>
            </a:r>
          </a:p>
          <a:p>
            <a:pPr>
              <a:lnSpc>
                <a:spcPct val="150000"/>
              </a:lnSpc>
            </a:pPr>
            <a:r>
              <a:rPr lang="en-US" sz="2000" dirty="0" smtClean="0">
                <a:solidFill>
                  <a:schemeClr val="accent2"/>
                </a:solidFill>
                <a:latin typeface="SourceSansPro-Semibold"/>
              </a:rPr>
              <a:t>	UI </a:t>
            </a:r>
            <a:r>
              <a:rPr lang="en-US" sz="2000" dirty="0">
                <a:solidFill>
                  <a:schemeClr val="accent2"/>
                </a:solidFill>
                <a:latin typeface="SourceSansPro-Semibold"/>
              </a:rPr>
              <a:t>that’s where you’ll be </a:t>
            </a:r>
            <a:r>
              <a:rPr lang="en-US" sz="2000" dirty="0" smtClean="0">
                <a:solidFill>
                  <a:schemeClr val="accent2"/>
                </a:solidFill>
                <a:latin typeface="SourceSansPro-Semibold"/>
              </a:rPr>
              <a:t>after </a:t>
            </a:r>
            <a:r>
              <a:rPr lang="en-US" sz="2000" dirty="0">
                <a:solidFill>
                  <a:schemeClr val="accent2"/>
                </a:solidFill>
                <a:latin typeface="SourceSansPro-Semibold"/>
              </a:rPr>
              <a:t>the </a:t>
            </a:r>
            <a:r>
              <a:rPr lang="en-US" sz="2000" dirty="0" err="1">
                <a:solidFill>
                  <a:schemeClr val="accent2"/>
                </a:solidFill>
                <a:latin typeface="SourceSansPro-Semibold"/>
              </a:rPr>
              <a:t>async</a:t>
            </a:r>
            <a:r>
              <a:rPr lang="en-US" sz="2000" dirty="0">
                <a:solidFill>
                  <a:schemeClr val="accent2"/>
                </a:solidFill>
                <a:latin typeface="SourceSansPro-Semibold"/>
              </a:rPr>
              <a:t> task is </a:t>
            </a:r>
            <a:r>
              <a:rPr lang="en-US" sz="2000" dirty="0" smtClean="0">
                <a:solidFill>
                  <a:schemeClr val="accent2"/>
                </a:solidFill>
                <a:latin typeface="SourceSansPro-Semibold"/>
              </a:rPr>
              <a:t>complete</a:t>
            </a:r>
          </a:p>
          <a:p>
            <a:pPr>
              <a:lnSpc>
                <a:spcPct val="150000"/>
              </a:lnSpc>
            </a:pPr>
            <a:endParaRPr lang="en-US" sz="2000" dirty="0" smtClean="0">
              <a:solidFill>
                <a:schemeClr val="accent2"/>
              </a:solidFill>
              <a:latin typeface="SourceSansPro-Semibold"/>
            </a:endParaRPr>
          </a:p>
          <a:p>
            <a:pPr>
              <a:lnSpc>
                <a:spcPct val="150000"/>
              </a:lnSpc>
            </a:pPr>
            <a:endParaRPr lang="en-US" sz="2000" dirty="0">
              <a:solidFill>
                <a:schemeClr val="accent2"/>
              </a:solidFill>
              <a:latin typeface="SourceSansPro-Semibold"/>
            </a:endParaRPr>
          </a:p>
          <a:p>
            <a:pPr marL="342900" indent="-342900">
              <a:lnSpc>
                <a:spcPct val="150000"/>
              </a:lnSpc>
              <a:buFont typeface="Arial" pitchFamily="34" charset="0"/>
              <a:buChar char="•"/>
            </a:pPr>
            <a:r>
              <a:rPr lang="en-US" sz="2000" b="1" dirty="0" err="1" smtClean="0">
                <a:solidFill>
                  <a:schemeClr val="accent2"/>
                </a:solidFill>
                <a:latin typeface="CourierNewPS-BoldMT"/>
              </a:rPr>
              <a:t>async</a:t>
            </a:r>
            <a:r>
              <a:rPr lang="en-US" sz="2000" b="1" dirty="0" smtClean="0">
                <a:solidFill>
                  <a:schemeClr val="accent2"/>
                </a:solidFill>
                <a:latin typeface="CourierNewPS-BoldMT"/>
              </a:rPr>
              <a:t> </a:t>
            </a:r>
            <a:r>
              <a:rPr lang="en-US" sz="2000" dirty="0">
                <a:solidFill>
                  <a:schemeClr val="accent2"/>
                </a:solidFill>
                <a:latin typeface="SourceSansPro-Semibold"/>
              </a:rPr>
              <a:t>and </a:t>
            </a:r>
            <a:r>
              <a:rPr lang="en-US" sz="2000" b="1" dirty="0">
                <a:solidFill>
                  <a:schemeClr val="accent2"/>
                </a:solidFill>
                <a:latin typeface="CourierNewPS-BoldMT"/>
              </a:rPr>
              <a:t>await </a:t>
            </a:r>
            <a:r>
              <a:rPr lang="en-US" sz="2000" dirty="0">
                <a:solidFill>
                  <a:schemeClr val="accent2"/>
                </a:solidFill>
                <a:latin typeface="SourceSansPro-Semibold"/>
              </a:rPr>
              <a:t>syntax in C# 5 takes Task support to the next</a:t>
            </a:r>
          </a:p>
          <a:p>
            <a:pPr>
              <a:lnSpc>
                <a:spcPct val="150000"/>
              </a:lnSpc>
            </a:pPr>
            <a:r>
              <a:rPr lang="en-US" sz="2000" dirty="0" smtClean="0">
                <a:solidFill>
                  <a:schemeClr val="accent2"/>
                </a:solidFill>
                <a:latin typeface="SourceSansPro-Semibold"/>
              </a:rPr>
              <a:t>	level</a:t>
            </a:r>
            <a:r>
              <a:rPr lang="en-US" sz="2000" dirty="0">
                <a:solidFill>
                  <a:schemeClr val="accent2"/>
                </a:solidFill>
                <a:latin typeface="SourceSansPro-Semibold"/>
              </a:rPr>
              <a:t>!</a:t>
            </a:r>
          </a:p>
          <a:p>
            <a:pPr marL="800100" lvl="1" indent="-342900">
              <a:lnSpc>
                <a:spcPct val="150000"/>
              </a:lnSpc>
              <a:buFont typeface="Wingdings" pitchFamily="2" charset="2"/>
              <a:buChar char="§"/>
            </a:pPr>
            <a:r>
              <a:rPr lang="en-US" sz="2000" dirty="0">
                <a:solidFill>
                  <a:schemeClr val="accent2"/>
                </a:solidFill>
                <a:latin typeface="SourceSansPro-Semibold"/>
              </a:rPr>
              <a:t>Frameworks need to support it on long running tasks</a:t>
            </a:r>
          </a:p>
          <a:p>
            <a:pPr>
              <a:lnSpc>
                <a:spcPct val="150000"/>
              </a:lnSpc>
            </a:pPr>
            <a:endParaRPr lang="en-US" sz="2000" dirty="0"/>
          </a:p>
        </p:txBody>
      </p:sp>
      <p:sp>
        <p:nvSpPr>
          <p:cNvPr id="6" name="Прямоугольник 5"/>
          <p:cNvSpPr/>
          <p:nvPr/>
        </p:nvSpPr>
        <p:spPr>
          <a:xfrm>
            <a:off x="5364088" y="3135744"/>
            <a:ext cx="3294112" cy="646331"/>
          </a:xfrm>
          <a:prstGeom prst="rect">
            <a:avLst/>
          </a:prstGeom>
          <a:solidFill>
            <a:srgbClr val="FFCC99"/>
          </a:solidFill>
        </p:spPr>
        <p:txBody>
          <a:bodyPr wrap="square">
            <a:spAutoFit/>
          </a:bodyPr>
          <a:lstStyle/>
          <a:p>
            <a:r>
              <a:rPr lang="en-US" b="1" dirty="0">
                <a:solidFill>
                  <a:srgbClr val="FF7038"/>
                </a:solidFill>
                <a:latin typeface="SourceSansPro-Bold"/>
              </a:rPr>
              <a:t>Task Parallel Library (TPL)</a:t>
            </a:r>
          </a:p>
          <a:p>
            <a:r>
              <a:rPr lang="en-US" b="1" dirty="0">
                <a:solidFill>
                  <a:srgbClr val="FF7038"/>
                </a:solidFill>
                <a:latin typeface="SourceSansPro-Bold"/>
              </a:rPr>
              <a:t>has been around a while</a:t>
            </a:r>
            <a:endParaRPr lang="en-US" dirty="0"/>
          </a:p>
        </p:txBody>
      </p:sp>
    </p:spTree>
    <p:extLst>
      <p:ext uri="{BB962C8B-B14F-4D97-AF65-F5344CB8AC3E}">
        <p14:creationId xmlns:p14="http://schemas.microsoft.com/office/powerpoint/2010/main" val="52345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16632"/>
            <a:ext cx="8229600" cy="1143000"/>
          </a:xfrm>
        </p:spPr>
        <p:txBody>
          <a:bodyPr/>
          <a:lstStyle/>
          <a:p>
            <a:r>
              <a:rPr lang="en-US" sz="3600" dirty="0">
                <a:solidFill>
                  <a:srgbClr val="FFFF00"/>
                </a:solidFill>
              </a:rPr>
              <a:t>Old-style</a:t>
            </a:r>
          </a:p>
        </p:txBody>
      </p:sp>
      <p:sp>
        <p:nvSpPr>
          <p:cNvPr id="3" name="Объект 2"/>
          <p:cNvSpPr>
            <a:spLocks noGrp="1"/>
          </p:cNvSpPr>
          <p:nvPr>
            <p:ph idx="1"/>
          </p:nvPr>
        </p:nvSpPr>
        <p:spPr>
          <a:xfrm>
            <a:off x="323528" y="1196752"/>
            <a:ext cx="8229600" cy="4525963"/>
          </a:xfrm>
        </p:spPr>
        <p:txBody>
          <a:bodyPr/>
          <a:lstStyle/>
          <a:p>
            <a:pPr>
              <a:lnSpc>
                <a:spcPct val="150000"/>
              </a:lnSpc>
            </a:pPr>
            <a:r>
              <a:rPr lang="en-US" sz="2000" dirty="0">
                <a:solidFill>
                  <a:srgbClr val="002060"/>
                </a:solidFill>
              </a:rPr>
              <a:t>Threads are too low level</a:t>
            </a:r>
          </a:p>
          <a:p>
            <a:pPr>
              <a:lnSpc>
                <a:spcPct val="150000"/>
              </a:lnSpc>
            </a:pPr>
            <a:r>
              <a:rPr lang="en-US" sz="2000" dirty="0">
                <a:solidFill>
                  <a:srgbClr val="002060"/>
                </a:solidFill>
              </a:rPr>
              <a:t>Threads are not the answer</a:t>
            </a:r>
          </a:p>
          <a:p>
            <a:pPr lvl="1">
              <a:buFont typeface="Courier New" pitchFamily="49" charset="0"/>
              <a:buChar char="o"/>
            </a:pPr>
            <a:r>
              <a:rPr lang="en-US" sz="1800" dirty="0">
                <a:solidFill>
                  <a:srgbClr val="002060"/>
                </a:solidFill>
              </a:rPr>
              <a:t>Thread creation is expensive</a:t>
            </a:r>
          </a:p>
          <a:p>
            <a:pPr lvl="1">
              <a:buFont typeface="Courier New" pitchFamily="49" charset="0"/>
              <a:buChar char="o"/>
            </a:pPr>
            <a:r>
              <a:rPr lang="en-US" sz="1800" dirty="0">
                <a:solidFill>
                  <a:srgbClr val="002060"/>
                </a:solidFill>
              </a:rPr>
              <a:t>Each managed thread takes 1MB of stack space</a:t>
            </a:r>
          </a:p>
          <a:p>
            <a:pPr lvl="1">
              <a:buFont typeface="Courier New" pitchFamily="49" charset="0"/>
              <a:buChar char="o"/>
            </a:pPr>
            <a:r>
              <a:rPr lang="en-US" sz="1800" dirty="0">
                <a:solidFill>
                  <a:srgbClr val="002060"/>
                </a:solidFill>
              </a:rPr>
              <a:t>Context switching is </a:t>
            </a:r>
            <a:r>
              <a:rPr lang="en-US" sz="1800" dirty="0" smtClean="0">
                <a:solidFill>
                  <a:srgbClr val="002060"/>
                </a:solidFill>
              </a:rPr>
              <a:t>expensive</a:t>
            </a:r>
          </a:p>
          <a:p>
            <a:pPr>
              <a:lnSpc>
                <a:spcPct val="150000"/>
              </a:lnSpc>
            </a:pPr>
            <a:r>
              <a:rPr lang="en-US" sz="2000" dirty="0" smtClean="0">
                <a:solidFill>
                  <a:srgbClr val="002060"/>
                </a:solidFill>
              </a:rPr>
              <a:t>Writing asynchronous methods is difficult</a:t>
            </a:r>
          </a:p>
          <a:p>
            <a:pPr lvl="1">
              <a:lnSpc>
                <a:spcPct val="150000"/>
              </a:lnSpc>
              <a:buFont typeface="Courier New" pitchFamily="49" charset="0"/>
              <a:buChar char="o"/>
            </a:pPr>
            <a:r>
              <a:rPr lang="en-US" sz="1800" dirty="0" smtClean="0">
                <a:solidFill>
                  <a:srgbClr val="002060"/>
                </a:solidFill>
              </a:rPr>
              <a:t>Using </a:t>
            </a:r>
            <a:r>
              <a:rPr lang="en-US" sz="1800" dirty="0">
                <a:solidFill>
                  <a:srgbClr val="002060"/>
                </a:solidFill>
              </a:rPr>
              <a:t>callbacks for </a:t>
            </a:r>
            <a:r>
              <a:rPr lang="en-US" sz="1800" dirty="0" smtClean="0">
                <a:solidFill>
                  <a:srgbClr val="002060"/>
                </a:solidFill>
              </a:rPr>
              <a:t>continuations (</a:t>
            </a:r>
            <a:r>
              <a:rPr lang="en-US" sz="1800" dirty="0">
                <a:solidFill>
                  <a:srgbClr val="002060"/>
                </a:solidFill>
              </a:rPr>
              <a:t>Callbacks are the new “GOTO</a:t>
            </a:r>
            <a:r>
              <a:rPr lang="en-US" sz="1800" dirty="0" smtClean="0">
                <a:solidFill>
                  <a:srgbClr val="002060"/>
                </a:solidFill>
              </a:rPr>
              <a:t>”)</a:t>
            </a:r>
            <a:endParaRPr lang="en-US" sz="1800" dirty="0">
              <a:solidFill>
                <a:srgbClr val="002060"/>
              </a:solidFill>
            </a:endParaRPr>
          </a:p>
          <a:p>
            <a:pPr lvl="1">
              <a:lnSpc>
                <a:spcPct val="150000"/>
              </a:lnSpc>
              <a:buFont typeface="Courier New" pitchFamily="49" charset="0"/>
              <a:buChar char="o"/>
            </a:pPr>
            <a:r>
              <a:rPr lang="en-US" sz="1800" dirty="0">
                <a:solidFill>
                  <a:srgbClr val="002060"/>
                </a:solidFill>
              </a:rPr>
              <a:t>Error handling, Cancellation, Progress Reporting is complicated</a:t>
            </a:r>
          </a:p>
          <a:p>
            <a:pPr lvl="1">
              <a:lnSpc>
                <a:spcPct val="150000"/>
              </a:lnSpc>
              <a:buFont typeface="Courier New" pitchFamily="49" charset="0"/>
              <a:buChar char="o"/>
            </a:pPr>
            <a:r>
              <a:rPr lang="en-US" sz="1800" dirty="0">
                <a:solidFill>
                  <a:srgbClr val="002060"/>
                </a:solidFill>
              </a:rPr>
              <a:t>Doesn’t feel natural</a:t>
            </a:r>
          </a:p>
        </p:txBody>
      </p:sp>
    </p:spTree>
    <p:extLst>
      <p:ext uri="{BB962C8B-B14F-4D97-AF65-F5344CB8AC3E}">
        <p14:creationId xmlns:p14="http://schemas.microsoft.com/office/powerpoint/2010/main" val="42637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188640"/>
            <a:ext cx="8229600" cy="990600"/>
          </a:xfrm>
        </p:spPr>
        <p:txBody>
          <a:bodyPr/>
          <a:lstStyle/>
          <a:p>
            <a:r>
              <a:rPr lang="en-AU" dirty="0" smtClean="0">
                <a:solidFill>
                  <a:srgbClr val="FFFF00"/>
                </a:solidFill>
              </a:rPr>
              <a:t>Task</a:t>
            </a:r>
            <a:endParaRPr lang="en-AU" dirty="0">
              <a:solidFill>
                <a:srgbClr val="FFFF00"/>
              </a:solidFill>
            </a:endParaRPr>
          </a:p>
        </p:txBody>
      </p:sp>
      <p:sp>
        <p:nvSpPr>
          <p:cNvPr id="5" name="Rectangle 3"/>
          <p:cNvSpPr/>
          <p:nvPr/>
        </p:nvSpPr>
        <p:spPr>
          <a:xfrm>
            <a:off x="558260" y="1556792"/>
            <a:ext cx="2592288"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smtClean="0"/>
              <a:t>Task</a:t>
            </a:r>
          </a:p>
          <a:p>
            <a:r>
              <a:rPr lang="en-AU" dirty="0" smtClean="0"/>
              <a:t>A Task is promise of a result that will delivered at some time in future</a:t>
            </a:r>
            <a:endParaRPr lang="en-AU" dirty="0"/>
          </a:p>
        </p:txBody>
      </p:sp>
      <p:sp>
        <p:nvSpPr>
          <p:cNvPr id="6" name="Rectangle 4"/>
          <p:cNvSpPr/>
          <p:nvPr/>
        </p:nvSpPr>
        <p:spPr>
          <a:xfrm>
            <a:off x="558260" y="3429000"/>
            <a:ext cx="2592288"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smtClean="0"/>
              <a:t>Compositional</a:t>
            </a:r>
          </a:p>
          <a:p>
            <a:r>
              <a:rPr lang="en-AU" dirty="0" smtClean="0"/>
              <a:t>Tasks can be composed using continuations</a:t>
            </a:r>
          </a:p>
        </p:txBody>
      </p:sp>
      <p:sp>
        <p:nvSpPr>
          <p:cNvPr id="7" name="Rectangle 5"/>
          <p:cNvSpPr/>
          <p:nvPr/>
        </p:nvSpPr>
        <p:spPr>
          <a:xfrm>
            <a:off x="558260" y="5229200"/>
            <a:ext cx="2592288"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smtClean="0"/>
              <a:t>Cancellable</a:t>
            </a:r>
          </a:p>
          <a:p>
            <a:r>
              <a:rPr lang="en-AU" dirty="0" smtClean="0"/>
              <a:t>Tasks can be designed to be cancelled easily</a:t>
            </a:r>
          </a:p>
        </p:txBody>
      </p:sp>
      <p:sp>
        <p:nvSpPr>
          <p:cNvPr id="8" name="Rectangle 6"/>
          <p:cNvSpPr/>
          <p:nvPr/>
        </p:nvSpPr>
        <p:spPr>
          <a:xfrm>
            <a:off x="5364088" y="1484784"/>
            <a:ext cx="2592288"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err="1" smtClean="0"/>
              <a:t>Awaiters</a:t>
            </a:r>
            <a:endParaRPr lang="en-AU" u="sng" dirty="0" smtClean="0"/>
          </a:p>
          <a:p>
            <a:r>
              <a:rPr lang="en-AU" dirty="0" smtClean="0"/>
              <a:t>Tasks are the backing types for </a:t>
            </a:r>
            <a:r>
              <a:rPr lang="en-AU" dirty="0" err="1" smtClean="0"/>
              <a:t>async</a:t>
            </a:r>
            <a:r>
              <a:rPr lang="en-AU" dirty="0" smtClean="0"/>
              <a:t> methods in </a:t>
            </a:r>
            <a:r>
              <a:rPr lang="en-AU" dirty="0" err="1" smtClean="0"/>
              <a:t>.Net</a:t>
            </a:r>
            <a:r>
              <a:rPr lang="en-AU" dirty="0" smtClean="0"/>
              <a:t> 4.5</a:t>
            </a:r>
            <a:endParaRPr lang="en-AU" dirty="0"/>
          </a:p>
        </p:txBody>
      </p:sp>
      <p:sp>
        <p:nvSpPr>
          <p:cNvPr id="9" name="Rectangle 7"/>
          <p:cNvSpPr/>
          <p:nvPr/>
        </p:nvSpPr>
        <p:spPr>
          <a:xfrm>
            <a:off x="5335488" y="3356992"/>
            <a:ext cx="2592288"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smtClean="0"/>
              <a:t>Two types</a:t>
            </a:r>
          </a:p>
          <a:p>
            <a:r>
              <a:rPr lang="en-AU" dirty="0" smtClean="0"/>
              <a:t>Task</a:t>
            </a:r>
          </a:p>
          <a:p>
            <a:r>
              <a:rPr lang="en-AU" dirty="0" smtClean="0"/>
              <a:t>Task&lt;T&gt;</a:t>
            </a:r>
            <a:endParaRPr lang="en-AU" dirty="0"/>
          </a:p>
        </p:txBody>
      </p:sp>
      <p:sp>
        <p:nvSpPr>
          <p:cNvPr id="10" name="Rectangle 8"/>
          <p:cNvSpPr/>
          <p:nvPr/>
        </p:nvSpPr>
        <p:spPr>
          <a:xfrm>
            <a:off x="5352256" y="5085184"/>
            <a:ext cx="2592288" cy="1152128"/>
          </a:xfrm>
          <a:prstGeom prst="rect">
            <a:avLst/>
          </a:prstGeom>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err="1" smtClean="0"/>
              <a:t>Awaiters</a:t>
            </a:r>
            <a:endParaRPr lang="en-AU" u="sng" dirty="0" smtClean="0"/>
          </a:p>
          <a:p>
            <a:r>
              <a:rPr lang="en-AU" dirty="0" smtClean="0"/>
              <a:t>Tasks are the backing types for </a:t>
            </a:r>
            <a:r>
              <a:rPr lang="en-AU" dirty="0" err="1" smtClean="0"/>
              <a:t>async</a:t>
            </a:r>
            <a:r>
              <a:rPr lang="en-AU" dirty="0" smtClean="0"/>
              <a:t> methods in </a:t>
            </a:r>
            <a:r>
              <a:rPr lang="en-AU" dirty="0" err="1" smtClean="0"/>
              <a:t>.Net</a:t>
            </a:r>
            <a:r>
              <a:rPr lang="en-AU" dirty="0" smtClean="0"/>
              <a:t> 4.5</a:t>
            </a:r>
            <a:endParaRPr lang="en-AU" dirty="0"/>
          </a:p>
        </p:txBody>
      </p:sp>
      <p:sp>
        <p:nvSpPr>
          <p:cNvPr id="11" name="TextBox 10"/>
          <p:cNvSpPr txBox="1"/>
          <p:nvPr/>
        </p:nvSpPr>
        <p:spPr>
          <a:xfrm rot="19210918">
            <a:off x="3344265" y="3428424"/>
            <a:ext cx="181562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AU" dirty="0" smtClean="0"/>
              <a:t>Farewell</a:t>
            </a:r>
          </a:p>
          <a:p>
            <a:pPr algn="ctr"/>
            <a:r>
              <a:rPr lang="en-AU" dirty="0" smtClean="0"/>
              <a:t> Threads</a:t>
            </a:r>
            <a:endParaRPr lang="en-AU" dirty="0"/>
          </a:p>
        </p:txBody>
      </p:sp>
      <p:pic>
        <p:nvPicPr>
          <p:cNvPr id="12"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487" y="1328103"/>
            <a:ext cx="7555568" cy="5206259"/>
          </a:xfrm>
          <a:prstGeom prst="rect">
            <a:avLst/>
          </a:prstGeom>
        </p:spPr>
      </p:pic>
      <p:sp>
        <p:nvSpPr>
          <p:cNvPr id="13" name="TextBox 12"/>
          <p:cNvSpPr txBox="1"/>
          <p:nvPr/>
        </p:nvSpPr>
        <p:spPr>
          <a:xfrm>
            <a:off x="1691680" y="4941168"/>
            <a:ext cx="4392488" cy="646331"/>
          </a:xfrm>
          <a:prstGeom prst="rect">
            <a:avLst/>
          </a:prstGeom>
          <a:solidFill>
            <a:srgbClr val="FFCC99"/>
          </a:solidFill>
        </p:spPr>
        <p:txBody>
          <a:bodyPr wrap="square" rtlCol="0">
            <a:spAutoFit/>
          </a:bodyPr>
          <a:lstStyle/>
          <a:p>
            <a:r>
              <a:rPr lang="en-AU" b="1" spc="50" dirty="0" smtClean="0">
                <a:ln w="12700" cmpd="sng">
                  <a:solidFill>
                    <a:schemeClr val="accent6">
                      <a:satMod val="120000"/>
                      <a:shade val="80000"/>
                    </a:schemeClr>
                  </a:solidFill>
                  <a:prstDash val="solid"/>
                </a:ln>
                <a:solidFill>
                  <a:schemeClr val="bg1"/>
                </a:solidFill>
                <a:effectLst>
                  <a:glow rad="53100">
                    <a:schemeClr val="accent6">
                      <a:satMod val="180000"/>
                      <a:alpha val="30000"/>
                    </a:schemeClr>
                  </a:glow>
                </a:effectLst>
              </a:rPr>
              <a:t>Hollywood Principle</a:t>
            </a:r>
          </a:p>
          <a:p>
            <a:r>
              <a:rPr lang="en-AU" b="1" spc="50" dirty="0" smtClean="0">
                <a:ln w="12700" cmpd="sng">
                  <a:solidFill>
                    <a:schemeClr val="accent6">
                      <a:satMod val="120000"/>
                      <a:shade val="80000"/>
                    </a:schemeClr>
                  </a:solidFill>
                  <a:prstDash val="solid"/>
                </a:ln>
                <a:solidFill>
                  <a:schemeClr val="bg1"/>
                </a:solidFill>
                <a:effectLst>
                  <a:glow rad="53100">
                    <a:schemeClr val="accent6">
                      <a:satMod val="180000"/>
                      <a:alpha val="30000"/>
                    </a:schemeClr>
                  </a:glow>
                </a:effectLst>
              </a:rPr>
              <a:t>“Don’t call us, we’ll call you”</a:t>
            </a:r>
            <a:endParaRPr lang="en-AU" b="1" spc="50" dirty="0">
              <a:ln w="12700" cmpd="sng">
                <a:solidFill>
                  <a:schemeClr val="accent6">
                    <a:satMod val="120000"/>
                    <a:shade val="80000"/>
                  </a:schemeClr>
                </a:solidFill>
                <a:prstDash val="solid"/>
              </a:ln>
              <a:solidFill>
                <a:schemeClr val="bg1"/>
              </a:solidFill>
              <a:effectLst>
                <a:glow rad="53100">
                  <a:schemeClr val="accent6">
                    <a:satMod val="180000"/>
                    <a:alpha val="30000"/>
                  </a:schemeClr>
                </a:glow>
              </a:effectLst>
            </a:endParaRPr>
          </a:p>
        </p:txBody>
      </p:sp>
    </p:spTree>
    <p:extLst>
      <p:ext uri="{BB962C8B-B14F-4D97-AF65-F5344CB8AC3E}">
        <p14:creationId xmlns:p14="http://schemas.microsoft.com/office/powerpoint/2010/main" val="149750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ce an async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949441"/>
            <a:ext cx="6242298" cy="514733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707904" y="113844"/>
            <a:ext cx="2698175" cy="646331"/>
          </a:xfrm>
          <a:prstGeom prst="rect">
            <a:avLst/>
          </a:prstGeom>
        </p:spPr>
        <p:txBody>
          <a:bodyPr wrap="none">
            <a:spAutoFit/>
          </a:bodyPr>
          <a:lstStyle/>
          <a:p>
            <a:r>
              <a:rPr lang="en-US" sz="3600" dirty="0" smtClean="0">
                <a:solidFill>
                  <a:srgbClr val="FFFF00"/>
                </a:solidFill>
              </a:rPr>
              <a:t>Using </a:t>
            </a:r>
            <a:r>
              <a:rPr lang="en-US" sz="3600" dirty="0" err="1" smtClean="0">
                <a:solidFill>
                  <a:srgbClr val="FFFF00"/>
                </a:solidFill>
              </a:rPr>
              <a:t>async</a:t>
            </a:r>
            <a:endParaRPr lang="en-US" sz="3600" dirty="0">
              <a:solidFill>
                <a:srgbClr val="FFFF00"/>
              </a:solidFill>
            </a:endParaRPr>
          </a:p>
        </p:txBody>
      </p:sp>
    </p:spTree>
    <p:extLst>
      <p:ext uri="{BB962C8B-B14F-4D97-AF65-F5344CB8AC3E}">
        <p14:creationId xmlns:p14="http://schemas.microsoft.com/office/powerpoint/2010/main" val="60563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1412776"/>
            <a:ext cx="8229600" cy="4525963"/>
          </a:xfrm>
        </p:spPr>
        <p:txBody>
          <a:bodyPr/>
          <a:lstStyle/>
          <a:p>
            <a:r>
              <a:rPr lang="en-US" sz="2000" b="1" dirty="0" err="1">
                <a:solidFill>
                  <a:schemeClr val="accent2">
                    <a:lumMod val="75000"/>
                  </a:schemeClr>
                </a:solidFill>
              </a:rPr>
              <a:t>async</a:t>
            </a:r>
            <a:r>
              <a:rPr lang="en-US" sz="2000" dirty="0">
                <a:solidFill>
                  <a:schemeClr val="accent2">
                    <a:lumMod val="75000"/>
                  </a:schemeClr>
                </a:solidFill>
              </a:rPr>
              <a:t> keyword informs the compiler that this method needs to be</a:t>
            </a:r>
          </a:p>
          <a:p>
            <a:pPr marL="0" indent="0">
              <a:buNone/>
            </a:pPr>
            <a:r>
              <a:rPr lang="en-US" sz="2000" dirty="0" smtClean="0">
                <a:solidFill>
                  <a:schemeClr val="accent2">
                    <a:lumMod val="75000"/>
                  </a:schemeClr>
                </a:solidFill>
              </a:rPr>
              <a:t>	“</a:t>
            </a:r>
            <a:r>
              <a:rPr lang="en-US" sz="2000" dirty="0" err="1">
                <a:solidFill>
                  <a:schemeClr val="accent2">
                    <a:lumMod val="75000"/>
                  </a:schemeClr>
                </a:solidFill>
              </a:rPr>
              <a:t>munged</a:t>
            </a:r>
            <a:r>
              <a:rPr lang="en-US" sz="2000" dirty="0">
                <a:solidFill>
                  <a:schemeClr val="accent2">
                    <a:lumMod val="75000"/>
                  </a:schemeClr>
                </a:solidFill>
              </a:rPr>
              <a:t>” </a:t>
            </a:r>
          </a:p>
          <a:p>
            <a:r>
              <a:rPr lang="en-US" sz="2000" b="1" dirty="0" smtClean="0">
                <a:solidFill>
                  <a:schemeClr val="accent2">
                    <a:lumMod val="75000"/>
                  </a:schemeClr>
                </a:solidFill>
              </a:rPr>
              <a:t>await</a:t>
            </a:r>
            <a:r>
              <a:rPr lang="en-US" sz="2000" dirty="0" smtClean="0">
                <a:solidFill>
                  <a:schemeClr val="accent2">
                    <a:lumMod val="75000"/>
                  </a:schemeClr>
                </a:solidFill>
              </a:rPr>
              <a:t> </a:t>
            </a:r>
            <a:r>
              <a:rPr lang="en-US" sz="2000" dirty="0">
                <a:solidFill>
                  <a:schemeClr val="accent2">
                    <a:lumMod val="75000"/>
                  </a:schemeClr>
                </a:solidFill>
              </a:rPr>
              <a:t>keyword indicates a suspension point where a callback</a:t>
            </a:r>
          </a:p>
          <a:p>
            <a:pPr marL="0" indent="0">
              <a:buNone/>
            </a:pPr>
            <a:r>
              <a:rPr lang="en-US" sz="2000" dirty="0" smtClean="0">
                <a:solidFill>
                  <a:schemeClr val="accent2">
                    <a:lumMod val="75000"/>
                  </a:schemeClr>
                </a:solidFill>
              </a:rPr>
              <a:t>	needs </a:t>
            </a:r>
            <a:r>
              <a:rPr lang="en-US" sz="2000" dirty="0">
                <a:solidFill>
                  <a:schemeClr val="accent2">
                    <a:lumMod val="75000"/>
                  </a:schemeClr>
                </a:solidFill>
              </a:rPr>
              <a:t>to be generated, along with error handling</a:t>
            </a:r>
          </a:p>
          <a:p>
            <a:r>
              <a:rPr lang="en-US" sz="2000" dirty="0" smtClean="0">
                <a:solidFill>
                  <a:schemeClr val="accent2">
                    <a:lumMod val="75000"/>
                  </a:schemeClr>
                </a:solidFill>
              </a:rPr>
              <a:t>Continuations </a:t>
            </a:r>
            <a:r>
              <a:rPr lang="en-US" sz="2000" dirty="0">
                <a:solidFill>
                  <a:schemeClr val="accent2">
                    <a:lumMod val="75000"/>
                  </a:schemeClr>
                </a:solidFill>
              </a:rPr>
              <a:t>are generated </a:t>
            </a:r>
            <a:r>
              <a:rPr lang="en-US" sz="2000" dirty="0" smtClean="0">
                <a:solidFill>
                  <a:schemeClr val="accent2">
                    <a:lumMod val="75000"/>
                  </a:schemeClr>
                </a:solidFill>
              </a:rPr>
              <a:t>after </a:t>
            </a:r>
            <a:r>
              <a:rPr lang="en-US" sz="2000" dirty="0">
                <a:solidFill>
                  <a:schemeClr val="accent2">
                    <a:lumMod val="75000"/>
                  </a:schemeClr>
                </a:solidFill>
              </a:rPr>
              <a:t>each suspension point</a:t>
            </a:r>
          </a:p>
          <a:p>
            <a:r>
              <a:rPr lang="en-US" sz="2000" dirty="0" smtClean="0">
                <a:solidFill>
                  <a:schemeClr val="accent2">
                    <a:lumMod val="75000"/>
                  </a:schemeClr>
                </a:solidFill>
              </a:rPr>
              <a:t>Error </a:t>
            </a:r>
            <a:r>
              <a:rPr lang="en-US" sz="2000" dirty="0">
                <a:solidFill>
                  <a:schemeClr val="accent2">
                    <a:lumMod val="75000"/>
                  </a:schemeClr>
                </a:solidFill>
              </a:rPr>
              <a:t>handling (support for enclosing try-catch) is taken care of</a:t>
            </a:r>
          </a:p>
          <a:p>
            <a:endParaRPr lang="en-US" sz="2000" dirty="0" smtClean="0">
              <a:solidFill>
                <a:schemeClr val="accent2">
                  <a:lumMod val="75000"/>
                </a:schemeClr>
              </a:solidFill>
            </a:endParaRPr>
          </a:p>
          <a:p>
            <a:r>
              <a:rPr lang="en-US" sz="2000" dirty="0" smtClean="0">
                <a:solidFill>
                  <a:schemeClr val="accent2">
                    <a:lumMod val="75000"/>
                  </a:schemeClr>
                </a:solidFill>
              </a:rPr>
              <a:t>All </a:t>
            </a:r>
            <a:r>
              <a:rPr lang="en-US" sz="2000" dirty="0">
                <a:solidFill>
                  <a:schemeClr val="accent2">
                    <a:lumMod val="75000"/>
                  </a:schemeClr>
                </a:solidFill>
              </a:rPr>
              <a:t>you need to remember is </a:t>
            </a:r>
            <a:r>
              <a:rPr lang="en-US" sz="2000" b="1" dirty="0" err="1">
                <a:solidFill>
                  <a:schemeClr val="accent2">
                    <a:lumMod val="75000"/>
                  </a:schemeClr>
                </a:solidFill>
              </a:rPr>
              <a:t>async</a:t>
            </a:r>
            <a:r>
              <a:rPr lang="en-US" sz="2000" dirty="0">
                <a:solidFill>
                  <a:schemeClr val="accent2">
                    <a:lumMod val="75000"/>
                  </a:schemeClr>
                </a:solidFill>
              </a:rPr>
              <a:t> and </a:t>
            </a:r>
            <a:r>
              <a:rPr lang="en-US" sz="2000" b="1" dirty="0" smtClean="0">
                <a:solidFill>
                  <a:schemeClr val="accent2">
                    <a:lumMod val="75000"/>
                  </a:schemeClr>
                </a:solidFill>
              </a:rPr>
              <a:t>await</a:t>
            </a:r>
          </a:p>
          <a:p>
            <a:pPr lvl="1"/>
            <a:r>
              <a:rPr lang="en-US" sz="1600" dirty="0" smtClean="0">
                <a:solidFill>
                  <a:schemeClr val="accent2">
                    <a:lumMod val="75000"/>
                  </a:schemeClr>
                </a:solidFill>
              </a:rPr>
              <a:t>and </a:t>
            </a:r>
            <a:r>
              <a:rPr lang="en-US" sz="1600" dirty="0">
                <a:solidFill>
                  <a:schemeClr val="accent2">
                    <a:lumMod val="75000"/>
                  </a:schemeClr>
                </a:solidFill>
              </a:rPr>
              <a:t>use Tasks</a:t>
            </a:r>
          </a:p>
        </p:txBody>
      </p:sp>
      <p:sp>
        <p:nvSpPr>
          <p:cNvPr id="4" name="Прямоугольник 3"/>
          <p:cNvSpPr/>
          <p:nvPr/>
        </p:nvSpPr>
        <p:spPr>
          <a:xfrm>
            <a:off x="3707904" y="113844"/>
            <a:ext cx="2826415" cy="646331"/>
          </a:xfrm>
          <a:prstGeom prst="rect">
            <a:avLst/>
          </a:prstGeom>
        </p:spPr>
        <p:txBody>
          <a:bodyPr wrap="none">
            <a:spAutoFit/>
          </a:bodyPr>
          <a:lstStyle/>
          <a:p>
            <a:r>
              <a:rPr lang="en-US" sz="3600" dirty="0" smtClean="0">
                <a:solidFill>
                  <a:srgbClr val="FFFF00"/>
                </a:solidFill>
              </a:rPr>
              <a:t>Using  </a:t>
            </a:r>
            <a:r>
              <a:rPr lang="en-US" sz="3600" dirty="0" err="1" smtClean="0">
                <a:solidFill>
                  <a:srgbClr val="FFFF00"/>
                </a:solidFill>
              </a:rPr>
              <a:t>async</a:t>
            </a:r>
            <a:endParaRPr lang="en-US" sz="3600" dirty="0">
              <a:solidFill>
                <a:srgbClr val="FFFF00"/>
              </a:solidFill>
            </a:endParaRPr>
          </a:p>
        </p:txBody>
      </p:sp>
    </p:spTree>
    <p:extLst>
      <p:ext uri="{BB962C8B-B14F-4D97-AF65-F5344CB8AC3E}">
        <p14:creationId xmlns:p14="http://schemas.microsoft.com/office/powerpoint/2010/main" val="269411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914400" y="219512"/>
            <a:ext cx="8229600" cy="1143000"/>
          </a:xfrm>
        </p:spPr>
        <p:txBody>
          <a:bodyPr/>
          <a:lstStyle/>
          <a:p>
            <a:r>
              <a:rPr lang="en-US" sz="3600" dirty="0">
                <a:solidFill>
                  <a:srgbClr val="FFFF00"/>
                </a:solidFill>
              </a:rPr>
              <a:t>How to use: </a:t>
            </a:r>
            <a:r>
              <a:rPr lang="en-US" sz="3600" dirty="0" err="1">
                <a:solidFill>
                  <a:srgbClr val="FFFF00"/>
                </a:solidFill>
              </a:rPr>
              <a:t>async</a:t>
            </a:r>
            <a:r>
              <a:rPr lang="en-US" sz="3600" dirty="0">
                <a:solidFill>
                  <a:srgbClr val="FFFF00"/>
                </a:solidFill>
              </a:rPr>
              <a:t>?</a:t>
            </a:r>
          </a:p>
        </p:txBody>
      </p:sp>
      <p:sp>
        <p:nvSpPr>
          <p:cNvPr id="6" name="Прямоугольник 5"/>
          <p:cNvSpPr/>
          <p:nvPr/>
        </p:nvSpPr>
        <p:spPr>
          <a:xfrm>
            <a:off x="467544" y="1124744"/>
            <a:ext cx="8136904" cy="2708434"/>
          </a:xfrm>
          <a:prstGeom prst="rect">
            <a:avLst/>
          </a:prstGeom>
        </p:spPr>
        <p:txBody>
          <a:bodyPr wrap="square">
            <a:spAutoFit/>
          </a:bodyPr>
          <a:lstStyle/>
          <a:p>
            <a:pPr marL="285750" indent="-285750">
              <a:spcBef>
                <a:spcPts val="600"/>
              </a:spcBef>
              <a:buFont typeface="Arial" pitchFamily="34" charset="0"/>
              <a:buChar char="•"/>
            </a:pPr>
            <a:r>
              <a:rPr lang="en-US" sz="2000" b="1" dirty="0" err="1" smtClean="0"/>
              <a:t>async</a:t>
            </a:r>
            <a:r>
              <a:rPr lang="en-US" sz="2000" b="1" dirty="0" smtClean="0"/>
              <a:t> </a:t>
            </a:r>
            <a:r>
              <a:rPr lang="en-US" sz="2000" dirty="0"/>
              <a:t>modifier on methods, lambdas and anonymous </a:t>
            </a:r>
            <a:r>
              <a:rPr lang="en-US" sz="2000" dirty="0" smtClean="0"/>
              <a:t>methods</a:t>
            </a:r>
          </a:p>
          <a:p>
            <a:pPr marL="800100" lvl="1" indent="-342900">
              <a:spcBef>
                <a:spcPts val="600"/>
              </a:spcBef>
              <a:buFont typeface="Wingdings" pitchFamily="2" charset="2"/>
              <a:buChar char="Ø"/>
            </a:pPr>
            <a:r>
              <a:rPr lang="en-US" sz="2000" dirty="0" smtClean="0"/>
              <a:t>use </a:t>
            </a:r>
            <a:r>
              <a:rPr lang="en-US" sz="2000" b="1" dirty="0" err="1"/>
              <a:t>Async</a:t>
            </a:r>
            <a:r>
              <a:rPr lang="en-US" sz="2000" b="1" dirty="0"/>
              <a:t> suffix</a:t>
            </a:r>
            <a:r>
              <a:rPr lang="en-US" sz="2000" dirty="0"/>
              <a:t>, </a:t>
            </a:r>
            <a:r>
              <a:rPr lang="en-US" sz="2000" dirty="0" err="1"/>
              <a:t>eg</a:t>
            </a:r>
            <a:r>
              <a:rPr lang="en-US" sz="2000" dirty="0"/>
              <a:t> </a:t>
            </a:r>
            <a:r>
              <a:rPr lang="en-US" sz="2000" dirty="0" err="1"/>
              <a:t>LoadAsync</a:t>
            </a:r>
            <a:r>
              <a:rPr lang="en-US" sz="2000" dirty="0"/>
              <a:t>, </a:t>
            </a:r>
            <a:r>
              <a:rPr lang="en-US" sz="2000" dirty="0" err="1" smtClean="0"/>
              <a:t>SendAsync</a:t>
            </a:r>
            <a:endParaRPr lang="en-US" sz="2000" dirty="0"/>
          </a:p>
          <a:p>
            <a:pPr marL="800100" lvl="1" indent="-342900">
              <a:spcBef>
                <a:spcPts val="600"/>
              </a:spcBef>
              <a:buFont typeface="Wingdings" pitchFamily="2" charset="2"/>
              <a:buChar char="Ø"/>
            </a:pPr>
            <a:r>
              <a:rPr lang="en-US" sz="2000" dirty="0" smtClean="0"/>
              <a:t>return </a:t>
            </a:r>
            <a:r>
              <a:rPr lang="en-US" sz="2000" dirty="0"/>
              <a:t>Task or Task&lt;T&gt; </a:t>
            </a:r>
            <a:r>
              <a:rPr lang="en-US" sz="2000" dirty="0" smtClean="0"/>
              <a:t>preferably</a:t>
            </a:r>
          </a:p>
          <a:p>
            <a:pPr marL="1200150" lvl="2" indent="-285750">
              <a:spcBef>
                <a:spcPts val="600"/>
              </a:spcBef>
              <a:buFont typeface="Arial" pitchFamily="34" charset="0"/>
              <a:buChar char="•"/>
            </a:pPr>
            <a:r>
              <a:rPr lang="en-US" sz="2000" b="1" dirty="0" smtClean="0"/>
              <a:t>Task </a:t>
            </a:r>
            <a:r>
              <a:rPr lang="en-US" sz="2000" dirty="0"/>
              <a:t>for methods that don’t return a </a:t>
            </a:r>
            <a:r>
              <a:rPr lang="en-US" sz="2000" dirty="0" smtClean="0"/>
              <a:t>value</a:t>
            </a:r>
          </a:p>
          <a:p>
            <a:pPr marL="1200150" lvl="2" indent="-285750">
              <a:spcBef>
                <a:spcPts val="600"/>
              </a:spcBef>
              <a:buFont typeface="Arial" pitchFamily="34" charset="0"/>
              <a:buChar char="•"/>
            </a:pPr>
            <a:r>
              <a:rPr lang="en-US" sz="2000" b="1" dirty="0" smtClean="0"/>
              <a:t>Task&lt;T</a:t>
            </a:r>
            <a:r>
              <a:rPr lang="en-US" sz="2000" b="1" dirty="0"/>
              <a:t>&gt; </a:t>
            </a:r>
            <a:r>
              <a:rPr lang="en-US" sz="2000" dirty="0"/>
              <a:t>to return a </a:t>
            </a:r>
            <a:r>
              <a:rPr lang="en-US" sz="2000" dirty="0" smtClean="0"/>
              <a:t>value</a:t>
            </a:r>
          </a:p>
          <a:p>
            <a:pPr marL="1200150" lvl="2" indent="-285750">
              <a:spcBef>
                <a:spcPts val="600"/>
              </a:spcBef>
              <a:buFont typeface="Arial" pitchFamily="34" charset="0"/>
              <a:buChar char="•"/>
            </a:pPr>
            <a:r>
              <a:rPr lang="en-US" sz="2000" b="1" dirty="0" smtClean="0"/>
              <a:t>void </a:t>
            </a:r>
            <a:r>
              <a:rPr lang="en-US" sz="2000" dirty="0"/>
              <a:t>for event handlers only!</a:t>
            </a:r>
          </a:p>
          <a:p>
            <a:pPr>
              <a:spcBef>
                <a:spcPts val="600"/>
              </a:spcBef>
            </a:pP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40" y="3663265"/>
            <a:ext cx="5100307" cy="21195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349" y="3664401"/>
            <a:ext cx="4048125" cy="819150"/>
          </a:xfrm>
          <a:prstGeom prst="rect">
            <a:avLst/>
          </a:prstGeom>
          <a:noFill/>
          <a:ln w="9525">
            <a:solidFill>
              <a:srgbClr val="00B050"/>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5229200"/>
            <a:ext cx="5629275" cy="714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Прямоугольник 6"/>
          <p:cNvSpPr/>
          <p:nvPr/>
        </p:nvSpPr>
        <p:spPr>
          <a:xfrm>
            <a:off x="5669866" y="4723020"/>
            <a:ext cx="2723823" cy="369332"/>
          </a:xfrm>
          <a:prstGeom prst="rect">
            <a:avLst/>
          </a:prstGeom>
          <a:solidFill>
            <a:srgbClr val="FFCC99"/>
          </a:solidFill>
        </p:spPr>
        <p:txBody>
          <a:bodyPr wrap="none">
            <a:spAutoFit/>
          </a:bodyPr>
          <a:lstStyle/>
          <a:p>
            <a:r>
              <a:rPr lang="en-US" b="1" dirty="0">
                <a:solidFill>
                  <a:srgbClr val="C00000"/>
                </a:solidFill>
              </a:rPr>
              <a:t>void for event handlers</a:t>
            </a:r>
            <a:endParaRPr lang="en-US" dirty="0">
              <a:solidFill>
                <a:srgbClr val="C00000"/>
              </a:solidFill>
            </a:endParaRPr>
          </a:p>
        </p:txBody>
      </p:sp>
      <p:sp>
        <p:nvSpPr>
          <p:cNvPr id="2" name="Овал 1"/>
          <p:cNvSpPr/>
          <p:nvPr/>
        </p:nvSpPr>
        <p:spPr>
          <a:xfrm>
            <a:off x="827584" y="3663265"/>
            <a:ext cx="576064" cy="26979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Овал 8"/>
          <p:cNvSpPr/>
          <p:nvPr/>
        </p:nvSpPr>
        <p:spPr>
          <a:xfrm>
            <a:off x="1389976" y="3599641"/>
            <a:ext cx="877768" cy="33341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Овал 9"/>
          <p:cNvSpPr/>
          <p:nvPr/>
        </p:nvSpPr>
        <p:spPr>
          <a:xfrm>
            <a:off x="3563888" y="3663265"/>
            <a:ext cx="576064" cy="26979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Овал 10"/>
          <p:cNvSpPr/>
          <p:nvPr/>
        </p:nvSpPr>
        <p:spPr>
          <a:xfrm>
            <a:off x="6650114" y="3631452"/>
            <a:ext cx="763329" cy="30160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Овал 11"/>
          <p:cNvSpPr/>
          <p:nvPr/>
        </p:nvSpPr>
        <p:spPr>
          <a:xfrm>
            <a:off x="3702576" y="5234096"/>
            <a:ext cx="576064" cy="26979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310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48544" y="1124744"/>
            <a:ext cx="8426524" cy="1938992"/>
          </a:xfrm>
          <a:prstGeom prst="rect">
            <a:avLst/>
          </a:prstGeom>
        </p:spPr>
        <p:txBody>
          <a:bodyPr wrap="square">
            <a:spAutoFit/>
          </a:bodyPr>
          <a:lstStyle/>
          <a:p>
            <a:pPr marL="285750" indent="-285750">
              <a:spcBef>
                <a:spcPts val="600"/>
              </a:spcBef>
              <a:buFont typeface="Arial" pitchFamily="34" charset="0"/>
              <a:buChar char="•"/>
            </a:pPr>
            <a:r>
              <a:rPr lang="en-US" sz="2000" b="1" dirty="0" smtClean="0"/>
              <a:t>await </a:t>
            </a:r>
            <a:r>
              <a:rPr lang="en-US" sz="2000" dirty="0"/>
              <a:t>keyword on </a:t>
            </a:r>
            <a:r>
              <a:rPr lang="en-US" sz="2000" dirty="0" err="1"/>
              <a:t>awaitable</a:t>
            </a:r>
            <a:r>
              <a:rPr lang="en-US" sz="2000" dirty="0"/>
              <a:t> objects (</a:t>
            </a:r>
            <a:r>
              <a:rPr lang="en-US" sz="2000" dirty="0" smtClean="0"/>
              <a:t>Tasks)</a:t>
            </a:r>
          </a:p>
          <a:p>
            <a:pPr marL="742950" lvl="1" indent="-285750">
              <a:spcBef>
                <a:spcPts val="600"/>
              </a:spcBef>
              <a:buFont typeface="Arial" pitchFamily="34" charset="0"/>
              <a:buChar char="•"/>
            </a:pPr>
            <a:r>
              <a:rPr lang="en-US" sz="2000" dirty="0" smtClean="0"/>
              <a:t>only </a:t>
            </a:r>
            <a:r>
              <a:rPr lang="en-US" sz="2000" dirty="0"/>
              <a:t>within an </a:t>
            </a:r>
            <a:r>
              <a:rPr lang="en-US" sz="2000" b="1" dirty="0" err="1"/>
              <a:t>async</a:t>
            </a:r>
            <a:r>
              <a:rPr lang="en-US" sz="2000" b="1" dirty="0"/>
              <a:t> </a:t>
            </a:r>
            <a:r>
              <a:rPr lang="en-US" sz="2000" dirty="0" smtClean="0"/>
              <a:t>context</a:t>
            </a:r>
          </a:p>
          <a:p>
            <a:pPr marL="742950" lvl="1" indent="-285750">
              <a:spcBef>
                <a:spcPts val="600"/>
              </a:spcBef>
              <a:buFont typeface="Arial" pitchFamily="34" charset="0"/>
              <a:buChar char="•"/>
            </a:pPr>
            <a:r>
              <a:rPr lang="en-US" sz="2000" dirty="0" smtClean="0"/>
              <a:t>marks </a:t>
            </a:r>
            <a:r>
              <a:rPr lang="en-US" sz="2000" dirty="0"/>
              <a:t>a suspension point - control is returned to </a:t>
            </a:r>
            <a:r>
              <a:rPr lang="en-US" sz="2000" dirty="0" smtClean="0"/>
              <a:t>caller</a:t>
            </a:r>
          </a:p>
          <a:p>
            <a:pPr marL="742950" lvl="1" indent="-285750">
              <a:spcBef>
                <a:spcPts val="600"/>
              </a:spcBef>
              <a:buFont typeface="Arial" pitchFamily="34" charset="0"/>
              <a:buChar char="•"/>
            </a:pPr>
            <a:r>
              <a:rPr lang="en-US" sz="2000" dirty="0" smtClean="0"/>
              <a:t>can’t </a:t>
            </a:r>
            <a:r>
              <a:rPr lang="en-US" sz="2000" dirty="0"/>
              <a:t>be used in catch or finally </a:t>
            </a:r>
            <a:r>
              <a:rPr lang="en-US" sz="2000" dirty="0" smtClean="0"/>
              <a:t>blocks</a:t>
            </a:r>
          </a:p>
          <a:p>
            <a:pPr marL="742950" lvl="1" indent="-285750">
              <a:spcBef>
                <a:spcPts val="600"/>
              </a:spcBef>
              <a:buFont typeface="Arial" pitchFamily="34" charset="0"/>
              <a:buChar char="•"/>
            </a:pPr>
            <a:r>
              <a:rPr lang="en-US" sz="2000" dirty="0" smtClean="0"/>
              <a:t>Task</a:t>
            </a:r>
            <a:r>
              <a:rPr lang="en-US" sz="2000" dirty="0"/>
              <a:t>, Task&lt;T&gt; or a custom </a:t>
            </a:r>
            <a:r>
              <a:rPr lang="en-US" sz="2000" dirty="0" smtClean="0"/>
              <a:t>type</a:t>
            </a:r>
            <a:endParaRPr lang="en-US" sz="2000" dirty="0"/>
          </a:p>
        </p:txBody>
      </p:sp>
      <p:sp>
        <p:nvSpPr>
          <p:cNvPr id="5" name="Заголовок 4"/>
          <p:cNvSpPr>
            <a:spLocks noGrp="1"/>
          </p:cNvSpPr>
          <p:nvPr>
            <p:ph type="title"/>
          </p:nvPr>
        </p:nvSpPr>
        <p:spPr>
          <a:xfrm>
            <a:off x="914400" y="219512"/>
            <a:ext cx="8229600" cy="761216"/>
          </a:xfrm>
        </p:spPr>
        <p:txBody>
          <a:bodyPr/>
          <a:lstStyle/>
          <a:p>
            <a:r>
              <a:rPr lang="en-US" sz="3600" dirty="0">
                <a:solidFill>
                  <a:srgbClr val="FFFF00"/>
                </a:solidFill>
              </a:rPr>
              <a:t>How to use: </a:t>
            </a:r>
            <a:r>
              <a:rPr lang="en-US" sz="3600" dirty="0" err="1">
                <a:solidFill>
                  <a:srgbClr val="FFFF00"/>
                </a:solidFill>
              </a:rPr>
              <a:t>async</a:t>
            </a:r>
            <a:r>
              <a:rPr lang="en-US" sz="3600" dirty="0">
                <a:solidFill>
                  <a:srgbClr val="FFFF00"/>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42" y="3298766"/>
            <a:ext cx="6486525" cy="2695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42" y="6101715"/>
            <a:ext cx="8191500" cy="409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Овал 5"/>
          <p:cNvSpPr/>
          <p:nvPr/>
        </p:nvSpPr>
        <p:spPr>
          <a:xfrm>
            <a:off x="827584" y="4258066"/>
            <a:ext cx="1656184" cy="32316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Прямоугольник 1"/>
          <p:cNvSpPr/>
          <p:nvPr/>
        </p:nvSpPr>
        <p:spPr>
          <a:xfrm>
            <a:off x="6589068" y="3918122"/>
            <a:ext cx="2286000" cy="646331"/>
          </a:xfrm>
          <a:prstGeom prst="rect">
            <a:avLst/>
          </a:prstGeom>
          <a:solidFill>
            <a:srgbClr val="FFCC99"/>
          </a:solidFill>
        </p:spPr>
        <p:txBody>
          <a:bodyPr>
            <a:spAutoFit/>
          </a:bodyPr>
          <a:lstStyle/>
          <a:p>
            <a:pPr lvl="0"/>
            <a:r>
              <a:rPr lang="en-US" b="1" dirty="0">
                <a:solidFill>
                  <a:srgbClr val="C00000"/>
                </a:solidFill>
              </a:rPr>
              <a:t>get a reference</a:t>
            </a:r>
          </a:p>
          <a:p>
            <a:pPr lvl="0"/>
            <a:r>
              <a:rPr lang="en-US" b="1" dirty="0">
                <a:solidFill>
                  <a:srgbClr val="C00000"/>
                </a:solidFill>
              </a:rPr>
              <a:t>to the Task first</a:t>
            </a:r>
          </a:p>
        </p:txBody>
      </p:sp>
      <p:sp>
        <p:nvSpPr>
          <p:cNvPr id="3" name="Прямоугольник 2"/>
          <p:cNvSpPr/>
          <p:nvPr/>
        </p:nvSpPr>
        <p:spPr>
          <a:xfrm>
            <a:off x="7110591" y="5477590"/>
            <a:ext cx="1787669" cy="369332"/>
          </a:xfrm>
          <a:prstGeom prst="rect">
            <a:avLst/>
          </a:prstGeom>
          <a:solidFill>
            <a:srgbClr val="FFCC99"/>
          </a:solidFill>
        </p:spPr>
        <p:txBody>
          <a:bodyPr wrap="none">
            <a:spAutoFit/>
          </a:bodyPr>
          <a:lstStyle/>
          <a:p>
            <a:pPr lvl="0"/>
            <a:r>
              <a:rPr lang="en-US" b="1" dirty="0">
                <a:solidFill>
                  <a:srgbClr val="C00000"/>
                </a:solidFill>
              </a:rPr>
              <a:t>... or just await</a:t>
            </a:r>
            <a:endParaRPr lang="en-US" dirty="0">
              <a:solidFill>
                <a:srgbClr val="C00000"/>
              </a:solidFill>
            </a:endParaRPr>
          </a:p>
        </p:txBody>
      </p:sp>
      <p:sp>
        <p:nvSpPr>
          <p:cNvPr id="9" name="Овал 8"/>
          <p:cNvSpPr/>
          <p:nvPr/>
        </p:nvSpPr>
        <p:spPr>
          <a:xfrm>
            <a:off x="2863712" y="4797153"/>
            <a:ext cx="828092" cy="45847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Овал 9"/>
          <p:cNvSpPr/>
          <p:nvPr/>
        </p:nvSpPr>
        <p:spPr>
          <a:xfrm>
            <a:off x="2422910" y="6077265"/>
            <a:ext cx="828092" cy="45847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417841"/>
      </p:ext>
    </p:extLst>
  </p:cSld>
  <p:clrMapOvr>
    <a:masterClrMapping/>
  </p:clrMapOvr>
</p:sld>
</file>

<file path=ppt/theme/theme1.xml><?xml version="1.0" encoding="utf-8"?>
<a:theme xmlns:a="http://schemas.openxmlformats.org/drawingml/2006/main" name="Assync and other">
  <a:themeElements>
    <a:clrScheme name="yel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ellow">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yell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ell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ell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ell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ell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ell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ell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ell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ell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ell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ell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ell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blue page">
  <a:themeElements>
    <a:clrScheme name="4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blue pag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blue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blue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blue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blue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blue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blue p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blue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blue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blue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blue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blue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blue page">
  <a:themeElements>
    <a:clrScheme name="5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blue pag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blue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blue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blue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blue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blue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blue p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blue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blue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blue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blue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blue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blue page">
  <a:themeElements>
    <a:clrScheme name="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ue pag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p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ang">
  <a:themeElements>
    <a:clrScheme name="ora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rang">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ra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red">
  <a:themeElements>
    <a:clrScheme name="r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ed">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green">
  <a:themeElements>
    <a:clrScheme name="gre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ee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re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lue">
  <a:themeElements>
    <a:clrScheme name="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u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violet">
  <a:themeElements>
    <a:clrScheme name="vio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iole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viol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ole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ole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ole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ole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ole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ole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ole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ole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ole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ole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ole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blue page">
  <a:themeElements>
    <a:clrScheme name="1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ue pag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ue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ue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ue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ue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ue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ue p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ue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ue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ue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ue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ue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blue page">
  <a:themeElements>
    <a:clrScheme name="2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blue pag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2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ue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ue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ue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ue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ue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ue p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ue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ue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ue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ue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ue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blue page">
  <a:themeElements>
    <a:clrScheme name="3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blue pag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blu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blue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blue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blue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blue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blue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blue p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blue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blue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blue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blue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blue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Assync and other</Template>
  <TotalTime>571</TotalTime>
  <Words>1278</Words>
  <Application>Microsoft Office PowerPoint</Application>
  <PresentationFormat>On-screen Show (4:3)</PresentationFormat>
  <Paragraphs>374</Paragraphs>
  <Slides>26</Slides>
  <Notes>13</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26</vt:i4>
      </vt:variant>
    </vt:vector>
  </HeadingPairs>
  <TitlesOfParts>
    <vt:vector size="47" baseType="lpstr">
      <vt:lpstr>ＭＳ Ｐゴシック</vt:lpstr>
      <vt:lpstr>Arial</vt:lpstr>
      <vt:lpstr>Calibri</vt:lpstr>
      <vt:lpstr>Courier New</vt:lpstr>
      <vt:lpstr>CourierNewPS-BoldMT</vt:lpstr>
      <vt:lpstr>SourceSansPro-Black</vt:lpstr>
      <vt:lpstr>SourceSansPro-Bold</vt:lpstr>
      <vt:lpstr>SourceSansPro-Semibold</vt:lpstr>
      <vt:lpstr>Wingdings</vt:lpstr>
      <vt:lpstr>Assync and other</vt:lpstr>
      <vt:lpstr>orang</vt:lpstr>
      <vt:lpstr>red</vt:lpstr>
      <vt:lpstr>green</vt:lpstr>
      <vt:lpstr>blue</vt:lpstr>
      <vt:lpstr>violet</vt:lpstr>
      <vt:lpstr>1_blue page</vt:lpstr>
      <vt:lpstr>2_blue page</vt:lpstr>
      <vt:lpstr>3_blue page</vt:lpstr>
      <vt:lpstr>4_blue page</vt:lpstr>
      <vt:lpstr>5_blue page</vt:lpstr>
      <vt:lpstr>blue page</vt:lpstr>
      <vt:lpstr>C# async await</vt:lpstr>
      <vt:lpstr>The need for Async</vt:lpstr>
      <vt:lpstr>What is “async”? </vt:lpstr>
      <vt:lpstr>Old-style</vt:lpstr>
      <vt:lpstr>Task</vt:lpstr>
      <vt:lpstr>PowerPoint Presentation</vt:lpstr>
      <vt:lpstr>PowerPoint Presentation</vt:lpstr>
      <vt:lpstr>How to use: async?</vt:lpstr>
      <vt:lpstr>How to use: async?</vt:lpstr>
      <vt:lpstr>How to use: error handling? </vt:lpstr>
      <vt:lpstr>How to use: cancellation?</vt:lpstr>
      <vt:lpstr>How to use: progress reporting?</vt:lpstr>
      <vt:lpstr>Async Methods with Multiple Awaits</vt:lpstr>
      <vt:lpstr>Task Combinators</vt:lpstr>
      <vt:lpstr>Async Doesn’t Solve Everything</vt:lpstr>
      <vt:lpstr>WARNING: Await, and UI, and deadlocks </vt:lpstr>
      <vt:lpstr>Async in .Net 4.5 BCL</vt:lpstr>
      <vt:lpstr>Async in WPF/WinForms apps</vt:lpstr>
      <vt:lpstr>Async in Server Apps</vt:lpstr>
      <vt:lpstr>ASP.Net Core Services</vt:lpstr>
      <vt:lpstr>ASP.Net MVC 4</vt:lpstr>
      <vt:lpstr>WCF</vt:lpstr>
      <vt:lpstr>VS 2012 Unit Tests</vt:lpstr>
      <vt:lpstr>ADO.Net</vt:lpstr>
      <vt:lpstr>ADO.Net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Леся</dc:creator>
  <cp:lastModifiedBy>max</cp:lastModifiedBy>
  <cp:revision>41</cp:revision>
  <dcterms:created xsi:type="dcterms:W3CDTF">2014-10-25T14:22:27Z</dcterms:created>
  <dcterms:modified xsi:type="dcterms:W3CDTF">2019-02-21T00:06:10Z</dcterms:modified>
</cp:coreProperties>
</file>