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82" r:id="rId7"/>
    <p:sldId id="261" r:id="rId8"/>
    <p:sldId id="283" r:id="rId9"/>
    <p:sldId id="284" r:id="rId10"/>
    <p:sldId id="285" r:id="rId11"/>
    <p:sldId id="262" r:id="rId12"/>
    <p:sldId id="286" r:id="rId13"/>
    <p:sldId id="263" r:id="rId14"/>
    <p:sldId id="264" r:id="rId15"/>
    <p:sldId id="265" r:id="rId16"/>
    <p:sldId id="287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88" r:id="rId27"/>
    <p:sldId id="275" r:id="rId28"/>
    <p:sldId id="276" r:id="rId29"/>
    <p:sldId id="277" r:id="rId30"/>
    <p:sldId id="278" r:id="rId31"/>
    <p:sldId id="279" r:id="rId32"/>
    <p:sldId id="289" r:id="rId33"/>
    <p:sldId id="281" r:id="rId3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364370-F1C8-48B3-BBD1-4A4EC4A421F5}">
  <a:tblStyle styleId="{E1364370-F1C8-48B3-BBD1-4A4EC4A421F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FF3F9"/>
          </a:solidFill>
        </a:fill>
      </a:tcStyle>
    </a:wholeTbl>
    <a:band1H>
      <a:tcStyle>
        <a:tcBdr/>
        <a:fill>
          <a:solidFill>
            <a:srgbClr val="DBE5F1"/>
          </a:solidFill>
        </a:fill>
      </a:tcStyle>
    </a:band1H>
    <a:band1V>
      <a:tcStyle>
        <a:tcBdr/>
        <a:fill>
          <a:solidFill>
            <a:srgbClr val="DBE5F1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/>
            </a:lvl1pPr>
            <a:lvl2pPr marL="457200" marR="0" lvl="1" indent="0" algn="l" rtl="0">
              <a:spcBef>
                <a:spcPts val="0"/>
              </a:spcBef>
              <a:buChar char="○"/>
              <a:defRPr/>
            </a:lvl2pPr>
            <a:lvl3pPr marL="914400" marR="0" lvl="2" indent="0" algn="l" rtl="0">
              <a:spcBef>
                <a:spcPts val="0"/>
              </a:spcBef>
              <a:buChar char="■"/>
              <a:defRPr/>
            </a:lvl3pPr>
            <a:lvl4pPr marL="1371600" marR="0" lvl="3" indent="0" algn="l" rtl="0">
              <a:spcBef>
                <a:spcPts val="0"/>
              </a:spcBef>
              <a:buChar char="●"/>
              <a:defRPr/>
            </a:lvl4pPr>
            <a:lvl5pPr marL="1828800" marR="0" lvl="4" indent="0" algn="l" rtl="0">
              <a:spcBef>
                <a:spcPts val="0"/>
              </a:spcBef>
              <a:buChar char="○"/>
              <a:defRPr/>
            </a:lvl5pPr>
            <a:lvl6pPr marL="2286000" marR="0" lvl="5" indent="0" algn="l" rtl="0">
              <a:spcBef>
                <a:spcPts val="0"/>
              </a:spcBef>
              <a:buChar char="■"/>
              <a:defRPr/>
            </a:lvl6pPr>
            <a:lvl7pPr marL="2743200" marR="0" lvl="6" indent="0" algn="l" rtl="0">
              <a:spcBef>
                <a:spcPts val="0"/>
              </a:spcBef>
              <a:buChar char="●"/>
              <a:defRPr/>
            </a:lvl7pPr>
            <a:lvl8pPr marL="3200400" marR="0" lvl="7" indent="0" algn="l" rtl="0">
              <a:spcBef>
                <a:spcPts val="0"/>
              </a:spcBef>
              <a:buChar char="○"/>
              <a:defRPr/>
            </a:lvl8pPr>
            <a:lvl9pPr marL="3657600" marR="0" lvl="8" indent="0" algn="l" rtl="0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7307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2574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6938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Shape 2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37151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Shape 28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Shape 29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Shape 29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25595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Shape 3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1469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2074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2698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Calibri"/>
              <a:buNone/>
              <a:defRPr/>
            </a:lvl6pPr>
            <a:lvl7pPr marL="2743200" lvl="6" indent="0" rtl="0">
              <a:spcBef>
                <a:spcPts val="0"/>
              </a:spcBef>
              <a:buFont typeface="Calibri"/>
              <a:buNone/>
              <a:defRPr/>
            </a:lvl7pPr>
            <a:lvl8pPr marL="3200400" lvl="7" indent="0" rtl="0">
              <a:spcBef>
                <a:spcPts val="0"/>
              </a:spcBef>
              <a:buFont typeface="Calibri"/>
              <a:buNone/>
              <a:defRPr/>
            </a:lvl8pPr>
            <a:lvl9pPr marL="36576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Calibri"/>
              <a:buNone/>
              <a:defRPr/>
            </a:lvl6pPr>
            <a:lvl7pPr marL="2743200" lvl="6" indent="0" rtl="0">
              <a:spcBef>
                <a:spcPts val="0"/>
              </a:spcBef>
              <a:buFont typeface="Calibri"/>
              <a:buNone/>
              <a:defRPr/>
            </a:lvl7pPr>
            <a:lvl8pPr marL="3200400" lvl="7" indent="0" rtl="0">
              <a:spcBef>
                <a:spcPts val="0"/>
              </a:spcBef>
              <a:buFont typeface="Calibri"/>
              <a:buNone/>
              <a:defRPr/>
            </a:lvl8pPr>
            <a:lvl9pPr marL="36576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Calibri"/>
              <a:buNone/>
              <a:defRPr/>
            </a:lvl6pPr>
            <a:lvl7pPr marL="2743200" lvl="6" indent="0" rtl="0">
              <a:spcBef>
                <a:spcPts val="0"/>
              </a:spcBef>
              <a:buFont typeface="Calibri"/>
              <a:buNone/>
              <a:defRPr/>
            </a:lvl7pPr>
            <a:lvl8pPr marL="3200400" lvl="7" indent="0" rtl="0">
              <a:spcBef>
                <a:spcPts val="0"/>
              </a:spcBef>
              <a:buFont typeface="Calibri"/>
              <a:buNone/>
              <a:defRPr/>
            </a:lvl8pPr>
            <a:lvl9pPr marL="36576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Calibri"/>
              <a:buNone/>
              <a:defRPr/>
            </a:lvl6pPr>
            <a:lvl7pPr marL="2743200" lvl="6" indent="0" rtl="0">
              <a:spcBef>
                <a:spcPts val="0"/>
              </a:spcBef>
              <a:buFont typeface="Calibri"/>
              <a:buNone/>
              <a:defRPr/>
            </a:lvl7pPr>
            <a:lvl8pPr marL="3200400" lvl="7" indent="0" rtl="0">
              <a:spcBef>
                <a:spcPts val="0"/>
              </a:spcBef>
              <a:buFont typeface="Calibri"/>
              <a:buNone/>
              <a:defRPr/>
            </a:lvl8pPr>
            <a:lvl9pPr marL="36576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cd/E11882_01/appdev.112/e25519/composites.htm" TargetMode="External"/><Relationship Id="rId7" Type="http://schemas.openxmlformats.org/officeDocument/2006/relationships/hyperlink" Target="https://docs.oracle.com/cd/E11882_01/appdev.112/e40758/d_sessio.htm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cd/E11882_01/appdev.112/e25519/tuning.htm" TargetMode="External"/><Relationship Id="rId5" Type="http://schemas.openxmlformats.org/officeDocument/2006/relationships/hyperlink" Target="http://docs.oracle.com/cd/E11882_01/appdev.112/e25519/tuning.htm" TargetMode="External"/><Relationship Id="rId4" Type="http://schemas.openxmlformats.org/officeDocument/2006/relationships/hyperlink" Target="https://docs.oracle.com/cd/E11882_01/appdev.112/e25519/collection.ht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685800" y="1880171"/>
            <a:ext cx="7772400" cy="20060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ru-RU" sz="3950" b="1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Коллекции</a:t>
            </a:r>
            <a:endParaRPr lang="ru-RU" sz="20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Ассоциативный массив (index by table)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0" y="1704589"/>
            <a:ext cx="9144000" cy="397031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v </a:t>
            </a:r>
            <a:r>
              <a:rPr lang="en-US" sz="18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CONSTANT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My_Types.My_AA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:= 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My_Types.Init_My_AA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Idx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PLS_INTEGER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:= 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v.FIRST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Idx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DBMS_OUTPUT.PUT_LINE(TO_CHAR(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Idx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1" i="0" u="none" strike="noStrike" cap="none" dirty="0" smtClean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'999</a:t>
            </a:r>
            <a:r>
              <a:rPr lang="en-US" sz="18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)||</a:t>
            </a:r>
            <a:r>
              <a:rPr lang="en-US" sz="18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LPAD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(v(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Idx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-US" sz="18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Idx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:= 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v.NEXT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Idx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3646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Varray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Размер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задается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создании</a:t>
            </a:r>
            <a:endParaRPr lang="en-US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Индексируется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 1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Инициализируется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конструктором</a:t>
            </a:r>
            <a:endParaRPr lang="en-US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collection_type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 [ 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[, 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]... ] )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Используется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Знаем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максимально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возможное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количество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элементов</a:t>
            </a:r>
            <a:endParaRPr lang="en-US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Доступ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к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элементам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последовательный</a:t>
            </a:r>
            <a:endParaRPr lang="en-US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Shape 142" descr="varray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134" y="3267962"/>
            <a:ext cx="421957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143" descr="2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134" y="5459346"/>
            <a:ext cx="8640960" cy="1075017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Varray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0" y="1511161"/>
            <a:ext cx="9144000" cy="424731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0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800" b="0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Foursome </a:t>
            </a:r>
            <a:r>
              <a:rPr lang="en-US" sz="1800" b="0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1800" b="0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VARRAY</a:t>
            </a:r>
            <a:r>
              <a:rPr lang="en-US" sz="1800" b="0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800" b="0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800" b="0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US" sz="1800" b="0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lang="en-US" sz="1800" b="0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1800" b="0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r>
              <a:rPr lang="en-US" sz="1800" b="0" i="1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</a:t>
            </a:r>
            <a:r>
              <a:rPr lang="en-US" sz="1800" b="0" i="1" u="none" strike="noStrike" cap="none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VARRAY</a:t>
            </a:r>
            <a:endParaRPr lang="en-US" sz="1800" b="0" i="1" u="none" strike="noStrike" cap="none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0" i="1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</a:t>
            </a:r>
            <a:r>
              <a:rPr lang="ru-RU" sz="1800" b="0" i="1" u="none" strike="noStrike" cap="none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констркуктор</a:t>
            </a:r>
            <a:endParaRPr lang="en-US" sz="1800" b="0" i="1" u="none" strike="noStrike" cap="none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team Foursome := Foursome(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'John'</a:t>
            </a:r>
            <a:r>
              <a:rPr lang="en-US" sz="1800" b="0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'Mary'</a:t>
            </a:r>
            <a:r>
              <a:rPr lang="en-US" sz="1800" b="0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'Alberto'</a:t>
            </a:r>
            <a:r>
              <a:rPr lang="en-US" sz="1800" b="0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'Juanita'</a:t>
            </a:r>
            <a:r>
              <a:rPr lang="en-US" sz="1800" b="0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en-US" sz="1800" b="0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team(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800" b="0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'Pierre'</a:t>
            </a:r>
            <a:r>
              <a:rPr lang="en-US" sz="1800" b="0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lang="en-US" sz="1800" b="0" i="1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</a:t>
            </a:r>
            <a:r>
              <a:rPr lang="ru-RU" sz="1800" i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изменение значения</a:t>
            </a:r>
            <a:endParaRPr lang="en-US" sz="1800" b="0" i="1" u="none" strike="noStrike" cap="none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team(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800" b="0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'Yvonne'</a:t>
            </a:r>
            <a:r>
              <a:rPr lang="en-US" sz="1800" b="0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0" i="1" u="none" strike="noStrike" cap="none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ru-RU" sz="1800" b="0" i="1" u="none" strike="noStrike" cap="none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задание нового значения через конструктор</a:t>
            </a:r>
            <a:endParaRPr lang="en-US" sz="1800" b="0" i="1" u="none" strike="noStrike" cap="none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team := Foursome(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18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Arun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1800" b="0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18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Amitha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1800" b="0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'Allan'</a:t>
            </a:r>
            <a:r>
              <a:rPr lang="en-US" sz="1800" b="0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'Mae'</a:t>
            </a:r>
            <a:r>
              <a:rPr lang="en-US" sz="1800" b="0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800" b="0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3500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Nested table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Размер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коллекции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изменяется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динамически</a:t>
            </a:r>
            <a:endParaRPr lang="en-US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Может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быть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разряженном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состоянии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показано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картинке</a:t>
            </a:r>
            <a:endParaRPr lang="en-US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Инициализируется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конструктором</a:t>
            </a:r>
            <a:endParaRPr lang="en-US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collection_type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 [ 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[, 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]... ] 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содержит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только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одно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скалярное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значение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то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имя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колонки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Column_Value</a:t>
            </a:r>
            <a:endParaRPr lang="en-US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Shape 154" descr="diff_v_nt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916832"/>
            <a:ext cx="4476749" cy="148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155" descr="3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24948" y="5667217"/>
            <a:ext cx="6503602" cy="867146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 Operations with Nested Tables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101600" y="749300"/>
            <a:ext cx="9042399" cy="57850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nested_typ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nt1 nested_typ := nested_typ(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nt2 nested_typ := nested_typ(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nt3 nested_typ := nested_typ(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nt4 nested_typ := nested_typ(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answer nested_typ;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answer := nt1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MULTISET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UNION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nt4;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answer := nt1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MULTISET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UNION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nt3;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answer := nt1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MULTISET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UNION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DISTINCT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nt3;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answer := nt2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MULTISET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INTERSECT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nt3;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answer := nt2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MULTISET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INTERSECT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DISTINCT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nt3;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answer :=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(nt3);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answer := nt3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MULTISET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nt2;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answer := nt3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MULTISET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DISTINCT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nt2;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Сравнение коллекций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 значением NULL сравниваем с помощью операций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null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not null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Две коллекции nested table можно сравнить, если они одного типа и не содержат записей типа record. Они равны, если имеют одинаковые наборы элементов (не зависимо от порядка хранения элементов внутри коллекции)</a:t>
            </a: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Логические операторы: </a:t>
            </a: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▪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▪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SUBMULTISET OF</a:t>
            </a: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▪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 OF</a:t>
            </a: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▪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SET</a:t>
            </a: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▪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EMPTY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6300192" y="4005064"/>
            <a:ext cx="2532745" cy="175432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nt1 = nt2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nt1 IN (nt2,nt3,nt4)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nt1 SUBMULTISET OF nt3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MEMBER OF nt3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nt3 IS NOT A SET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nt4 IS EMPTY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Сравнение коллекций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683568" y="86915"/>
            <a:ext cx="7848871" cy="677108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nested_typ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nt1 nested_typ := nested_typ(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nt2 nested_typ := nested_typ(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nt3 nested_typ := nested_typ(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nt4 nested_typ := nested_typ();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nt1 = nt2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DBMS_OUTPUT.PUT_LINE(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'nt1 = nt2'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 i="0" u="none" strike="noStrike" cap="non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(nt1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(nt2, nt3, nt4))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DBMS_OUTPUT.PUT_LINE(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'nt1 IN (nt2,nt3,nt4)'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 i="0" u="none" strike="noStrike" cap="non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(nt1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SUBMULTISET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nt3)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DBMS_OUTPUT.PUT_LINE(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'nt1 SUBMULTISET OF nt3'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 i="0" u="none" strike="noStrike" cap="non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MEMBER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nt3)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DBMS_OUTPUT.PUT_LINE(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‘3 MEMBER OF nt3'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 i="0" u="none" strike="noStrike" cap="non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(nt3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DBMS_OUTPUT.PUT_LINE(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'nt3 IS NOT A SET'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 i="0" u="none" strike="noStrike" cap="non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(nt4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EMPTY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DBMS_OUTPUT.PUT_LINE(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'nt4 IS EMPTY'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610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7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7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7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7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7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7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7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7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7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7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Методы коллекций</a:t>
            </a:r>
          </a:p>
        </p:txBody>
      </p:sp>
      <p:graphicFrame>
        <p:nvGraphicFramePr>
          <p:cNvPr id="182" name="Shape 182"/>
          <p:cNvGraphicFramePr/>
          <p:nvPr/>
        </p:nvGraphicFramePr>
        <p:xfrm>
          <a:off x="179511" y="836712"/>
          <a:ext cx="8790875" cy="4549230"/>
        </p:xfrm>
        <a:graphic>
          <a:graphicData uri="http://schemas.openxmlformats.org/drawingml/2006/table">
            <a:tbl>
              <a:tblPr firstRow="1" bandRow="1">
                <a:noFill/>
                <a:tableStyleId>{E1364370-F1C8-48B3-BBD1-4A4EC4A421F5}</a:tableStyleId>
              </a:tblPr>
              <a:tblGrid>
                <a:gridCol w="9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4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Метод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Тип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Описание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/>
                        <a:t>DELETE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Procedure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Удаляет элементы из коллекции (не работает с varray)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/>
                        <a:t>TRIM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Procedure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Удаляет элементы с конца varray или nested table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/>
                        <a:t>EXTEND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Procedure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Добавляет элементы в конец varray или nested table.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/>
                        <a:t>EXISTS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Function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Возвращает TRUE, если элемент присутствует в varray или nested table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/>
                        <a:t>FIRST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Function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Возвращает первый индекс коллекции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/>
                        <a:t>LAST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Function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Возвращает последний индекс коллекции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/>
                        <a:t>COUNT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Function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Возвращает количество элементов в коллекции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/>
                        <a:t>LIMIT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Function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Возвращает максимальное количество элементов, которые может хранить коллекция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/>
                        <a:t>PRIOR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Function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Возвращает индекс предыдущего элемента коллекции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/>
                        <a:t>NEXT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Function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Возвращает индекс следующего элемента коллекции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84" name="Shape 184"/>
          <p:cNvSpPr txBox="1"/>
          <p:nvPr/>
        </p:nvSpPr>
        <p:spPr>
          <a:xfrm>
            <a:off x="0" y="5805264"/>
            <a:ext cx="531837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Синтаксис вызова методов: </a:t>
            </a:r>
            <a:r>
              <a:rPr lang="en-US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collection_name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nt_type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 nt_type := nt_type(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44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55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66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nt.DELETE(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US" sz="20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Удаляет второй элемент 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nt(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2222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20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Восстанавливает 2-й элемент 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nt.DELETE(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US" sz="20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Удаляет элементы со 2-го по 4-й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nt(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3333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20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Восстанавливает 3-й элемент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nt.DELETE; </a:t>
            </a:r>
            <a:r>
              <a:rPr lang="en-US" sz="20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Удаляет все элементы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899591" y="4149080"/>
            <a:ext cx="7524327" cy="235192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347472" marR="0" lvl="0" indent="-347472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beginning: 11 22 33 44 55 66 </a:t>
            </a:r>
          </a:p>
          <a:p>
            <a:pPr marL="347472" marR="0" lvl="0" indent="-347472" algn="l" rtl="0">
              <a:spcBef>
                <a:spcPts val="48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after delete(2): 11 33 44 55 66 </a:t>
            </a:r>
          </a:p>
          <a:p>
            <a:pPr marL="347472" marR="0" lvl="0" indent="-347472" algn="l" rtl="0">
              <a:spcBef>
                <a:spcPts val="48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after nt(2) := 2222: 11 2222 33 44 55 66 </a:t>
            </a:r>
          </a:p>
          <a:p>
            <a:pPr marL="347472" marR="0" lvl="0" indent="-347472" algn="l" rtl="0">
              <a:spcBef>
                <a:spcPts val="48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after delete(2, 4): 11 55 66 </a:t>
            </a:r>
          </a:p>
          <a:p>
            <a:pPr marL="347472" marR="0" lvl="0" indent="-347472" algn="l" rtl="0">
              <a:spcBef>
                <a:spcPts val="48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after nt(3) := 3333: 11 3333 55 66 </a:t>
            </a:r>
          </a:p>
          <a:p>
            <a:pPr marL="347472" marR="0" lvl="0" indent="-347472" algn="l" rtl="0">
              <a:spcBef>
                <a:spcPts val="48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after delete: : empty set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Trim	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0" y="692695"/>
            <a:ext cx="9144000" cy="58416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nt_type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 nt_type := nt_type(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44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55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66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nt.TRIM; </a:t>
            </a:r>
            <a:r>
              <a:rPr lang="en-US" sz="20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Trim last element 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nt.DELETE(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US" sz="20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Delete fourth element 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nt.TRIM(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US" sz="20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Trim last two elements 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 txBox="1"/>
          <p:nvPr/>
        </p:nvSpPr>
        <p:spPr>
          <a:xfrm>
            <a:off x="1835696" y="4005064"/>
            <a:ext cx="4536504" cy="120032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beginning: 11 22 33 44 55 66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after TRIM: 11 22 33 44 55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after DELETE(4): 11 22 33 55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after TRIM(2): 11 22 33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Содержание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0" y="692695"/>
            <a:ext cx="9144000" cy="57850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коллекций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Ассоциативный массив (index by table)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Varray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Nested table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Operations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Логические операторы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Методы коллекций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Bulk Collect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Forall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Extend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nt_type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 nt_type := nt_type(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nt.EXTEND(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US" sz="20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Append two copies of first element 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nt.DELETE(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US" sz="20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Delete fifth element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nt.EXTEND; </a:t>
            </a:r>
            <a:r>
              <a:rPr lang="en-US" sz="20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Append one null element 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1619671" y="4005064"/>
            <a:ext cx="5040559" cy="120032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beginning: 11 22 33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after EXTEND(2,1): 11 22 33 11 11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after DELETE(5): 11 22 33 11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after EXTEND: 11 22 33 11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Exists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NumList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 NumList := NumList(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n.DELETE(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US" sz="20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Delete second element 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..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n.EXISTS(i)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DBMS_OUTPUT.PUT_LINE(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'n(‘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||i||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') = '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n(i));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DBMS_OUTPUT.PUT_LINE(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'n(‘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||i||</a:t>
            </a:r>
            <a:r>
              <a:rPr lang="en-US" sz="20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') does not exist'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20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First и Last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lang="en-US" sz="17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7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aa_type_str </a:t>
            </a:r>
            <a:r>
              <a:rPr lang="en-US" sz="17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7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aa_str aa_type_str;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lang="en-US" sz="17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aa_str(</a:t>
            </a:r>
            <a:r>
              <a:rPr lang="en-US" sz="17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'Z'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lang="en-US" sz="17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26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aa_str(</a:t>
            </a:r>
            <a:r>
              <a:rPr lang="en-US" sz="17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lang="en-US" sz="17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aa_str(</a:t>
            </a:r>
            <a:r>
              <a:rPr lang="en-US" sz="17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'K'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lang="en-US" sz="17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aa_str(</a:t>
            </a:r>
            <a:r>
              <a:rPr lang="en-US" sz="17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'R'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lang="en-US" sz="17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700" b="1" i="0" u="none" strike="noStrike" cap="non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lang="en-US" sz="17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'Before deletions:'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lang="en-US" sz="17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'FIRST = '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aa_str.FIRST);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lang="en-US" sz="17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'LAST = '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aa_str.LAST);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700" b="1" i="0" u="none" strike="noStrike" cap="non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aa_str.DELETE(</a:t>
            </a:r>
            <a:r>
              <a:rPr lang="en-US" sz="17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aa_str.DELETE(</a:t>
            </a:r>
            <a:r>
              <a:rPr lang="en-US" sz="17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'Z'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700" b="1" i="0" u="none" strike="noStrike" cap="non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lang="en-US" sz="17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'After deletions:'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lang="en-US" sz="17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'FIRST = '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aa_str.FIRST);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lang="en-US" sz="17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'LAST = '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aa_str.LAST);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lang="en-US" sz="17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7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4499992" y="1268759"/>
            <a:ext cx="4320480" cy="175432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Before deletions: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FIRST = 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LAST = Z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After deletions: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FIRST = K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LAST = 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Count	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0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20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20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VARRAY</a:t>
            </a:r>
            <a:r>
              <a:rPr lang="en-US" sz="20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0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20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US" sz="20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-US" sz="20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 </a:t>
            </a:r>
            <a:r>
              <a:rPr lang="en-US" sz="20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20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:= </a:t>
            </a:r>
            <a:r>
              <a:rPr lang="en-US" sz="20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20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20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20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20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000" b="1" i="0" u="none" strike="noStrike" cap="none" dirty="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DBMS_OUTPUT.PUT(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000" b="1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n.COUNT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= '</a:t>
            </a:r>
            <a:r>
              <a:rPr lang="en-US" sz="20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</a:t>
            </a:r>
            <a:r>
              <a:rPr lang="en-US" sz="20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n.COUNT</a:t>
            </a:r>
            <a:r>
              <a:rPr lang="en-US" sz="20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0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000" b="1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n.LAST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= '</a:t>
            </a:r>
            <a:r>
              <a:rPr lang="en-US" sz="20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</a:t>
            </a:r>
            <a:r>
              <a:rPr lang="en-US" sz="20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n.LAST</a:t>
            </a:r>
            <a:r>
              <a:rPr lang="en-US" sz="20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000" b="1" i="0" u="none" strike="noStrike" cap="none" dirty="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n.EXTEND</a:t>
            </a:r>
            <a:r>
              <a:rPr lang="en-US" sz="20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20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DBMS_OUTPUT.PUT(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000" b="1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n.COUNT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= '</a:t>
            </a:r>
            <a:r>
              <a:rPr lang="en-US" sz="20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</a:t>
            </a:r>
            <a:r>
              <a:rPr lang="en-US" sz="20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n.COUNT</a:t>
            </a:r>
            <a:r>
              <a:rPr lang="en-US" sz="20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0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000" b="1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n.LAST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= '</a:t>
            </a:r>
            <a:r>
              <a:rPr lang="en-US" sz="20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</a:t>
            </a:r>
            <a:r>
              <a:rPr lang="en-US" sz="20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n.LAST</a:t>
            </a:r>
            <a:r>
              <a:rPr lang="en-US" sz="20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000" b="1" i="0" u="none" strike="noStrike" cap="none" dirty="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n.TRIM</a:t>
            </a:r>
            <a:r>
              <a:rPr lang="en-US" sz="20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20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DBMS_OUTPUT.PUT(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000" b="1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n.COUNT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= '</a:t>
            </a:r>
            <a:r>
              <a:rPr lang="en-US" sz="20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</a:t>
            </a:r>
            <a:r>
              <a:rPr lang="en-US" sz="20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n.COUNT</a:t>
            </a:r>
            <a:r>
              <a:rPr lang="en-US" sz="20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0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000" b="1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n.LAST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= '</a:t>
            </a:r>
            <a:r>
              <a:rPr lang="en-US" sz="20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</a:t>
            </a:r>
            <a:r>
              <a:rPr lang="en-US" sz="20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n.LAST</a:t>
            </a:r>
            <a:r>
              <a:rPr lang="en-US" sz="20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20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5800138" y="1353879"/>
            <a:ext cx="4032448" cy="92332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n.COUNT = 4, n.LAST = 4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n.COUNT = 7, n.LAST = 7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n.COUNT = 2, n.LAST =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Limit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lang="en-US" sz="13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marL="342900" marR="0" lvl="0" indent="-342900" algn="l" rtl="0">
              <a:spcBef>
                <a:spcPts val="26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3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aa_type </a:t>
            </a:r>
            <a:r>
              <a:rPr lang="en-US" sz="13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PLS_INTEGER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spcBef>
                <a:spcPts val="26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aa aa_type; </a:t>
            </a:r>
            <a:r>
              <a:rPr lang="en-US" sz="13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associative array</a:t>
            </a:r>
          </a:p>
          <a:p>
            <a:pPr marL="342900" marR="0" lvl="0" indent="-342900" algn="l" rtl="0">
              <a:spcBef>
                <a:spcPts val="26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300" b="1" i="0" u="none" strike="noStrike" cap="non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26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3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va_type </a:t>
            </a:r>
            <a:r>
              <a:rPr lang="en-US" sz="13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VARRAY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3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spcBef>
                <a:spcPts val="26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va va_type := va_type(</a:t>
            </a:r>
            <a:r>
              <a:rPr lang="en-US" sz="13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3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US" sz="13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varray</a:t>
            </a:r>
          </a:p>
          <a:p>
            <a:pPr marL="342900" marR="0" lvl="0" indent="-342900" algn="l" rtl="0">
              <a:spcBef>
                <a:spcPts val="26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300" b="1" i="0" u="none" strike="noStrike" cap="non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26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3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nt_type </a:t>
            </a:r>
            <a:r>
              <a:rPr lang="en-US" sz="13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spcBef>
                <a:spcPts val="26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 nt_type := nt_type(</a:t>
            </a:r>
            <a:r>
              <a:rPr lang="en-US" sz="13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3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3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US" sz="13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nested table</a:t>
            </a:r>
          </a:p>
          <a:p>
            <a:pPr marL="342900" marR="0" lvl="0" indent="-342900" algn="l" rtl="0">
              <a:spcBef>
                <a:spcPts val="26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300" b="1" i="0" u="none" strike="noStrike" cap="non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26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lang="en-US" sz="13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marL="342900" marR="0" lvl="0" indent="-342900" algn="l" rtl="0">
              <a:spcBef>
                <a:spcPts val="26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aa(</a:t>
            </a:r>
            <a:r>
              <a:rPr lang="en-US" sz="13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lang="en-US" sz="13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spcBef>
                <a:spcPts val="26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aa(</a:t>
            </a:r>
            <a:r>
              <a:rPr lang="en-US" sz="13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lang="en-US" sz="13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spcBef>
                <a:spcPts val="26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aa(</a:t>
            </a:r>
            <a:r>
              <a:rPr lang="en-US" sz="13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lang="en-US" sz="13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spcBef>
                <a:spcPts val="26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aa(</a:t>
            </a:r>
            <a:r>
              <a:rPr lang="en-US" sz="13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lang="en-US" sz="13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spcBef>
                <a:spcPts val="26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lang="en-US" sz="13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'aa.COUNT = '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aa.count);</a:t>
            </a:r>
          </a:p>
          <a:p>
            <a:pPr marL="342900" marR="0" lvl="0" indent="-342900" algn="l" rtl="0">
              <a:spcBef>
                <a:spcPts val="26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lang="en-US" sz="13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'aa.LIMIT = '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aa.limit);</a:t>
            </a:r>
          </a:p>
          <a:p>
            <a:pPr marL="342900" marR="0" lvl="0" indent="-342900" algn="l" rtl="0">
              <a:spcBef>
                <a:spcPts val="26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300" b="1" i="0" u="none" strike="noStrike" cap="non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26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lang="en-US" sz="13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'va.COUNT = '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va.count);</a:t>
            </a:r>
          </a:p>
          <a:p>
            <a:pPr marL="342900" marR="0" lvl="0" indent="-342900" algn="l" rtl="0">
              <a:spcBef>
                <a:spcPts val="26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lang="en-US" sz="13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'va.LIMIT = '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va.limit);</a:t>
            </a:r>
          </a:p>
          <a:p>
            <a:pPr marL="342900" marR="0" lvl="0" indent="-342900" algn="l" rtl="0">
              <a:spcBef>
                <a:spcPts val="26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300" b="1" i="0" u="none" strike="noStrike" cap="non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26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lang="en-US" sz="13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'nt.COUNT = '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nt.count);</a:t>
            </a:r>
          </a:p>
          <a:p>
            <a:pPr marL="342900" marR="0" lvl="0" indent="-342900" algn="l" rtl="0">
              <a:spcBef>
                <a:spcPts val="26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lang="en-US" sz="13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'nt.LIMIT = '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nt.limit);</a:t>
            </a:r>
          </a:p>
          <a:p>
            <a:pPr marL="342900" marR="0" lvl="0" indent="-342900" algn="l" rtl="0">
              <a:spcBef>
                <a:spcPts val="26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lang="en-US" sz="13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3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6300192" y="2636911"/>
            <a:ext cx="2088232" cy="175432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aa.COUNT = 4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aa.LIMIT =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va.COUNT = 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va.LIMIT = 4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nt.COUNT = 3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nt.LIMIT =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Prior и Next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Позволяют перемещаться по коллекции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chemeClr val="dk1"/>
              </a:buClr>
              <a:buSzPct val="100000"/>
              <a:buFont typeface="Noto Symbol"/>
              <a:buNone/>
            </a:pP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Возвращают индекс предыдущего/следующего элемента (или null, если элемента нет)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700" b="0" i="0" u="none" strike="noStrike" cap="non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lang="en-US" sz="17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7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nt_type </a:t>
            </a:r>
            <a:r>
              <a:rPr lang="en-US" sz="17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 nt_type := nt_type(</a:t>
            </a:r>
            <a:r>
              <a:rPr lang="en-US" sz="17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7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7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36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7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7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54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7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63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700" b="1" i="0" u="none" strike="noStrike" cap="non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lang="en-US" sz="17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nt.DELETE(</a:t>
            </a:r>
            <a:r>
              <a:rPr lang="en-US" sz="17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lang="en-US" sz="17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'nt(4) was deleted.'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700" b="1" i="0" u="none" strike="noStrike" cap="non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7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7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.. </a:t>
            </a:r>
            <a:r>
              <a:rPr lang="en-US" sz="17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7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DBMS_OUTPUT.PUT(</a:t>
            </a:r>
            <a:r>
              <a:rPr lang="en-US" sz="17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'nt.PRIOR('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i || </a:t>
            </a:r>
            <a:r>
              <a:rPr lang="en-US" sz="17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') = '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print(nt.PRIOR(i));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DBMS_OUTPUT.PUT(</a:t>
            </a:r>
            <a:r>
              <a:rPr lang="en-US" sz="17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'nt.NEXT('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i || </a:t>
            </a:r>
            <a:r>
              <a:rPr lang="en-US" sz="17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')  = '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print(nt.NEXT(i));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7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lang="en-US" sz="17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5903639" y="1628800"/>
            <a:ext cx="3240359" cy="452431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nt(4) was deleted.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nt.PRIOR(1) =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nt.NEXT(1)  = 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nt.PRIOR(2) = 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nt.NEXT(2)  = 3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nt.PRIOR(3) = 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nt.NEXT(3)  = 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nt.PRIOR(4) = 3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nt.NEXT(4)  = 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nt.PRIOR(5) = 3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nt.NEXT(5)  = 6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nt.PRIOR(6) = 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nt.NEXT(6)  =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nt.PRIOR(7) = 6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nt.NEXT(7)  =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Bulk collect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0" y="620687"/>
            <a:ext cx="9144000" cy="31393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Возвращает результаты sql-оператора в PL/SQL пачками, а не по одному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BULK COLLECT INTO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FETCH BULK COLLECT INTO [LIMIT]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RETURNING BULK COLLECT INTO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работает с ассоциативными массивами (кроме тех, что индексированы pls_integer)</a:t>
            </a:r>
          </a:p>
        </p:txBody>
      </p:sp>
    </p:spTree>
    <p:extLst>
      <p:ext uri="{BB962C8B-B14F-4D97-AF65-F5344CB8AC3E}">
        <p14:creationId xmlns:p14="http://schemas.microsoft.com/office/powerpoint/2010/main" val="265054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Bulk collect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251519" y="548679"/>
            <a:ext cx="8712967" cy="61247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NumTab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employees.employee_id%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NameTab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employees.last_name%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 i="0" u="none" strike="noStrike" cap="non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CURSOR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c1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employee_id,last_name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employees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salary &gt; 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10000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last_name;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 i="0" u="none" strike="noStrike" cap="non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enums NumTab;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names NameTab;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employee_id, last_name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BULK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COLLECT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enums, names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employees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employee_id;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 i="0" u="none" strike="noStrike" cap="non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c1;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c1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BULK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COLLECT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enums, names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LIMIT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names.COUNT = 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do_something();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c1;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 i="0" u="none" strike="noStrike" cap="non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emp_temp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department_id = 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RETURNING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employee_id, last_name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BULK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COLLECT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enums, names;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6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6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6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6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6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6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6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6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6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6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Forall</a:t>
            </a:r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посылает DML операторы из PL/SQL в SQL пачками, а не по одному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может содержать только один DML оператор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для разряженных коллекций используется форма:  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FORALL</a:t>
            </a:r>
            <a:r>
              <a:rPr lang="en-US" sz="20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2000" b="0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0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INDICES</a:t>
            </a:r>
            <a:r>
              <a:rPr lang="en-US" sz="20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US" sz="20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cust_tab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 разряженными коллекциями (или с частью коллекции) удобно работать с помощью индекс-коллекций (of pls_integer). Пример использования: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FORALL</a:t>
            </a:r>
            <a:r>
              <a:rPr lang="en-US" sz="20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2000" b="0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0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en-US" sz="20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US" sz="20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rejected_order_tab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1" i="0" u="none" strike="noStrike" cap="non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SQL%BULK_ROWCOUNT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SQL%ROWCOUNT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0" y="1412775"/>
            <a:ext cx="9144000" cy="35394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NumList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depts NumList := NumList(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 i="0" u="none" strike="noStrike" cap="non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enum_t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employees.employee_id%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e_ids enum_t;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 i="0" u="none" strike="noStrike" cap="non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dept_t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employees.department_id%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d_ids dept_t;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FORALL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depts.FIRST .. depts.LAST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emp_temp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department_id = depts(j)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RETURNING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employee_id, department_id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BULK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COLLECT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e_ids, d_ids;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Exceptions in forall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при возникновении исключения в любом из dml-операторов в цикле, транзакция полностью откатывается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если описать обработчик ошибок, в нем можно зафиксировать успешно выполнившиеся операторы dml (это те операторы, которые выполнились до возникновения исключения).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FORALL j IN collection.FIRST.. collection.LAST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EXCEPTIONS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Генерит ORA-24381 в конце, если в цикле возникали исключения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SQL%BULK_EXCEPTIONS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.Count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.ERROR_INDEX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.ERROR_CODE  -&gt; SQLERRM(-(SQL%BULK_EXCEPTIONS(i).ERROR_CODE))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 descr="collection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23528" y="1556791"/>
            <a:ext cx="8536897" cy="459895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2699791" y="260647"/>
            <a:ext cx="3331361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5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Collection exceptions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50799" y="511907"/>
            <a:ext cx="9042399" cy="57850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COLLECTION_IS_NULL</a:t>
            </a:r>
            <a:endParaRPr lang="en-US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NO_DATA_FOUND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SUBSCRIPT_BEYOND_COUNT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SUBSCRIPT_OUTSIDE_LIMIT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VALUE_ERROR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967426" y="3164682"/>
            <a:ext cx="7560839" cy="369331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0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NumList </a:t>
            </a:r>
            <a:r>
              <a:rPr lang="en-US" sz="1800" b="0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nums NumList;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nums(</a:t>
            </a:r>
            <a:r>
              <a:rPr lang="en-US" sz="18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lang="en-US" sz="18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1800" b="0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raises COLLECTION_IS_NULL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nums := NumList(</a:t>
            </a:r>
            <a:r>
              <a:rPr lang="en-US" sz="18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nums(</a:t>
            </a:r>
            <a:r>
              <a:rPr lang="en-US" sz="1800" b="0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lang="en-US" sz="18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1800" b="0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raises VALUE_ERROR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nums(</a:t>
            </a:r>
            <a:r>
              <a:rPr lang="en-US" sz="18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lang="en-US" sz="18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1800" b="0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raises SUBSCRIPT_BEYOND_COUNT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nums(</a:t>
            </a:r>
            <a:r>
              <a:rPr lang="en-US" sz="18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lang="en-US" sz="18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1800" b="0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--raises SUBSCRIPT_OUTSIDE_LIMIT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nums.Delete(</a:t>
            </a:r>
            <a:r>
              <a:rPr lang="en-US" sz="18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0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nums(</a:t>
            </a:r>
            <a:r>
              <a:rPr lang="en-US" sz="18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= </a:t>
            </a:r>
            <a:r>
              <a:rPr lang="en-US" sz="18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... </a:t>
            </a:r>
            <a:r>
              <a:rPr lang="en-US" sz="1800" b="0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raises NO_DATA_FOUND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DBMS_SESSION.FREE_UNUSED_USER_MEMORY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101600" y="749300"/>
            <a:ext cx="9042399" cy="57850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Процедура DBMS_SESSION.FREE_UNUSED_USER_MEMORY возвращает неиспользуемую более память системе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документации Oracle процедуру советуют использовать «редко и благоразумно». 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случае подключения в режиме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Dedicated Server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вызов этой процедуры возвращает неиспользуемую PGA память операционной системе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случае подключения в режиме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 Server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вызов этой процедуры возвращает неиспользуемую память в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 Pool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каких случаях нужно освобождать память: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Большие сортировки, когда используется вся область sort_area_size 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Компиляция больших PL/SQL пакетов, процедур или функций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Хранение больших объемов данных в индексных таблицах PL/SQL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DBMS_SESSION.FREE_UNUSED_USER_MEMORY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101600" y="749300"/>
            <a:ext cx="9042399" cy="57850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Процедура DBMS_SESSION.FREE_UNUSED_USER_MEMORY возвращает неиспользуемую более память системе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документации Oracle процедуру советуют использовать «редко и благоразумно». 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случае подключения в режиме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Dedicated Server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вызов этой процедуры возвращает неиспользуемую PGA память операционной системе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случае подключения в режиме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 Server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вызов этой процедуры возвращает неиспользуемую память в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 Pool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каких случаях нужно освобождать память: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Большие сортировки, когда используется вся область sort_area_size 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Компиляция больших PL/SQL пакетов, процедур или функций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Хранение больших объемов данных в индексных таблицах PL/SQL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101600" y="749300"/>
            <a:ext cx="9144000" cy="5694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PACKAGE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foobar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number_idx_tbl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indexed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binary_integer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 i="0" u="none" strike="noStrike" cap="non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store1_table  number_idx_tbl;     </a:t>
            </a:r>
            <a:r>
              <a:rPr lang="en-US" sz="14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 PL/SQL indexed table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store2_table  number_idx_tbl;     </a:t>
            </a:r>
            <a:r>
              <a:rPr lang="en-US" sz="14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 PL/SQL indexed table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store3_table  number_idx_tbl;     </a:t>
            </a:r>
            <a:r>
              <a:rPr lang="en-US" sz="14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 PL/SQL indexed table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           </a:t>
            </a:r>
            <a:r>
              <a:rPr lang="en-US" sz="14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 end of foobar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 i="0" u="none" strike="noStrike" cap="non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empty_table   number_idx_tbl;     </a:t>
            </a:r>
            <a:r>
              <a:rPr lang="en-US" sz="14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 uninitialized ("empty") version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..1000000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store1_table(i) := i;           </a:t>
            </a:r>
            <a:r>
              <a:rPr lang="en-US" sz="14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 load data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store1_table := empty_table;      </a:t>
            </a:r>
            <a:r>
              <a:rPr lang="en-US" sz="14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 "truncate" the indexed table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...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-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dbms_session.free_unused_user_memory;  </a:t>
            </a:r>
            <a:r>
              <a:rPr lang="en-US" sz="14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give memory back to system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 i="0" u="none" strike="noStrike" cap="non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store1_table(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          </a:t>
            </a:r>
            <a:r>
              <a:rPr lang="en-US" sz="14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 index tables still declared;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store2_table(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          </a:t>
            </a:r>
            <a:r>
              <a:rPr lang="en-US" sz="14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 but truncated.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385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0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0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0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0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0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0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0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0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0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ru-RU" sz="29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Ссылки</a:t>
            </a:r>
            <a:endParaRPr lang="en-US" sz="29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101600" y="749300"/>
            <a:ext cx="9042399" cy="57850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0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PL/SQL Collections and Records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(oracle documentation)</a:t>
            </a: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0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Collection Variable Declaration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(oracle documentation)</a:t>
            </a: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0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Bulk Collect Clause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(oracle documentation)</a:t>
            </a: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000" b="0" i="0" u="sng" strike="noStrike" cap="none" dirty="0" err="1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Forall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(oracle documentation)</a:t>
            </a:r>
          </a:p>
          <a:p>
            <a:pPr marL="457200" marR="0" lvl="0" indent="-4572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0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FREE_UNUSED_USER_MEMORY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(oracle documentation)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Коллекции в Oracle	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Создание коллекции</a:t>
            </a:r>
          </a:p>
          <a:p>
            <a:pPr marL="857250" marR="0" lvl="1" indent="-463550" algn="l" rtl="0">
              <a:spcBef>
                <a:spcPts val="32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Определить тип(type) коллекции</a:t>
            </a:r>
          </a:p>
          <a:p>
            <a:pPr marL="857250" marR="0" lvl="1" indent="-463550" algn="l" rtl="0">
              <a:spcBef>
                <a:spcPts val="32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Создать переменную этого типа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Обращение к элементу коллекции: variable_name(index)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Могут принимать значение NULL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Возможны многомерные коллекции (коллекции коллекций)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Типы коллекций	</a:t>
            </a:r>
          </a:p>
        </p:txBody>
      </p:sp>
      <p:graphicFrame>
        <p:nvGraphicFramePr>
          <p:cNvPr id="120" name="Shape 120"/>
          <p:cNvGraphicFramePr/>
          <p:nvPr/>
        </p:nvGraphicFramePr>
        <p:xfrm>
          <a:off x="-1" y="1412775"/>
          <a:ext cx="9143975" cy="4103005"/>
        </p:xfrm>
        <a:graphic>
          <a:graphicData uri="http://schemas.openxmlformats.org/drawingml/2006/table">
            <a:tbl>
              <a:tblPr firstRow="1" bandRow="1">
                <a:noFill/>
                <a:tableStyleId>{E1364370-F1C8-48B3-BBD1-4A4EC4A421F5}</a:tableStyleId>
              </a:tblPr>
              <a:tblGrid>
                <a:gridCol w="241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7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512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cap="none"/>
                        <a:t>Тип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cap="none"/>
                        <a:t>коллекции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cap="none"/>
                        <a:t>Кол-во элементов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cap="none"/>
                        <a:t>Тип    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cap="none"/>
                        <a:t>индекса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cap="none"/>
                        <a:t>Плотная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cap="none"/>
                        <a:t>или разреженная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cap="none"/>
                        <a:t>Без инициализации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cap="none"/>
                        <a:t>Где 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cap="none"/>
                        <a:t>объявляется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cap="none"/>
                        <a:t>Использование в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cap="none"/>
                        <a:t>SQL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/>
                        <a:t>Ассоциативный массив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/>
                        <a:t>(index by table)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Не задано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String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PLS_INTEGER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Dense and Sparse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Empty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PL/SQL block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Package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No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/>
                        <a:t>Varray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/>
                        <a:t>(variable-size array)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Задано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INTEGER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Always  dense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Null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PL/SQL block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Package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Schema level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Schema level defined only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/>
                        <a:t>Nested table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Не задано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INTEGER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Starts dense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Can become sparse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Null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PL/SQL block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Package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Schema level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u="none" strike="noStrike" cap="none"/>
                        <a:t>Schema level defined only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Типы коллекций	</a:t>
            </a:r>
          </a:p>
        </p:txBody>
      </p:sp>
      <p:pic>
        <p:nvPicPr>
          <p:cNvPr id="122" name="Shape 122" descr="0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7663" y="2852935"/>
            <a:ext cx="6491796" cy="1678276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41056438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Ассоциативный массив (index by table)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101600" y="749300"/>
            <a:ext cx="9042399" cy="57850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Набор пар ключ-значение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Данные хранятся в отсортированном по ключу порядке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поддерживает DML-операции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объявлении как константа должен быть сразу инициализирован функцией (пример)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Порядок элементов в ассоциативном массиве с строковым индексом зависит от параметров NLS_SORT и NLS_COMP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Нельзя объявить тип на уровне схемы, но можно в пакете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имеет конструктора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Используются для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помещения в память небольших таблиц-справочников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передачи в качестве параметра коллекции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Ассоциативный массив (index by table)</a:t>
            </a:r>
          </a:p>
        </p:txBody>
      </p:sp>
      <p:pic>
        <p:nvPicPr>
          <p:cNvPr id="131" name="Shape 131" descr="1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122" y="1863970"/>
            <a:ext cx="8056431" cy="2850198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231797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Ассоциативный массив (index by table)</a:t>
            </a:r>
          </a:p>
        </p:txBody>
      </p:sp>
      <p:pic>
        <p:nvPicPr>
          <p:cNvPr id="131" name="Shape 131" descr="1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3608" y="1628800"/>
            <a:ext cx="6810374" cy="239077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32" name="Shape 132"/>
          <p:cNvSpPr txBox="1"/>
          <p:nvPr/>
        </p:nvSpPr>
        <p:spPr>
          <a:xfrm>
            <a:off x="971600" y="866872"/>
            <a:ext cx="7200799" cy="590930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PACKAGE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My_Types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 smtClean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AUTHID</a:t>
            </a:r>
            <a:r>
              <a:rPr lang="en-US" sz="1800" b="1" i="0" u="none" strike="noStrike" cap="none" dirty="0" smtClean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 smtClean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DEFINER</a:t>
            </a:r>
            <a:r>
              <a:rPr lang="en-US" sz="1800" b="1" i="0" u="none" strike="noStrike" cap="none" dirty="0" smtClean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 smtClean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endParaRPr lang="en-US" sz="1800" b="1" i="0" u="none" strike="noStrike" cap="none" dirty="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My_AA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8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PLS_INTEGER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Init_My_AA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My_AA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My_Types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PACKAGE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My_Types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Init_My_AA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My_AA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Ret 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My_AA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Ret(-</a:t>
            </a:r>
            <a:r>
              <a:rPr lang="en-US" sz="18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lang="en-US" sz="18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'-ten'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Ret(</a:t>
            </a:r>
            <a:r>
              <a:rPr lang="en-US" sz="18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lang="en-US" sz="18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'zero'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Ret(</a:t>
            </a:r>
            <a:r>
              <a:rPr lang="en-US" sz="18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lang="en-US" sz="18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'one'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Ret(</a:t>
            </a:r>
            <a:r>
              <a:rPr lang="en-US" sz="18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lang="en-US" sz="18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'two'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Ret(</a:t>
            </a:r>
            <a:r>
              <a:rPr lang="en-US" sz="18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lang="en-US" sz="18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'three'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Ret(</a:t>
            </a:r>
            <a:r>
              <a:rPr lang="en-US" sz="18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lang="en-US" sz="18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'four'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Ret(</a:t>
            </a:r>
            <a:r>
              <a:rPr lang="en-US" sz="18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lang="en-US" sz="18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'nine'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Ret;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Init_My_AA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My_Types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8511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1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1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"/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"/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1"/>
                                        <p:tgtEl>
                                          <p:spTgt spid="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"/>
                                        <p:tgtEl>
                                          <p:spTgt spid="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1"/>
                                        <p:tgtEl>
                                          <p:spTgt spid="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"/>
                                        <p:tgtEl>
                                          <p:spTgt spid="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1"/>
                                        <p:tgtEl>
                                          <p:spTgt spid="1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1"/>
                                        <p:tgtEl>
                                          <p:spTgt spid="1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"/>
                                        <p:tgtEl>
                                          <p:spTgt spid="1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1"/>
                                        <p:tgtEl>
                                          <p:spTgt spid="1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1"/>
                                        <p:tgtEl>
                                          <p:spTgt spid="1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1"/>
                                        <p:tgtEl>
                                          <p:spTgt spid="13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1"/>
                                        <p:tgtEl>
                                          <p:spTgt spid="13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1"/>
                                        <p:tgtEl>
                                          <p:spTgt spid="13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1"/>
                                        <p:tgtEl>
                                          <p:spTgt spid="13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1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2688</Words>
  <Application>Microsoft Office PowerPoint</Application>
  <PresentationFormat>On-screen Show (4:3)</PresentationFormat>
  <Paragraphs>620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Courier New</vt:lpstr>
      <vt:lpstr>Noto Symbol</vt:lpstr>
      <vt:lpstr>Тема Office</vt:lpstr>
      <vt:lpstr>Коллекции</vt:lpstr>
      <vt:lpstr>Содержание</vt:lpstr>
      <vt:lpstr>PowerPoint Presentation</vt:lpstr>
      <vt:lpstr>Коллекции в Oracle </vt:lpstr>
      <vt:lpstr>Типы коллекций </vt:lpstr>
      <vt:lpstr>Типы коллекций </vt:lpstr>
      <vt:lpstr>Ассоциативный массив (index by table)</vt:lpstr>
      <vt:lpstr>Ассоциативный массив (index by table)</vt:lpstr>
      <vt:lpstr>Ассоциативный массив (index by table)</vt:lpstr>
      <vt:lpstr>Ассоциативный массив (index by table)</vt:lpstr>
      <vt:lpstr>Varray</vt:lpstr>
      <vt:lpstr>Varray</vt:lpstr>
      <vt:lpstr>Nested table</vt:lpstr>
      <vt:lpstr>Set Operations with Nested Tables</vt:lpstr>
      <vt:lpstr>Сравнение коллекций</vt:lpstr>
      <vt:lpstr>Сравнение коллекций</vt:lpstr>
      <vt:lpstr>Методы коллекций</vt:lpstr>
      <vt:lpstr>Delete</vt:lpstr>
      <vt:lpstr>Trim </vt:lpstr>
      <vt:lpstr>Extend</vt:lpstr>
      <vt:lpstr>Exists</vt:lpstr>
      <vt:lpstr>First и Last</vt:lpstr>
      <vt:lpstr>Count </vt:lpstr>
      <vt:lpstr>Limit</vt:lpstr>
      <vt:lpstr>Prior и Next</vt:lpstr>
      <vt:lpstr>Bulk collect</vt:lpstr>
      <vt:lpstr>Bulk collect</vt:lpstr>
      <vt:lpstr>Forall</vt:lpstr>
      <vt:lpstr>Exceptions in forall</vt:lpstr>
      <vt:lpstr>Collection exceptions</vt:lpstr>
      <vt:lpstr>DBMS_SESSION.FREE_UNUSED_USER_MEMORY</vt:lpstr>
      <vt:lpstr>DBMS_SESSION.FREE_UNUSED_USER_MEMORY</vt:lpstr>
      <vt:lpstr>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Коллекции</dc:title>
  <dc:creator>max</dc:creator>
  <cp:lastModifiedBy>max</cp:lastModifiedBy>
  <cp:revision>10</cp:revision>
  <dcterms:modified xsi:type="dcterms:W3CDTF">2017-09-02T22:36:09Z</dcterms:modified>
</cp:coreProperties>
</file>