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77" r:id="rId9"/>
    <p:sldId id="262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C983EF-56E2-4ACA-B51F-1AAB9F96AC35}">
  <a:tblStyle styleId="{49C983EF-56E2-4ACA-B51F-1AAB9F96AC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/>
            </a:lvl1pPr>
            <a:lvl2pPr marL="457200" marR="0" lvl="1" indent="0" algn="l" rtl="0">
              <a:spcBef>
                <a:spcPts val="0"/>
              </a:spcBef>
              <a:buChar char="○"/>
              <a:defRPr/>
            </a:lvl2pPr>
            <a:lvl3pPr marL="914400" marR="0" lvl="2" indent="0" algn="l" rtl="0">
              <a:spcBef>
                <a:spcPts val="0"/>
              </a:spcBef>
              <a:buChar char="■"/>
              <a:defRPr/>
            </a:lvl3pPr>
            <a:lvl4pPr marL="1371600" marR="0" lvl="3" indent="0" algn="l" rtl="0">
              <a:spcBef>
                <a:spcPts val="0"/>
              </a:spcBef>
              <a:buChar char="●"/>
              <a:defRPr/>
            </a:lvl4pPr>
            <a:lvl5pPr marL="1828800" marR="0" lvl="4" indent="0" algn="l" rtl="0">
              <a:spcBef>
                <a:spcPts val="0"/>
              </a:spcBef>
              <a:buChar char="○"/>
              <a:defRPr/>
            </a:lvl5pPr>
            <a:lvl6pPr marL="2286000" marR="0" lvl="5" indent="0" algn="l" rtl="0">
              <a:spcBef>
                <a:spcPts val="0"/>
              </a:spcBef>
              <a:buChar char="■"/>
              <a:defRPr/>
            </a:lvl6pPr>
            <a:lvl7pPr marL="2743200" marR="0" lvl="6" indent="0" algn="l" rtl="0">
              <a:spcBef>
                <a:spcPts val="0"/>
              </a:spcBef>
              <a:buChar char="●"/>
              <a:defRPr/>
            </a:lvl7pPr>
            <a:lvl8pPr marL="3200400" marR="0" lvl="7" indent="0" algn="l" rtl="0">
              <a:spcBef>
                <a:spcPts val="0"/>
              </a:spcBef>
              <a:buChar char="○"/>
              <a:defRPr/>
            </a:lvl8pPr>
            <a:lvl9pPr marL="3657600" marR="0" lvl="8" indent="0" algn="l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9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69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70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cd/E11882_01/appdev.112/e25519/fetch_statement.htm" TargetMode="External"/><Relationship Id="rId3" Type="http://schemas.openxmlformats.org/officeDocument/2006/relationships/hyperlink" Target="http://docs.oracle.com/cd/E11882_01/appdev.112/e25519/static.htm" TargetMode="External"/><Relationship Id="rId7" Type="http://schemas.openxmlformats.org/officeDocument/2006/relationships/hyperlink" Target="https://docs.oracle.com/cd/E11882_01/appdev.112/e25519/close_statement.ht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cd/E11882_01/appdev.112/e25519/open_statement.htm" TargetMode="External"/><Relationship Id="rId11" Type="http://schemas.openxmlformats.org/officeDocument/2006/relationships/hyperlink" Target="https://docs.oracle.com/cd/E11882_01/server.112/e40402/initparams045.htm" TargetMode="External"/><Relationship Id="rId5" Type="http://schemas.openxmlformats.org/officeDocument/2006/relationships/hyperlink" Target="https://docs.oracle.com/cd/E11882_01/appdev.112/e25519/explicit_cursor.htm" TargetMode="External"/><Relationship Id="rId10" Type="http://schemas.openxmlformats.org/officeDocument/2006/relationships/hyperlink" Target="https://docs.oracle.com/cd/E11882_01/server.112/e40402/initparams232.htm" TargetMode="External"/><Relationship Id="rId4" Type="http://schemas.openxmlformats.org/officeDocument/2006/relationships/hyperlink" Target="https://docs.oracle.com/cd/E11882_01/appdev.112/e25519/sql_cursor.htm" TargetMode="External"/><Relationship Id="rId9" Type="http://schemas.openxmlformats.org/officeDocument/2006/relationships/hyperlink" Target="https://docs.oracle.com/cd/E11882_01/server.112/e40402/initparams163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ru-RU" sz="395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</a:t>
            </a:r>
            <a:r>
              <a:rPr lang="en-US" sz="3950" b="1" i="0" u="none" strike="noStrike" cap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урсоры</a:t>
            </a:r>
            <a:r>
              <a:rPr lang="en-US" sz="395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cursor;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ресурсы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связанные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курсором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INVALID_CURSOR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CURSOR_ALREADY_OPEN</a:t>
            </a:r>
          </a:p>
        </p:txBody>
      </p:sp>
      <p:pic>
        <p:nvPicPr>
          <p:cNvPr id="143" name="Shape 143" descr="close_statemen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936" y="2665848"/>
            <a:ext cx="6984776" cy="214734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674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Fetching data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cursor_name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into_clause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Извлекает текущую строку из курсора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Сохраняет значение колонок в переданных переменных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Переводит позицию курсора на следующую строку</a:t>
            </a:r>
          </a:p>
        </p:txBody>
      </p:sp>
      <p:pic>
        <p:nvPicPr>
          <p:cNvPr id="152" name="Shape 152" descr="fetch_statemen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33055"/>
            <a:ext cx="9109519" cy="117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0" y="620687"/>
            <a:ext cx="9144000" cy="59093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sal          employees.salary%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sal_multiple employees.salary%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factor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salary,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salary * factor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job_id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'AD_%'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sal, sal_multiple;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'factor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factor);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'sal         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sal);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'sal_multiple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sal_multiple);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factor := factor +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Параметры в курсоре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c(job 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max_sal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hired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'31-DEC-99'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last_name,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first_name,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(salary - max_sal) overpayment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job_id = job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salary &gt; max_sal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hire_date &gt; hired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salary;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sz="185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-US" sz="185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'SA_REP'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5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5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'31-DEC-04'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do_something;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5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Атрибуты explicit cursor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%ISOPEN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%FOUND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%NOTFOUND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%ROWCOUNT</a:t>
            </a:r>
          </a:p>
        </p:txBody>
      </p:sp>
      <p:pic>
        <p:nvPicPr>
          <p:cNvPr id="170" name="Shape 170" descr="named_cursor_attribut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5855" y="1124744"/>
            <a:ext cx="5226727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0" y="836712"/>
            <a:ext cx="9144000" cy="54784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salary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ROWNUM &lt;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my_ename  employees.last_name%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my_salary employees.salary%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my_ename,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my_salary;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'Name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my_ename ||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salary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my_salary);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into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одной записи: </a:t>
            </a:r>
          </a:p>
          <a:p>
            <a:pPr marL="342900" marR="0" lvl="0" indent="-342900" algn="l" rtl="0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select_item [, select_item ]...</a:t>
            </a:r>
          </a:p>
          <a:p>
            <a:pPr marL="342900" marR="0" lvl="0" indent="-342900" algn="l" rtl="0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variable_name [, variable_name ]...</a:t>
            </a:r>
          </a:p>
          <a:p>
            <a:pPr marL="342900" marR="0" lvl="0" indent="-342900" algn="l" rtl="0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нескольких записей: </a:t>
            </a:r>
          </a:p>
          <a:p>
            <a:pPr marL="342900" marR="0" lvl="0" indent="-342900" algn="l" rtl="0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select_item [, select_item ]...</a:t>
            </a:r>
          </a:p>
          <a:p>
            <a:pPr marL="342900" marR="0" lvl="0" indent="-342900" algn="l" rtl="0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variable_name [, variable_name ]...</a:t>
            </a:r>
          </a:p>
          <a:p>
            <a:pPr marL="342900" marR="0" lvl="0" indent="-342900" algn="l" rtl="0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Исключения: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NO_DATA_FOUND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TOO_MANY_ROWS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 For Loop Statement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implicit cursor (в этом случае называется implicit cursor FOR LOOP statement)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такой курсор нельзя ссылаться с помощью SQL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конструкции можно использовать explicit cursor (в этом случае называется explicit cursor FOR LOOP statement)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цикле неявно объявляется переменная типа cursor%ROWTYPE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Открывается курсор автоматически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Закрывается также автоматически</a:t>
            </a:r>
          </a:p>
        </p:txBody>
      </p:sp>
      <p:pic>
        <p:nvPicPr>
          <p:cNvPr id="188" name="Shape 188" descr="cursor_for_loop_statemen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3" y="1412775"/>
            <a:ext cx="7272806" cy="367484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9" name="Shape 189"/>
          <p:cNvSpPr txBox="1"/>
          <p:nvPr/>
        </p:nvSpPr>
        <p:spPr>
          <a:xfrm>
            <a:off x="0" y="692695"/>
            <a:ext cx="9144000" cy="56938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job_id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job_id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'%CLERK%'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manager_id &gt;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job_id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job_id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'%CLERK%'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manager_id &gt;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'Name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item.last_name ||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Job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item.job_id);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'Name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item.last_name ||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Job = 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item.job_id);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 variable (REF CURSOR)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 использоваться для выполнения разных select-запросов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участвовать в выражениях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быть входным параметром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быть параметром, передающимся от БД клиенту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может содержать параметров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Сильный курсор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Слабый курсор (SYS_REFCURSOR)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Операции с cursor variable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курсорной переменной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5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type_name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REF CURSOR [ RETURN </a:t>
            </a:r>
            <a:r>
              <a:rPr lang="en-US" sz="185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return_type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cursor_variable type_name;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Открытие и закрытие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cursor_variable FOR select_statement;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cursor_variable;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Извлечение данных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Связывание значения с курсорной переменной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target_cursor_variable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:= </a:t>
            </a:r>
            <a:r>
              <a:rPr lang="en-US" sz="185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source_cursor_variable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ROWTYPE_MISMATCH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Shape 206" descr="open_for_statemen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98" y="2708919"/>
            <a:ext cx="8964488" cy="92091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7" name="Shape 207" descr="ref_cursor_type_definition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583" y="980728"/>
            <a:ext cx="7613134" cy="437173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8" name="Shape 208" descr="cursor_variable_declaration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1640" y="2636911"/>
            <a:ext cx="5972101" cy="84866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9" name="Shape 209"/>
          <p:cNvSpPr txBox="1"/>
          <p:nvPr/>
        </p:nvSpPr>
        <p:spPr>
          <a:xfrm>
            <a:off x="0" y="620687"/>
            <a:ext cx="9144000" cy="5817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empcurtyp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employees%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strong type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genericcurtyp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weak type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cursor1   empcurtyp; </a:t>
            </a:r>
            <a:r>
              <a:rPr lang="en-US" sz="12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strong cursor variable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cursor2   genericcurtyp; </a:t>
            </a:r>
            <a:r>
              <a:rPr lang="en-US" sz="12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weak cursor variable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my_cursor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SYS_REFCURSOR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weak cursor variable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v_employees employees%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emplist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employees%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emp_list emplist;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v_sql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'SELECT * FROM   employees WHERE  REGEXP_LIKE(job_id, ''S[HT]_CLERK'') ORDER  BY last_name'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v_sql;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v_employees;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cursor1%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some_actions;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v_sql;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emp_list;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some_actions_with_emp_list;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0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 expressions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вложенный курсор: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(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Открывается неявно при извлечении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Закрывается либо явно пользователем, либо при закрытии родительского курсора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0" y="620687"/>
            <a:ext cx="9144000" cy="600164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emp_cur_typ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emp_cur    emp_cur_typ;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dept_name  departments.department_name%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emp_name   employees.last_name%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department_name,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e.last_name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e.department_id = d.department_id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e.last_name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)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departments 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department_name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'A%'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department_name;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Process each row of query result set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dept_name, emp_cur;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c1%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'Department: '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dept_name);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Process each row of subquery result set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emp_cur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emp_name;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emp_cur%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lang="en-US" sz="1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'-- Employee: '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emp_name);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Парсинг курсора</a:t>
            </a:r>
          </a:p>
        </p:txBody>
      </p:sp>
      <p:pic>
        <p:nvPicPr>
          <p:cNvPr id="226" name="Shape 226" descr="aaa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152241"/>
            <a:ext cx="9144000" cy="368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0" y="692695"/>
            <a:ext cx="9144000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cursor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cursor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с cursor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cursor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 cursor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 БД, словари данных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Параметры БД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100000"/>
              <a:buFont typeface="Noto Symbol"/>
              <a:buChar char="✓"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v$parameter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'%cursor%‘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1800" b="1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rgbClr val="008080"/>
              </a:buClr>
              <a:buSzPct val="100000"/>
              <a:buFont typeface="Noto Symbol"/>
              <a:buChar char="✓"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v$system_parameter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'%cursor%‘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1800" b="0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Shape 235"/>
          <p:cNvGraphicFramePr/>
          <p:nvPr/>
        </p:nvGraphicFramePr>
        <p:xfrm>
          <a:off x="0" y="2276872"/>
          <a:ext cx="9144000" cy="2296200"/>
        </p:xfrm>
        <a:graphic>
          <a:graphicData uri="http://schemas.openxmlformats.org/drawingml/2006/table">
            <a:tbl>
              <a:tblPr firstRow="1" bandRow="1">
                <a:noFill/>
                <a:tableStyleId>{49C983EF-56E2-4ACA-B51F-1AAB9F96AC35}</a:tableStyleId>
              </a:tblPr>
              <a:tblGrid>
                <a:gridCol w="34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Параметр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Описание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open_cursors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Максимальное количество открытых курсоров в рамках одной сессии (по умолчанию 50). Максимально возможное значение  65 535.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session_cached_cursors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Максимальное количество session cursors в кэше (по умолчанию 50).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cursor_space_for_time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Параметр устаревший. Пользоваться не следует.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9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Ссылки</a:t>
            </a:r>
            <a:endParaRPr lang="en-US" sz="2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PL/SQL Static SQL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Implicit Cursor Attribute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Explicit Cursor Declaration and Definition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Open Statement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Close Statement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Fetch Statement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OPEN_CURSORS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SESSION_CACHED_CURSORS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CURSOR_SPACE_FOR_TIME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187624" y="619017"/>
            <a:ext cx="6663907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</a:t>
            </a:r>
            <a:r>
              <a:rPr lang="en-US" sz="5000" b="1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rent</a:t>
            </a:r>
            <a:r>
              <a:rPr lang="en-US" sz="5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5000" b="1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et</a:t>
            </a:r>
            <a:r>
              <a:rPr lang="en-US" sz="5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5000" b="1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5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5000" b="1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ecord</a:t>
            </a:r>
            <a:endParaRPr lang="en-US" sz="5000" b="1" i="0" u="none" strike="noStrike" cap="none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 descr="curso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709950"/>
            <a:ext cx="6408712" cy="325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Курсор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указатель на приватную SQL область, в которой содержится информация о выполнении конкретного select-оператора (или любого другого dml оператора)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 descr="aa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462" y="2343150"/>
            <a:ext cx="70770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Cursor	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открывает implicit cursor каждый раз, когда выполняет select или dml-оператор. Сразу после выполнения закрывает его.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не контролируем такие курсоры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некоторым атрибутам таких курсоров мы имеем доступ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SQL%ISOPEN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SQL%FOUND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SQL%NOTFOUND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SQL%ROWCOUNT</a:t>
            </a:r>
          </a:p>
        </p:txBody>
      </p:sp>
    </p:spTree>
    <p:extLst>
      <p:ext uri="{BB962C8B-B14F-4D97-AF65-F5344CB8AC3E}">
        <p14:creationId xmlns:p14="http://schemas.microsoft.com/office/powerpoint/2010/main" val="9855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Cursor	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97878" y="1412775"/>
            <a:ext cx="8203222" cy="49880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dept_no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 b="1" i="0" u="none" strike="noStrike" cap="none" dirty="0" smtClean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lang="en-US" sz="1800" b="1" i="0" u="none" strike="noStrike" cap="none" dirty="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dept_temp</a:t>
            </a:r>
            <a:endParaRPr lang="en-US" sz="1800" b="1" i="0" u="none" strike="noStrike" cap="none" dirty="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dept_no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dirty="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'Delete succeeded for department number 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dept_no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'No department number 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dept_no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Explicit cursor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Именованный курсор (named cursor)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курсора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cursor_name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parameter_list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[ RETURN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return_type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IS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select_statement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cursor_definitio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1" y="2708919"/>
            <a:ext cx="8408318" cy="2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Explicit cursor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19908" y="1397977"/>
            <a:ext cx="7288823" cy="45104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job_id,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salary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salary &gt;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some_actions;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051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cursor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cursor;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Выделяет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ресурсы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базы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запроса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Выполняет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запрос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Устанавливает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позицию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курсора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первой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записью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результирующего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набора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42" descr="open_statemen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577525"/>
            <a:ext cx="9144000" cy="138386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1277</Words>
  <Application>Microsoft Office PowerPoint</Application>
  <PresentationFormat>On-screen Show (4:3)</PresentationFormat>
  <Paragraphs>381</Paragraphs>
  <Slides>21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Noto Symbol</vt:lpstr>
      <vt:lpstr>Тема Office</vt:lpstr>
      <vt:lpstr>Курсоры </vt:lpstr>
      <vt:lpstr>Содержание</vt:lpstr>
      <vt:lpstr>PowerPoint Presentation</vt:lpstr>
      <vt:lpstr>Cursor</vt:lpstr>
      <vt:lpstr>SQL Cursor </vt:lpstr>
      <vt:lpstr>SQL Cursor </vt:lpstr>
      <vt:lpstr>Explicit cursor</vt:lpstr>
      <vt:lpstr>Explicit cursor</vt:lpstr>
      <vt:lpstr>Open cursor</vt:lpstr>
      <vt:lpstr>Close cursor</vt:lpstr>
      <vt:lpstr>Fetching data</vt:lpstr>
      <vt:lpstr>Параметры в курсоре</vt:lpstr>
      <vt:lpstr>Атрибуты explicit cursor</vt:lpstr>
      <vt:lpstr>Select into</vt:lpstr>
      <vt:lpstr>Cursor For Loop Statement</vt:lpstr>
      <vt:lpstr>Cursor variable (REF CURSOR)</vt:lpstr>
      <vt:lpstr>Операции с cursor variable</vt:lpstr>
      <vt:lpstr>Cursor expressions</vt:lpstr>
      <vt:lpstr>Парсинг курсора</vt:lpstr>
      <vt:lpstr>Параметры БД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Core Тема 8 Коллекции и курсоры (часть 2)</dc:title>
  <dc:creator>max</dc:creator>
  <cp:lastModifiedBy>max</cp:lastModifiedBy>
  <cp:revision>7</cp:revision>
  <dcterms:modified xsi:type="dcterms:W3CDTF">2017-09-02T22:18:33Z</dcterms:modified>
</cp:coreProperties>
</file>