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58" autoAdjust="0"/>
  </p:normalViewPr>
  <p:slideViewPr>
    <p:cSldViewPr snapToGrid="0">
      <p:cViewPr varScale="1">
        <p:scale>
          <a:sx n="62" d="100"/>
          <a:sy n="62" d="100"/>
        </p:scale>
        <p:origin x="-11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2C5F3-EF89-4A80-BEE2-A7FDFF71D4C9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CE08-2A1D-40D2-BA67-3382A65389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2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DECLARE TYPE </a:t>
            </a:r>
            <a:r>
              <a:rPr lang="en-US" dirty="0" err="1" smtClean="0"/>
              <a:t>nested_typ</a:t>
            </a:r>
            <a:r>
              <a:rPr lang="en-US" dirty="0" smtClean="0"/>
              <a:t> IS TABLE OF NUMBER; nt1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(1, 2, 3); nt2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(3, 2, 1); nt3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(2, 3, 1, 3); nt4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(); BEGIN IF nt1 = nt2 THEN DBMS_OUTPUT.PUT_LINE('nt1 = nt2'); END IF; IF (nt1 IN (nt2, nt3, nt4)) THEN DBMS_OUTPUT.PUT_LINE('nt1 IN (nt2,nt3,nt4)'); END IF; IF (nt1 SUBMULTISET OF nt3) THEN DBMS_OUTPUT.PUT_LINE('nt1 SUBMULTISET OF nt3'); END IF; IF (3 MEMBER OF nt3) THEN DBMS_OUTPUT.PUT_LINE(‘3 MEMBER OF nt3'); END IF; IF (nt3 IS NOT A SET) THEN DBMS_OUTPUT.PUT_LINE('nt3 IS NOT A SET'); END IF; IF (nt4 IS EMPTY) THEN DBMS_OUTPUT.PUT_LINE('nt4 IS EMPTY'); END IF; END;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b="1" dirty="0" smtClean="0"/>
              <a:t>Результат: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nt1 = nt2 nt1 IN (nt2,nt3,nt4) nt1 SUBMULTISET OF nt3 3 MEMBER OF nt3 </a:t>
            </a:r>
            <a:r>
              <a:rPr lang="en-US" dirty="0" err="1" smtClean="0"/>
              <a:t>nt3</a:t>
            </a:r>
            <a:r>
              <a:rPr lang="en-US" dirty="0" smtClean="0"/>
              <a:t> IS NOT A SET nt4 IS EMPTY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CCE08-2A1D-40D2-BA67-3382A65389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5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Небольшой пример (обратите внимание на результат операции </a:t>
            </a:r>
            <a:r>
              <a:rPr lang="en-US" b="1" dirty="0" smtClean="0"/>
              <a:t>MULTISET EXCEPT DISTINCT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DECLARE TYPE </a:t>
            </a:r>
            <a:r>
              <a:rPr lang="en-US" dirty="0" err="1" smtClean="0"/>
              <a:t>nested_typ</a:t>
            </a:r>
            <a:r>
              <a:rPr lang="en-US" dirty="0" smtClean="0"/>
              <a:t> IS TABLE OF NUMBER; nt1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(1,2,3); nt2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(3,2,1); nt3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(2,3,1,3); nt4 </a:t>
            </a:r>
            <a:r>
              <a:rPr lang="en-US" dirty="0" err="1" smtClean="0"/>
              <a:t>nested_typ</a:t>
            </a:r>
            <a:r>
              <a:rPr lang="en-US" dirty="0" smtClean="0"/>
              <a:t> := </a:t>
            </a:r>
            <a:r>
              <a:rPr lang="en-US" dirty="0" err="1" smtClean="0"/>
              <a:t>nested_typ</a:t>
            </a:r>
            <a:r>
              <a:rPr lang="en-US" dirty="0" smtClean="0"/>
              <a:t>(1,2,4); answer </a:t>
            </a:r>
            <a:r>
              <a:rPr lang="en-US" dirty="0" err="1" smtClean="0"/>
              <a:t>nested_typ</a:t>
            </a:r>
            <a:r>
              <a:rPr lang="en-US" dirty="0" smtClean="0"/>
              <a:t>; BEGIN answer := nt1 MULTISET UNION nt4; answer := nt1 MULTISET UNION nt3; answer := nt1 MULTISET UNION DISTINCT nt3; answer := nt2 MULTISET INTERSECT nt3; answer := nt2 MULTISET INTERSECT DISTINCT nt3; answer := SET(nt3); answer := nt3 MULTISET EXCEPT nt2; answer := nt3 MULTISET EXCEPT DISTINCT nt2; END;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b="1" dirty="0" smtClean="0"/>
              <a:t>Результат: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nt1 MULTISET UNION nt4: 1 2 3 1 2 4 nt1 MULTISET UNION nt3: 1 2 3 2 3 1 3 nt1 MULTISET UNION DISTINCT nt3: 1 2 3 nt2 MULTISET INTERSECT nt3: 3 2 1 nt2 MULTISET INTERSECT DISTINCT nt3: 3 2 1 SET(nt3): 2 3 1 nt3 MULTISET EXCEPT nt2: 3 nt3 MULTISET EXCEPT DISTINCT nt2: empty set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CCE08-2A1D-40D2-BA67-3382A65389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DECLARE TYPE </a:t>
            </a:r>
            <a:r>
              <a:rPr lang="en-US" b="1" dirty="0" err="1" smtClean="0"/>
              <a:t>nt_type</a:t>
            </a:r>
            <a:r>
              <a:rPr lang="en-US" b="1" dirty="0" smtClean="0"/>
              <a:t> IS TABLE OF NUMBER; 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b="1" dirty="0" err="1" smtClean="0"/>
              <a:t>nt_type</a:t>
            </a:r>
            <a:r>
              <a:rPr lang="en-US" b="1" dirty="0" smtClean="0"/>
              <a:t> := </a:t>
            </a:r>
            <a:r>
              <a:rPr lang="en-US" b="1" dirty="0" err="1" smtClean="0"/>
              <a:t>nt_type</a:t>
            </a:r>
            <a:r>
              <a:rPr lang="en-US" b="1" dirty="0" smtClean="0"/>
              <a:t>(11, 22, 33, 44, 55, 66); BEGIN </a:t>
            </a:r>
            <a:r>
              <a:rPr lang="en-US" b="1" dirty="0" err="1" smtClean="0"/>
              <a:t>nt.DELETE</a:t>
            </a:r>
            <a:r>
              <a:rPr lang="en-US" b="1" dirty="0" smtClean="0"/>
              <a:t>(2); -- </a:t>
            </a:r>
            <a:r>
              <a:rPr lang="ru-RU" b="1" dirty="0" smtClean="0"/>
              <a:t>Удаляет второй элемент </a:t>
            </a:r>
            <a:r>
              <a:rPr lang="en-US" b="1" dirty="0" err="1" smtClean="0"/>
              <a:t>nt</a:t>
            </a:r>
            <a:r>
              <a:rPr lang="en-US" b="1" dirty="0" smtClean="0"/>
              <a:t>(2) := 2222; -- </a:t>
            </a:r>
            <a:r>
              <a:rPr lang="ru-RU" b="1" dirty="0" smtClean="0"/>
              <a:t>Восстанавливает 2-й элемент </a:t>
            </a:r>
            <a:r>
              <a:rPr lang="en-US" b="1" dirty="0" err="1" smtClean="0"/>
              <a:t>nt.DELETE</a:t>
            </a:r>
            <a:r>
              <a:rPr lang="en-US" b="1" dirty="0" smtClean="0"/>
              <a:t>(2, 4); -- </a:t>
            </a:r>
            <a:r>
              <a:rPr lang="ru-RU" b="1" dirty="0" smtClean="0"/>
              <a:t>Удаляет элементы со 2-го по 4-й </a:t>
            </a:r>
            <a:r>
              <a:rPr lang="en-US" b="1" dirty="0" err="1" smtClean="0"/>
              <a:t>nt</a:t>
            </a:r>
            <a:r>
              <a:rPr lang="en-US" b="1" dirty="0" smtClean="0"/>
              <a:t>(3) := 3333; -- </a:t>
            </a:r>
            <a:r>
              <a:rPr lang="ru-RU" b="1" dirty="0" smtClean="0"/>
              <a:t>Восстанавливает 3-й элемент </a:t>
            </a:r>
            <a:r>
              <a:rPr lang="en-US" b="1" dirty="0" err="1" smtClean="0"/>
              <a:t>nt.DELETE</a:t>
            </a:r>
            <a:r>
              <a:rPr lang="en-US" b="1" dirty="0" smtClean="0"/>
              <a:t>; -- </a:t>
            </a:r>
            <a:r>
              <a:rPr lang="ru-RU" b="1" dirty="0" smtClean="0"/>
              <a:t>Удаляет все элементы </a:t>
            </a:r>
            <a:r>
              <a:rPr lang="en-US" b="1" dirty="0" smtClean="0"/>
              <a:t>END; </a:t>
            </a:r>
            <a:br>
              <a:rPr lang="en-US" b="1" dirty="0" smtClean="0"/>
            </a:br>
            <a:r>
              <a:rPr lang="ru-RU" b="1" dirty="0" smtClean="0"/>
              <a:t>Результаты:</a:t>
            </a:r>
            <a:br>
              <a:rPr lang="ru-RU" b="1" dirty="0" smtClean="0"/>
            </a:br>
            <a:r>
              <a:rPr lang="en-US" b="1" dirty="0" smtClean="0"/>
              <a:t>beginning: 11 22 33 44 55 66 after delete(2): 11 33 44 55 66 after </a:t>
            </a:r>
            <a:r>
              <a:rPr lang="en-US" b="1" dirty="0" err="1" smtClean="0"/>
              <a:t>nt</a:t>
            </a:r>
            <a:r>
              <a:rPr lang="en-US" b="1" dirty="0" smtClean="0"/>
              <a:t>(2) := 2222: 11 2222 33 44 55 66 after delete(2, 4): 11 55 66 after </a:t>
            </a:r>
            <a:r>
              <a:rPr lang="en-US" b="1" dirty="0" err="1" smtClean="0"/>
              <a:t>nt</a:t>
            </a:r>
            <a:r>
              <a:rPr lang="en-US" b="1" dirty="0" smtClean="0"/>
              <a:t>(3) := 3333: 11 3333 55 66 after delete: empty set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CCE08-2A1D-40D2-BA67-3382A65389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14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5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9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5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6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2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2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6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C953-F625-46CC-A704-B13291BCBB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BCA8-EFDA-4106-A607-075BE50AD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collections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430235"/>
              </p:ext>
            </p:extLst>
          </p:nvPr>
        </p:nvGraphicFramePr>
        <p:xfrm>
          <a:off x="613609" y="1075765"/>
          <a:ext cx="10740191" cy="4922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4313">
                  <a:extLst>
                    <a:ext uri="{9D8B030D-6E8A-4147-A177-3AD203B41FA5}">
                      <a16:colId xmlns:a16="http://schemas.microsoft.com/office/drawing/2014/main" xmlns="" val="1606924520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xmlns="" val="1777018352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xmlns="" val="399853190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xmlns="" val="4065456098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xmlns="" val="1796120160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xmlns="" val="3482725306"/>
                    </a:ext>
                  </a:extLst>
                </a:gridCol>
                <a:gridCol w="1534313">
                  <a:extLst>
                    <a:ext uri="{9D8B030D-6E8A-4147-A177-3AD203B41FA5}">
                      <a16:colId xmlns:a16="http://schemas.microsoft.com/office/drawing/2014/main" xmlns="" val="3967426493"/>
                    </a:ext>
                  </a:extLst>
                </a:gridCol>
              </a:tblGrid>
              <a:tr h="106416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Тип коллекции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Количество элементов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Тип индекса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Плотная или разреженная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Без инициализации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Где объявляется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Использование в </a:t>
                      </a:r>
                      <a:r>
                        <a:rPr lang="en-US" sz="1600" b="1" dirty="0"/>
                        <a:t>SQL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xmlns="" val="669191544"/>
                  </a:ext>
                </a:extLst>
              </a:tr>
              <a:tr h="1194349">
                <a:tc>
                  <a:txBody>
                    <a:bodyPr/>
                    <a:lstStyle/>
                    <a:p>
                      <a:r>
                        <a:rPr lang="ru-RU" sz="1600"/>
                        <a:t>Ассоциативный массив </a:t>
                      </a:r>
                      <a:br>
                        <a:rPr lang="ru-RU" sz="1600"/>
                      </a:br>
                      <a:r>
                        <a:rPr lang="ru-RU" sz="1600"/>
                        <a:t>(index by table)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Не задано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 </a:t>
                      </a:r>
                      <a:br>
                        <a:rPr lang="en-US" sz="1600"/>
                      </a:br>
                      <a:r>
                        <a:rPr lang="en-US" sz="1600"/>
                        <a:t>Pls_integer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Плотная и разреженная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Empty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PL/SQL block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Package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xmlns="" val="2010324648"/>
                  </a:ext>
                </a:extLst>
              </a:tr>
              <a:tr h="1194349">
                <a:tc>
                  <a:txBody>
                    <a:bodyPr/>
                    <a:lstStyle/>
                    <a:p>
                      <a:r>
                        <a:rPr lang="en-US" sz="1600"/>
                        <a:t>Varray </a:t>
                      </a:r>
                      <a:br>
                        <a:rPr lang="en-US" sz="1600"/>
                      </a:br>
                      <a:r>
                        <a:rPr lang="en-US" sz="1600"/>
                        <a:t>(variable-size array)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Задано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Только плотная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Null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PL/SQL block </a:t>
                      </a:r>
                      <a:br>
                        <a:rPr lang="en-US" sz="1600"/>
                      </a:br>
                      <a:r>
                        <a:rPr lang="en-US" sz="1600"/>
                        <a:t>Package</a:t>
                      </a:r>
                      <a:br>
                        <a:rPr lang="en-US" sz="1600"/>
                      </a:br>
                      <a:r>
                        <a:rPr lang="en-US" sz="1600"/>
                        <a:t>Schema level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Только определенные на уровне схемы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xmlns="" val="1520123013"/>
                  </a:ext>
                </a:extLst>
              </a:tr>
              <a:tr h="1469969">
                <a:tc>
                  <a:txBody>
                    <a:bodyPr/>
                    <a:lstStyle/>
                    <a:p>
                      <a:r>
                        <a:rPr lang="en-US" sz="1600"/>
                        <a:t>Nested table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 задано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При создании плотная, может стать разреженной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Null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PL/SQL block </a:t>
                      </a:r>
                      <a:br>
                        <a:rPr lang="en-US" sz="1600"/>
                      </a:br>
                      <a:r>
                        <a:rPr lang="en-US" sz="1600"/>
                        <a:t>Package </a:t>
                      </a:r>
                      <a:br>
                        <a:rPr lang="en-US" sz="1600"/>
                      </a:br>
                      <a:r>
                        <a:rPr lang="en-US" sz="1600"/>
                        <a:t>Schema level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Только определенные на уровне схемы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xmlns="" val="246629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91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28" y="628517"/>
            <a:ext cx="4331912" cy="95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32" y="2121511"/>
            <a:ext cx="6398559" cy="1956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2" y="4706164"/>
            <a:ext cx="5095875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211" y="5810226"/>
            <a:ext cx="5652298" cy="7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029109"/>
              </p:ext>
            </p:extLst>
          </p:nvPr>
        </p:nvGraphicFramePr>
        <p:xfrm>
          <a:off x="749133" y="766846"/>
          <a:ext cx="10604233" cy="48193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63435">
                  <a:extLst>
                    <a:ext uri="{9D8B030D-6E8A-4147-A177-3AD203B41FA5}">
                      <a16:colId xmlns:a16="http://schemas.microsoft.com/office/drawing/2014/main" xmlns="" val="1865107245"/>
                    </a:ext>
                  </a:extLst>
                </a:gridCol>
                <a:gridCol w="7540798">
                  <a:extLst>
                    <a:ext uri="{9D8B030D-6E8A-4147-A177-3AD203B41FA5}">
                      <a16:colId xmlns:a16="http://schemas.microsoft.com/office/drawing/2014/main" xmlns="" val="2044572112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r>
                        <a:rPr lang="ru-RU" sz="2000" dirty="0"/>
                        <a:t>Операция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Описание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xmlns="" val="347838295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2000"/>
                        <a:t>IS NULL (IS NOT NULL)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Сравнивает коллекцию со значением NULL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xmlns="" val="2345846"/>
                  </a:ext>
                </a:extLst>
              </a:tr>
              <a:tr h="1313611">
                <a:tc>
                  <a:txBody>
                    <a:bodyPr/>
                    <a:lstStyle/>
                    <a:p>
                      <a:r>
                        <a:rPr lang="ru-RU" sz="2000"/>
                        <a:t>Сравнение =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Две коллекции nested table можно сравнить, если они одного типа и не содержат записей типа record. Они равны, если имеют одинаковые наборы элементов (не зависимо от порядка хранения элементов внутри коллекции) 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xmlns="" val="3050543131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2000" dirty="0"/>
                        <a:t>IN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Сравнивает коллекцию с перечисленными в скобках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xmlns="" val="291228428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2000" dirty="0"/>
                        <a:t>SUBMULTISET OF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Проверяет, является ли коллекция подмножеством другой коллекции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xmlns="" val="3727108548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2000"/>
                        <a:t>MEMBER OF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Проверяет, является ли конкретный элемент(объект) частью коллекции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xmlns="" val="3680556749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2000"/>
                        <a:t>IS A SET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Проверяет, содержит ли коллекция дубли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xmlns="" val="1823078332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2000"/>
                        <a:t>IS EMPTY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Проверяет, пуста ли коллекция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xmlns="" val="18019806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6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Логические операции с коллекциями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>
                <a:latin typeface="Arial" panose="020B0604020202020204" pitchFamily="34" charset="0"/>
              </a:rPr>
              <a:t>Операции над</a:t>
            </a:r>
            <a:r>
              <a:rPr lang="en-US" altLang="ru-RU" b="1" dirty="0">
                <a:latin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</a:rPr>
              <a:t>nested</a:t>
            </a:r>
            <a:r>
              <a:rPr lang="ru-RU" altLang="ru-RU" b="1" dirty="0">
                <a:latin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</a:rPr>
              <a:t>table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35726"/>
              </p:ext>
            </p:extLst>
          </p:nvPr>
        </p:nvGraphicFramePr>
        <p:xfrm>
          <a:off x="838200" y="1378486"/>
          <a:ext cx="10515600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6053455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703787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6781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MULTISET 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объединение двух коллекций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28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MULTISET UNION DISTINCT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объединение двух коллекций с дистинктом (убирает дубли)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94513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MULTISET INTERSECT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пересечение двух коллекций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150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MULTISET INTERSECT DISTINCT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пересечение двух коллекций с дистинктом (убирает дубли)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6584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коллекцию с дистинктом (т.е. коллекцию без дублей)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4912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MULTISET 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разницу двух коллекций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20362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MULTISET EXCEPT DISTINCT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разницу двух коллекций с дистинктом (убирает дубли)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087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6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32336"/>
              </p:ext>
            </p:extLst>
          </p:nvPr>
        </p:nvGraphicFramePr>
        <p:xfrm>
          <a:off x="466164" y="720970"/>
          <a:ext cx="10443882" cy="56730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6836">
                  <a:extLst>
                    <a:ext uri="{9D8B030D-6E8A-4147-A177-3AD203B41FA5}">
                      <a16:colId xmlns:a16="http://schemas.microsoft.com/office/drawing/2014/main" xmlns="" val="1845938774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xmlns="" val="3963214985"/>
                    </a:ext>
                  </a:extLst>
                </a:gridCol>
                <a:gridCol w="3533990">
                  <a:extLst>
                    <a:ext uri="{9D8B030D-6E8A-4147-A177-3AD203B41FA5}">
                      <a16:colId xmlns:a16="http://schemas.microsoft.com/office/drawing/2014/main" xmlns="" val="2566036996"/>
                    </a:ext>
                  </a:extLst>
                </a:gridCol>
                <a:gridCol w="1740647">
                  <a:extLst>
                    <a:ext uri="{9D8B030D-6E8A-4147-A177-3AD203B41FA5}">
                      <a16:colId xmlns:a16="http://schemas.microsoft.com/office/drawing/2014/main" xmlns="" val="2409195499"/>
                    </a:ext>
                  </a:extLst>
                </a:gridCol>
                <a:gridCol w="1740647">
                  <a:extLst>
                    <a:ext uri="{9D8B030D-6E8A-4147-A177-3AD203B41FA5}">
                      <a16:colId xmlns:a16="http://schemas.microsoft.com/office/drawing/2014/main" xmlns="" val="709704231"/>
                    </a:ext>
                  </a:extLst>
                </a:gridCol>
                <a:gridCol w="1740647">
                  <a:extLst>
                    <a:ext uri="{9D8B030D-6E8A-4147-A177-3AD203B41FA5}">
                      <a16:colId xmlns:a16="http://schemas.microsoft.com/office/drawing/2014/main" xmlns="" val="3958279487"/>
                    </a:ext>
                  </a:extLst>
                </a:gridCol>
              </a:tblGrid>
              <a:tr h="13812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Метод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Тип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Описание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Index by table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Varray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Nested table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3219659232"/>
                  </a:ext>
                </a:extLst>
              </a:tr>
              <a:tr h="345316">
                <a:tc>
                  <a:txBody>
                    <a:bodyPr/>
                    <a:lstStyle/>
                    <a:p>
                      <a:r>
                        <a:rPr lang="en-US" sz="1400" dirty="0"/>
                        <a:t>DELETE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Процедура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Удаляет элементы из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Только версия без параметров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3665311334"/>
                  </a:ext>
                </a:extLst>
              </a:tr>
              <a:tr h="863291">
                <a:tc>
                  <a:txBody>
                    <a:bodyPr/>
                    <a:lstStyle/>
                    <a:p>
                      <a:r>
                        <a:rPr lang="en-US" sz="1400" dirty="0"/>
                        <a:t>TRIM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Процедура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Удаляет элементы с конца коллекции (работает с внутренним размером коллекции)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Нет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3983034414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sz="1400"/>
                        <a:t>EXTEND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Процедура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Добавляет элементы в конец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2570218252"/>
                  </a:ext>
                </a:extLst>
              </a:tr>
              <a:tr h="552506">
                <a:tc>
                  <a:txBody>
                    <a:bodyPr/>
                    <a:lstStyle/>
                    <a:p>
                      <a:r>
                        <a:rPr lang="en-US" sz="1400"/>
                        <a:t>EXISTS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Возвращает TRUE, если элемент присутствует в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561759222"/>
                  </a:ext>
                </a:extLst>
              </a:tr>
              <a:tr h="345316">
                <a:tc>
                  <a:txBody>
                    <a:bodyPr/>
                    <a:lstStyle/>
                    <a:p>
                      <a:r>
                        <a:rPr lang="en-US" sz="1400" dirty="0"/>
                        <a:t>FIRST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Возвращает первый индекс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1742098490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sz="1400"/>
                        <a:t>LAST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Возвращает последний индекс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2645773537"/>
                  </a:ext>
                </a:extLst>
              </a:tr>
              <a:tr h="448910">
                <a:tc>
                  <a:txBody>
                    <a:bodyPr/>
                    <a:lstStyle/>
                    <a:p>
                      <a:r>
                        <a:rPr lang="en-US" sz="1400"/>
                        <a:t>COUNT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количество элементов в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1719511127"/>
                  </a:ext>
                </a:extLst>
              </a:tr>
              <a:tr h="759695">
                <a:tc>
                  <a:txBody>
                    <a:bodyPr/>
                    <a:lstStyle/>
                    <a:p>
                      <a:r>
                        <a:rPr lang="en-US" sz="1400"/>
                        <a:t>LIMIT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максимальное количество элементов, которые может хранить коллекция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Нет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1056457177"/>
                  </a:ext>
                </a:extLst>
              </a:tr>
              <a:tr h="552506">
                <a:tc>
                  <a:txBody>
                    <a:bodyPr/>
                    <a:lstStyle/>
                    <a:p>
                      <a:r>
                        <a:rPr lang="en-US" sz="1400"/>
                        <a:t>PRIOR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индекс предыдущего элемента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298939489"/>
                  </a:ext>
                </a:extLst>
              </a:tr>
              <a:tr h="552506">
                <a:tc>
                  <a:txBody>
                    <a:bodyPr/>
                    <a:lstStyle/>
                    <a:p>
                      <a:r>
                        <a:rPr lang="en-US" sz="1400"/>
                        <a:t>NEXT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Функция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Возвращает индекс следующего элемента коллекции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Да</a:t>
                      </a:r>
                    </a:p>
                  </a:txBody>
                  <a:tcPr marL="27540" marR="27540" marT="13770" marB="1377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marL="27540" marR="27540" marT="13770" marB="13770" anchor="ctr"/>
                </a:tc>
                <a:extLst>
                  <a:ext uri="{0D108BD9-81ED-4DB2-BD59-A6C34878D82A}">
                    <a16:rowId xmlns:a16="http://schemas.microsoft.com/office/drawing/2014/main" xmlns="" val="284897704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2001" y="281327"/>
            <a:ext cx="214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коллекций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0634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598</Words>
  <Application>Microsoft Office PowerPoint</Application>
  <PresentationFormat>Произвольный</PresentationFormat>
  <Paragraphs>137</Paragraphs>
  <Slides>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Oracle collections</vt:lpstr>
      <vt:lpstr>Презентация PowerPoint</vt:lpstr>
      <vt:lpstr>Презентация PowerPoint</vt:lpstr>
      <vt:lpstr>Презентация PowerPoint</vt:lpstr>
      <vt:lpstr>Операции над nested table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Максим Шаптала</cp:lastModifiedBy>
  <cp:revision>14</cp:revision>
  <dcterms:created xsi:type="dcterms:W3CDTF">2017-06-12T22:00:12Z</dcterms:created>
  <dcterms:modified xsi:type="dcterms:W3CDTF">2017-06-13T13:56:03Z</dcterms:modified>
</cp:coreProperties>
</file>