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4960" cy="4113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884760" y="8685360"/>
            <a:ext cx="2970359" cy="4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6000" y="5078519"/>
            <a:ext cx="6047279" cy="481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278960" y="10157400"/>
            <a:ext cx="3280320" cy="5338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7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7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7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527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oracle.com/cd/B28359_01/appdev.111/b28370/create_function.htm" TargetMode="External"/><Relationship Id="rId10" Type="http://schemas.openxmlformats.org/officeDocument/2006/relationships/hyperlink" Target="https://docs.oracle.com/cd/B28359_01/appdev.111/b28370/create_procedure.htm" TargetMode="External"/><Relationship Id="rId13" Type="http://schemas.openxmlformats.org/officeDocument/2006/relationships/hyperlink" Target="https://docs.oracle.com/cd/B28359_01/appdev.111/b28370/create_package_body.htm" TargetMode="External"/><Relationship Id="rId12" Type="http://schemas.openxmlformats.org/officeDocument/2006/relationships/hyperlink" Target="https://docs.oracle.com/cd/B28359_01/appdev.111/b28370/create_package.htm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oracle.com/cd/B28359_01/server.111/b28286/statements_8003.htm" TargetMode="External"/><Relationship Id="rId4" Type="http://schemas.openxmlformats.org/officeDocument/2006/relationships/hyperlink" Target="https://docs.oracle.com/cd/B28359_01/server.111/b28286/statements_7002.htm" TargetMode="External"/><Relationship Id="rId9" Type="http://schemas.openxmlformats.org/officeDocument/2006/relationships/hyperlink" Target="https://docs.oracle.com/cd/B28359_01/server.111/b28286/statements_6015.htm" TargetMode="External"/><Relationship Id="rId15" Type="http://schemas.openxmlformats.org/officeDocument/2006/relationships/hyperlink" Target="https://docs.oracle.com/cd/B19306_01/server.102/b14200/sql_elements008.htm" TargetMode="External"/><Relationship Id="rId14" Type="http://schemas.openxmlformats.org/officeDocument/2006/relationships/hyperlink" Target="https://docs.oracle.com/cd/B28359_01/server.111/b28286/statements_5005.htm" TargetMode="External"/><Relationship Id="rId5" Type="http://schemas.openxmlformats.org/officeDocument/2006/relationships/hyperlink" Target="https://docs.oracle.com/cd/B28359_01/server.111/b28286/pseudocolumns008.htm" TargetMode="External"/><Relationship Id="rId6" Type="http://schemas.openxmlformats.org/officeDocument/2006/relationships/hyperlink" Target="https://docs.oracle.com/cd/B28359_01/server.111/b28286/statements_5011.htm" TargetMode="External"/><Relationship Id="rId7" Type="http://schemas.openxmlformats.org/officeDocument/2006/relationships/hyperlink" Target="https://docs.oracle.com/cd/B28359_01/server.111/b28286/clauses002.htm" TargetMode="External"/><Relationship Id="rId8" Type="http://schemas.openxmlformats.org/officeDocument/2006/relationships/hyperlink" Target="https://docs.oracle.com/cd/B28359_01/server.111/b28286/statements_8004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55519" y="-144359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07800" y="7919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1656000" y="1692719"/>
            <a:ext cx="5904000" cy="213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u-RU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u-RU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2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u-RU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Основные концепции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968000" y="6108480"/>
            <a:ext cx="4031999" cy="5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Бобович Павел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182" name="Shape 182"/>
          <p:cNvSpPr/>
          <p:nvPr/>
        </p:nvSpPr>
        <p:spPr>
          <a:xfrm>
            <a:off x="251639" y="836640"/>
            <a:ext cx="8568720" cy="4357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Индекс-таблицы(index organized table - IOT)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хранятся в индексной структуре, что накладывает определенный физический порядок на сами строки. Если в традиционных таблицах данные размещаются там, где они могут поместиться (в первом попавшемся месте), то в индекс-таблицах данные сохраняются в сортированном порядке, в соответствии с первичным ключом.</a:t>
            </a:r>
          </a:p>
        </p:txBody>
      </p:sp>
      <p:sp>
        <p:nvSpPr>
          <p:cNvPr id="183" name="Shape 183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720" y="762120"/>
            <a:ext cx="8039520" cy="571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51639" y="836640"/>
            <a:ext cx="8712719" cy="53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индекс-таблицы(index clustered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Кластеры – это группы, состоящие из одной или более таблиц, которые физически хранятся в </a:t>
            </a:r>
            <a:r>
              <a:rPr b="0" i="0" lang="ru-RU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одних и тех же блоках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базы данных, и все строки в которых разделяют общее значение ключа кластера и физически находятся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близко друг к другу.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Во-первых, множество таблиц могут храниться вместе с физической точки зрения, что удешевляет стоимость запросов, которые получают, в подавляющем большинстве случае, данные из объединения этих таблиц.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Во-вторых, она позволяет хранить рядом все данные, содержащие одинаковое значение ключа кластера. Данные кластеризуются вокруг этого значения ключа кластера, ключ создается с помощью индекса B-tree</a:t>
            </a:r>
          </a:p>
        </p:txBody>
      </p:sp>
      <p:sp>
        <p:nvSpPr>
          <p:cNvPr id="199" name="Shape 19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206" name="Shape 206"/>
          <p:cNvSpPr/>
          <p:nvPr/>
        </p:nvSpPr>
        <p:spPr>
          <a:xfrm>
            <a:off x="251639" y="836640"/>
            <a:ext cx="8712719" cy="460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хеш-таблицы(hash clustered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похожи на кластеризованные индекс-таблицы, но вместо того, чтобы использовать индекс B-Tree для определения местонахождения данных по ключу кластера, хеш-кластер хеширует ключ кластера, чтобы найти блок базы данных, в котором должны располагаться данные. В хеш-кластере данные – это (образно говоря) и есть индекс. Такие таблицы подходят для хранения данных, которые читаются часто с помощью применяемой к ключу операции сравнения типа «равно».</a:t>
            </a:r>
          </a:p>
        </p:txBody>
      </p:sp>
      <p:sp>
        <p:nvSpPr>
          <p:cNvPr id="207" name="Shape 207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214" name="Shape 214"/>
          <p:cNvSpPr/>
          <p:nvPr/>
        </p:nvSpPr>
        <p:spPr>
          <a:xfrm>
            <a:off x="251639" y="836640"/>
            <a:ext cx="8712719" cy="460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Отсортированные кластеризованные хеш-таблицы(sorted hash clustered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появились с 10-й версии и сочетают качества кластеризованных хеш таблиц и индекс-таблиц. Концепция: имеется некоторое ключевое значение, по которому должны хешироваться строки, и ряд связанных с этим ключом записей, которые должны поступать в отсортированном порядке и обрабатываться в таком же отсортированном порядке.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такой системе отсортированный хеш-кластер может оказаться наиболее подходящей структурой.</a:t>
            </a:r>
          </a:p>
        </p:txBody>
      </p:sp>
      <p:sp>
        <p:nvSpPr>
          <p:cNvPr id="215" name="Shape 21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222" name="Shape 222"/>
          <p:cNvSpPr/>
          <p:nvPr/>
        </p:nvSpPr>
        <p:spPr>
          <a:xfrm>
            <a:off x="251639" y="836640"/>
            <a:ext cx="8712719" cy="23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Вложенные таблицы(nested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– часть объектно-реляционных расширений Oracle. Они представляют собой просто генерируемые и обслуживаемые системой дочерние таблицы, состоящие в отношениях «родитель-дочерний». Вложенная таблицы в этом случае не автономная таблица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280" y="3643200"/>
            <a:ext cx="4175279" cy="228563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231" name="Shape 231"/>
          <p:cNvSpPr/>
          <p:nvPr/>
        </p:nvSpPr>
        <p:spPr>
          <a:xfrm>
            <a:off x="251639" y="836640"/>
            <a:ext cx="8712719" cy="3260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Временные таблицы(temporary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Эти таблицы хранят временные данные на протяжении транзакции или сессии (on commit delete rows/on commit preserve rows). При необходимости они выделяют временные сегменты из временного табличного пространства текущего пользователя. Каждый сеанс видит </a:t>
            </a:r>
            <a:r>
              <a:rPr b="0" i="0" lang="ru-RU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только свои экстенты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он никогда не будет видеть данные созданные любым другим сеансом.</a:t>
            </a:r>
          </a:p>
        </p:txBody>
      </p:sp>
      <p:sp>
        <p:nvSpPr>
          <p:cNvPr id="232" name="Shape 232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239" name="Shape 239"/>
          <p:cNvSpPr/>
          <p:nvPr/>
        </p:nvSpPr>
        <p:spPr>
          <a:xfrm>
            <a:off x="251639" y="836640"/>
            <a:ext cx="8712719" cy="554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Внешние таблицы(external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этих таблиц не хранятся в самой базе данных, они располагаются за пределами БД в обычных файлах операционной системы. Внешние таблицы позволяют запрашивать файл, хранящийся вне БД так, будто бы он является обычной таблицей внутри БД. Они наиболее полезны в качестве средства помещения информации в БД (являются очень мощным инструментом загрузки данных). Более того, с версии 10g, в которой появилась возможность выгрузки данных во внешние таблицы, они позволяют легко переносить данные из одной БД Oracle в другую, не используя связи БД. В вот не фига, это бага в доке. В новой доке уже все исправили. Загружать данные можно, выгружать нет!</a:t>
            </a:r>
          </a:p>
        </p:txBody>
      </p:sp>
      <p:sp>
        <p:nvSpPr>
          <p:cNvPr id="240" name="Shape 240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Особенности таблиц</a:t>
            </a:r>
          </a:p>
        </p:txBody>
      </p:sp>
      <p:sp>
        <p:nvSpPr>
          <p:cNvPr id="247" name="Shape 247"/>
          <p:cNvSpPr/>
          <p:nvPr/>
        </p:nvSpPr>
        <p:spPr>
          <a:xfrm>
            <a:off x="107640" y="836640"/>
            <a:ext cx="8856719" cy="557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 1000 столбцов (увы, надо быть скромнее) даже более 254 не стоит использовать (это вам не oracle siebel), иначе храниться будут строки в виде отдельных фрагментов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может иметь практически неограниченное количество строк. На самом деле ограничения есть, вот TS может содержать 1022 файла (без учета TS BIGFILE). И если вы используете файлы по 32 Гб, и строки от 80 до 100 байт, то не заморачивая всех тут вычислениями получаем всего лишь 342 миллиарда строк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☹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А если секционировать на 1024 секции, то 342 триллиона строк. Но напрягаться такому скромному количеству строк не стоит, в жизни вы быстрее из-за других ограничений поймете что что-то пошло ни так.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может иметь столько индексов, сколько в ней существует перестановок столбцов, и перестановок функций на столбцах. Однако, ограничения другого плана (вставка) заставят вас отказаться от такого кол-ва индексов раньше, чем вы переберете все возможные комбинации.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Нет ограничений и на количество таблиц, в одной БД (см. систему SAP,  Парус)</a:t>
            </a:r>
          </a:p>
        </p:txBody>
      </p:sp>
      <p:sp>
        <p:nvSpPr>
          <p:cNvPr id="248" name="Shape 248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rowid</a:t>
            </a:r>
          </a:p>
        </p:txBody>
      </p:sp>
      <p:sp>
        <p:nvSpPr>
          <p:cNvPr id="255" name="Shape 255"/>
          <p:cNvSpPr/>
          <p:nvPr/>
        </p:nvSpPr>
        <p:spPr>
          <a:xfrm>
            <a:off x="107640" y="836640"/>
            <a:ext cx="8856719" cy="5424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Rowid – псевдостолбец, возвращающий адрес строки, содержит информацию, по которой можно найти строчку: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object_id (dba_objects.object_id)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данных в дата файле в котором валяется строка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Позиция строка в блоке данных (первая строка – это 0)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Дата-файл, в котором живет строка (а тут файлы нумеруются с 1, сюрприз, сюрприз). Номер файла по отношению к TS.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Обычно rowid уникально идентифицирует строку в БД. Однако, строки в разных таблицах хранящиеся вместе в одном кластере могут иметь одинаковый rowid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118" name="Shape 118"/>
          <p:cNvSpPr/>
          <p:nvPr/>
        </p:nvSpPr>
        <p:spPr>
          <a:xfrm>
            <a:off x="179640" y="584639"/>
            <a:ext cx="8784720" cy="5904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Типы таблиц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Временные таблицы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Индекс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Типы индексов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Констрейнт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Триггер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Пакет/процедура/функция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 Link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rowid</a:t>
            </a:r>
          </a:p>
        </p:txBody>
      </p:sp>
      <p:sp>
        <p:nvSpPr>
          <p:cNvPr id="263" name="Shape 263"/>
          <p:cNvSpPr/>
          <p:nvPr/>
        </p:nvSpPr>
        <p:spPr>
          <a:xfrm>
            <a:off x="107640" y="836640"/>
            <a:ext cx="8856719" cy="429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dbms_rowid.rowid_object(ROWID) o_id,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         dbms_rowid.rowid_row_number(ROWID) r_n,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         dbms_rowid.rowid_block_number(ROWID) b_n,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         dbms_rowid.rowid_relative_fno(ROWID) f_n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  FROM   sh.tbl 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6  WHERE  rownum &lt; 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O_ID        R_N        B_N        F_N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 ---------- ---------- 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317822          8     257059        404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</a:t>
            </a:r>
          </a:p>
        </p:txBody>
      </p:sp>
      <p:sp>
        <p:nvSpPr>
          <p:cNvPr id="271" name="Shape 271"/>
          <p:cNvSpPr/>
          <p:nvPr/>
        </p:nvSpPr>
        <p:spPr>
          <a:xfrm>
            <a:off x="107640" y="828359"/>
            <a:ext cx="8856719" cy="313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- это механизм для улучшения быстродействия поиска данных. Индекс определяет столбцы которые могут быть использованы для эффективного поиска и сортировки в таблице.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Однако, стоит понимать, что если индексов слишком много, то пострадает производительность модификации данных (insert/update/delete/merge).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индексов слишком мало – страдает производительность операций DML(insert/update/delete).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– найти оптимальную пропорцию для производительности.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319" y="3782519"/>
            <a:ext cx="4134600" cy="2529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</a:p>
        </p:txBody>
      </p:sp>
      <p:sp>
        <p:nvSpPr>
          <p:cNvPr id="280" name="Shape 280"/>
          <p:cNvSpPr/>
          <p:nvPr/>
        </p:nvSpPr>
        <p:spPr>
          <a:xfrm>
            <a:off x="107640" y="828359"/>
            <a:ext cx="8856719" cy="557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со структурой B-дерева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Кластерные индексы со структурой B-дерева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упорядоченные по убыванию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по реверсивным ключам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Битовый индексы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индексы соединений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Функциональные индексы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предметной области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</a:p>
        </p:txBody>
      </p:sp>
      <p:sp>
        <p:nvSpPr>
          <p:cNvPr id="288" name="Shape 288"/>
          <p:cNvSpPr/>
          <p:nvPr/>
        </p:nvSpPr>
        <p:spPr>
          <a:xfrm>
            <a:off x="142919" y="666720"/>
            <a:ext cx="8856719" cy="59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со структурой B-дерева, там называемые обычные индексы.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Самые распространенные в OLTP-системах.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Подобен двоичному дереву, B-Tree индекс предоставлять быстрый доступ по ключу к индивидуальной строке или диапазону строк, обычно требуя нескольких операций чтения для нахождения нужной строки.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“B” - это НЕ binary(двоичный), а balanced (сбалансированный)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80" y="829800"/>
            <a:ext cx="8166239" cy="539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</a:p>
        </p:txBody>
      </p:sp>
      <p:sp>
        <p:nvSpPr>
          <p:cNvPr id="304" name="Shape 304"/>
          <p:cNvSpPr/>
          <p:nvPr/>
        </p:nvSpPr>
        <p:spPr>
          <a:xfrm>
            <a:off x="107640" y="764639"/>
            <a:ext cx="8856719" cy="46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 (IOT)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таблицы, хранящиеся в структуре В-Tree. В то время как строки данных в традиционной таблице сохраняются как в куче, данные в индекс-таблице сохраняются и сортируются по первичному ключу. С точки зрения приложения индекс-таблицы ведут себя как «обычные» таблицы, для доступа используется обычный SQL.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Кластерные индексы со структурой В-дерева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(B-Tree cluster index)- это небольшая вариация обычных B-Tree индексов. Используются для индексации кластерных ключей. Вместо ключа, указывающего на строку, эти индексы имеют кластерные ключи, указывающие на блок, который содержит строки, объединенные по кластерному ключу.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Индексы, упорядоченные по убыванию(desc index)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индексы, которые позволяют данным быть отсортированным по убыванию в отличии от порядка по возрастанию, принятого в индексной структуре.</a:t>
            </a:r>
          </a:p>
        </p:txBody>
      </p:sp>
      <p:sp>
        <p:nvSpPr>
          <p:cNvPr id="305" name="Shape 30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</a:p>
        </p:txBody>
      </p:sp>
      <p:sp>
        <p:nvSpPr>
          <p:cNvPr id="312" name="Shape 312"/>
          <p:cNvSpPr/>
          <p:nvPr/>
        </p:nvSpPr>
        <p:spPr>
          <a:xfrm>
            <a:off x="107640" y="764639"/>
            <a:ext cx="8856719" cy="585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по реверсивным ключам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 B-tree индексы, в которых байты ключа обращены. Применяются для достижения более равномерного распределения элементов в индексах, которые наполняются в порядке возрастания.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мы для PK используем последовательность и получаем значения 987500,987501,987502… то они монотонна, и при применении обычного индекса B*Tree они имеют тенденцию поступать в один и тот же правосторонний блок, увеличивая его содержимое. При использовании реверсивного индекса мы получаем 20578,105789,005789,  в итоге значения , которые до обращения следовали бы в индекса друг за другом, оказываются разбросанными. Обращение байтов индекса рассеивает вставляемые ключи по множеству блоков.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Битовые Индексы (DWH)</a:t>
            </a:r>
          </a:p>
        </p:txBody>
      </p:sp>
      <p:sp>
        <p:nvSpPr>
          <p:cNvPr id="320" name="Shape 320"/>
          <p:cNvSpPr/>
          <p:nvPr/>
        </p:nvSpPr>
        <p:spPr>
          <a:xfrm>
            <a:off x="107640" y="764639"/>
            <a:ext cx="8856719" cy="44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индексы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(bitmap index). B-tree – это отношение «один к одному» между элементом индекса и строкой.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Тут как раз наоборот, используется битовая карта для указания на множество строк одновременно. Идеально для данных с высокой повторяемостью (DWH), которые в основном доступны только для чтения. Не используются в OLTP.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Битовые индексы соединений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(bitmap join index). Средство денормализации данных в индексной структуре вместо таблицы. Это битмап индекс для соединения двух или более таблиц. Хранит результат джойна, т.о. сам джойн БД уже делать не надо. Так же не используется в OLTP</a:t>
            </a:r>
          </a:p>
        </p:txBody>
      </p:sp>
      <p:sp>
        <p:nvSpPr>
          <p:cNvPr id="321" name="Shape 321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</a:p>
        </p:txBody>
      </p:sp>
      <p:sp>
        <p:nvSpPr>
          <p:cNvPr id="328" name="Shape 328"/>
          <p:cNvSpPr/>
          <p:nvPr/>
        </p:nvSpPr>
        <p:spPr>
          <a:xfrm>
            <a:off x="107640" y="764639"/>
            <a:ext cx="8856719" cy="51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Функциональные индексы 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(function-based index). Это индексы B-tree (или битовые) которые хранят вычесленный результат функции по значению столбца(ов). Это как индексу по виртуальному столбцу, который не хранится в БД. Используем в select-ах так как написано в индексе upper(name)=:p_name.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Индексы предметной области (application domain index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Эти индексы вы строите и сохраняете самостоятельно, либо в СУБД, либо за ее пределами. ВЫ сообщаете оптимизатору, насколько индекс селективен, насколько дорого его использование, а оптимизатор на основе этой информации решает использовать его или нет</a:t>
            </a:r>
          </a:p>
        </p:txBody>
      </p:sp>
      <p:sp>
        <p:nvSpPr>
          <p:cNvPr id="329" name="Shape 32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Индексо-мания</a:t>
            </a:r>
          </a:p>
        </p:txBody>
      </p:sp>
      <p:sp>
        <p:nvSpPr>
          <p:cNvPr id="336" name="Shape 336"/>
          <p:cNvSpPr/>
          <p:nvPr/>
        </p:nvSpPr>
        <p:spPr>
          <a:xfrm>
            <a:off x="107640" y="636624"/>
            <a:ext cx="8856719" cy="584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as …..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create table dbadmin.del_me10 (id number);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create index ni_1234_4321 on DEL_ME10 (id);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created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alter index ni_1234_4321 MONITORING usage;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altered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insert into dbadmin.del_me10 values(1);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row inserted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commit;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complete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table_name, index_name, monitoring, used FROM   v$object_usage t WHERE  t.index_name = 'NI_1234_4321';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                     INDEX_NAME                     MONITORING USED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 ------------------------------ ---------- 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DEL_ME10                       NI_1234_4321                   YES        </a:t>
            </a:r>
            <a:r>
              <a:rPr b="1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* FROM   dbadmin.del_me10 WHERE  id = 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table_name, index_name, monitoring, used FROM   v$object_usage t WHERE  t.index_name = 'NI_1234_4321';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                     INDEX_NAME                     MONITORING USED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 ------------------------------ ---------- 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DEL_ME10                       NI_1234_4321                   YES        </a:t>
            </a:r>
            <a:r>
              <a:rPr b="1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ALTER INDEX ni_1234_4321 MONITORING USAGE;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altered</a:t>
            </a:r>
          </a:p>
        </p:txBody>
      </p:sp>
      <p:sp>
        <p:nvSpPr>
          <p:cNvPr id="337" name="Shape 337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История (основные вехи)</a:t>
            </a:r>
          </a:p>
        </p:txBody>
      </p:sp>
      <p:sp>
        <p:nvSpPr>
          <p:cNvPr id="126" name="Shape 126"/>
          <p:cNvSpPr/>
          <p:nvPr/>
        </p:nvSpPr>
        <p:spPr>
          <a:xfrm>
            <a:off x="215280" y="575639"/>
            <a:ext cx="8784720" cy="5904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1979 год – Oracle v2. Не поддерживала транзакции, но реализовывала основную функциональность SQL. Первая коммерческая система управления реляционными БД на основе языка запросов SQL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1983 год – v3. поддержка Commit и Rollback для реализации транзакций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1984 год – v4. поддержка средства управления параллельным выполнением операций, такие как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1985 год – v5. Работа в клиент-серверных средах, поддержка распределенных запросов, кластерных таблиц.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1988 год – v6. Добавлена поддержка блокировок на уровне строк и средств горячего резервирования. Появляется поддержка встроенного языка PL/SQL в среде разработки приложений Oracle Forms v3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1992 год – v7. Поддержка ссылочной целостности, хранимых процедур, триггеров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1997 год – v8. Более высокая надежность, поддержка большего количества пользователей и больших объемов данных. Появляется поддержка объектно-ориентированной разработки, секционирование. Oracle становится 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1998 год – 8i “I” – internet, символизируя поддержку Интернета. Начиная с 8.1.5 появляется встроенная в СУБД JVM. На JAVA написаны некоторые клиентские утилиты.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2001 год – v9i. Продвинутая работа с XML, хранящихся в БД через XML DB. Oracle RAC, Oracle Streams – механизма создания репликаций, OLAP и Data Mining, переименование столбцов и constraint-ов.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2004 год – v10g, “g” – grid (сеть),  символизирующая поддержку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2007 год – v11g. Появляется возможность создания в БД резидентного пула соединений (DRCP), позволяющего поддерживать пул  из постоянных соединений с БД (для веб-серверов Apache, IIS, и т.п.)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2009 год – v11.2 Возможность «горячего», без остановки сервера, внесения изменения в метаданные и бизнес-логику на PL/SQL, сделано с помощью механизма одновременной поддержки нескольких версий схемы и логики, именуемых </a:t>
            </a:r>
            <a:r>
              <a:rPr b="0" i="1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2013 год – v12c. “c” – естественно, означает cloud. Поддержка подключаемых БД, обеспечивающая средства и  баз данных.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Констрейнт</a:t>
            </a:r>
          </a:p>
        </p:txBody>
      </p:sp>
      <p:sp>
        <p:nvSpPr>
          <p:cNvPr id="344" name="Shape 344"/>
          <p:cNvSpPr/>
          <p:nvPr/>
        </p:nvSpPr>
        <p:spPr>
          <a:xfrm>
            <a:off x="107640" y="620639"/>
            <a:ext cx="8962919" cy="588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Констрейнт – правило которое ограничивает значения в БД.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позволяет вам создать 6 типов контсрейнтов и позволяет вам описать их двумя способами.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Великолепная шестерка: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NULL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constraint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NOT NULL + unique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требует, чтобы значения в одной таблице соответствовали значениям в другой таблице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требует, чтобы значение в БД соответствовало указанному условию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 constraint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позволяет вам в будущем описать связь между REF column и объектом на который он ссылается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Синтаксически два пути: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часть описания колонки или атрибута, это называется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specification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часть описания таблы –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out-of-line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specification</a:t>
            </a:r>
          </a:p>
        </p:txBody>
      </p:sp>
      <p:sp>
        <p:nvSpPr>
          <p:cNvPr id="345" name="Shape 34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Констрейнт</a:t>
            </a:r>
          </a:p>
        </p:txBody>
      </p:sp>
      <p:sp>
        <p:nvSpPr>
          <p:cNvPr id="352" name="Shape 352"/>
          <p:cNvSpPr/>
          <p:nvPr/>
        </p:nvSpPr>
        <p:spPr>
          <a:xfrm>
            <a:off x="179640" y="764639"/>
            <a:ext cx="8712719" cy="496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sh.ACCOUNT_MOVE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          NUMBER not null,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id_account  NUMBER not null,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sh.ACCOUNT_MOVE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add constraint PK_ACCOUNT_MOVE primary key (ID)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sh.ACCOUNT_MOVE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add constraint FK_ACCNT_MOVE_ID_ACCNT foreign key (ID_ACCOUNT)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references sh.ACCOUNT (ID);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sh.ACCOUNT_MOVE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add constraint CK_ACCNT_MOVE_TYPE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check (move_type IN ('+', '-'));</a:t>
            </a:r>
          </a:p>
        </p:txBody>
      </p:sp>
      <p:sp>
        <p:nvSpPr>
          <p:cNvPr id="353" name="Shape 353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</a:p>
        </p:txBody>
      </p:sp>
      <p:sp>
        <p:nvSpPr>
          <p:cNvPr id="360" name="Shape 360"/>
          <p:cNvSpPr/>
          <p:nvPr/>
        </p:nvSpPr>
        <p:spPr>
          <a:xfrm>
            <a:off x="251639" y="980640"/>
            <a:ext cx="8712719" cy="516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Представление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(view) – виртуальная таблица, представляющая собой поименованный запрос(синоним к запросу), который будет представлен как подзапрос при использовании представления.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Таблицы на которых основана VIEW называются базовыми таблицами.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Допускают DML, но имеется масса ограничений, поэтому стараются использовать view как проекцию таблицы БД, стараясь не добавлять туда никакую БЛ.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VIEW sh.vi_some_view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id,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name,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….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 sh.some_table;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</a:t>
            </a:r>
          </a:p>
        </p:txBody>
      </p:sp>
      <p:sp>
        <p:nvSpPr>
          <p:cNvPr id="368" name="Shape 368"/>
          <p:cNvSpPr/>
          <p:nvPr/>
        </p:nvSpPr>
        <p:spPr>
          <a:xfrm>
            <a:off x="251639" y="836640"/>
            <a:ext cx="8712719" cy="46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Сиквенс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(sequence) – объект БД, используя который пользователи могут генерировать уникальные числа. Как правило используется для генерации PK.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сиквенс сгенерировал число, значение увеличивается в не зависимости от того был commit или rollback.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два пользователя конкурентно увеличивают один и тот же сиквенс, то значения сиквенса, которые получат два пользователя могут иметь дыры.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пользователь никогда не получит число сгенерированное для другого пользователя.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Сиквенсы не привязаны к таблице, вы можете использовать один сиквенс для нескольких таблиц.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создания вы получаете значение используя CURRVAL, NEXTVAL.</a:t>
            </a:r>
          </a:p>
        </p:txBody>
      </p:sp>
      <p:sp>
        <p:nvSpPr>
          <p:cNvPr id="369" name="Shape 36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</a:t>
            </a:r>
          </a:p>
        </p:txBody>
      </p:sp>
      <p:sp>
        <p:nvSpPr>
          <p:cNvPr id="376" name="Shape 376"/>
          <p:cNvSpPr/>
          <p:nvPr/>
        </p:nvSpPr>
        <p:spPr>
          <a:xfrm>
            <a:off x="251639" y="836640"/>
            <a:ext cx="8712719" cy="543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379" y="1233720"/>
            <a:ext cx="6803639" cy="443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251639" y="1619279"/>
            <a:ext cx="4311720" cy="137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SEQUENCE customers_seq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    1000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INCREMENT BY  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NOCACHE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NOCYCLE;</a:t>
            </a:r>
          </a:p>
        </p:txBody>
      </p:sp>
      <p:sp>
        <p:nvSpPr>
          <p:cNvPr id="379" name="Shape 37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Триггер</a:t>
            </a:r>
          </a:p>
        </p:txBody>
      </p:sp>
      <p:sp>
        <p:nvSpPr>
          <p:cNvPr id="386" name="Shape 386"/>
          <p:cNvSpPr/>
          <p:nvPr/>
        </p:nvSpPr>
        <p:spPr>
          <a:xfrm>
            <a:off x="107640" y="548639"/>
            <a:ext cx="8890919" cy="585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Триггер –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фрагмент PL/SQL , который будет выполнен БД Oracle когда указанное условие будет исполнено.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только вы создали триггер он включается автоматически, при этом вы можете его перевести в DISABLE или ENABLE.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места внедрения триггеров: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– перед событием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– после события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(только для VIEW) – вместо события. Да да, ВМЕСТО выполнения вашего update-а (к примеру) будет выполнен код триггера.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следующие события: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Ddl_event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Database_event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Процедура/функция</a:t>
            </a:r>
          </a:p>
        </p:txBody>
      </p:sp>
      <p:sp>
        <p:nvSpPr>
          <p:cNvPr id="394" name="Shape 394"/>
          <p:cNvSpPr/>
          <p:nvPr/>
        </p:nvSpPr>
        <p:spPr>
          <a:xfrm>
            <a:off x="251639" y="692639"/>
            <a:ext cx="8890919" cy="585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Процедура/функция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набор PL/SQL операторов, которые вы можете вызывать по имени.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Хранимые процедуры и функции имеют преимущества в разработке, целостности, безопасности, производительности и распределения памяти.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Отличие функции от процедуры только в наличии возвращаемого значении (аналоги int/void JAVA в описании метода).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могут использоваться как часть SQL-выражения (здесь подразумевается, что вы не используете часть параметров, как выходные).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Deterministic – указывается в названии, чтобы показать, что функция возвращает одно и то же значение для одних и тех же значений входных аргументов.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использования в функциональных индексах указание этого слова обязательно.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5" name="Shape 39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Процедура/функция</a:t>
            </a:r>
          </a:p>
        </p:txBody>
      </p:sp>
      <p:sp>
        <p:nvSpPr>
          <p:cNvPr id="402" name="Shape 402"/>
          <p:cNvSpPr/>
          <p:nvPr/>
        </p:nvSpPr>
        <p:spPr>
          <a:xfrm>
            <a:off x="251639" y="692639"/>
            <a:ext cx="8712719" cy="365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CREATE OR REPLACE FUNCTION mult(n NUMBER) RETURN NUMBER 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  BEGIN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     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power(n, 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  END;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  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created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SQL&gt; select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mult(5)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dual;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MULT(5)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</a:p>
        </p:txBody>
      </p:sp>
      <p:sp>
        <p:nvSpPr>
          <p:cNvPr id="403" name="Shape 403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Пакет</a:t>
            </a:r>
          </a:p>
        </p:txBody>
      </p:sp>
      <p:sp>
        <p:nvSpPr>
          <p:cNvPr id="410" name="Shape 410"/>
          <p:cNvSpPr/>
          <p:nvPr/>
        </p:nvSpPr>
        <p:spPr>
          <a:xfrm>
            <a:off x="251639" y="692639"/>
            <a:ext cx="8712719" cy="46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Пакет – объект схемы, который группирует логически связанные PL/SQL типы, константы, подпрограммы (функции/процедуры). 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Обычно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пакет имеет две части, спецификацию и тело, хотя тельце иногда и не обязательно.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Спецификация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(spec)– это интерфейс для вашего приложения. Описывает типы, переменные, константы, исключения, курсоры, и подпрограммы доступные для использования вовне.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Тело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(body) – реализация спецификации.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Очень образно в понятиях джавы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Spec- интерфейс, body – реализация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Описанное в body и не описанное в Spec равносильно модификатору private и не видно снаружи пакета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000" y="4700519"/>
            <a:ext cx="4955039" cy="176687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Преимущества пакетов</a:t>
            </a:r>
          </a:p>
        </p:txBody>
      </p:sp>
      <p:sp>
        <p:nvSpPr>
          <p:cNvPr id="419" name="Shape 419"/>
          <p:cNvSpPr/>
          <p:nvPr/>
        </p:nvSpPr>
        <p:spPr>
          <a:xfrm>
            <a:off x="251639" y="692639"/>
            <a:ext cx="8712719" cy="502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Модульность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инкапсуляция логически связанных типов, элементов, подпрограмм в именованном PL/SQL модуле. Каждый пакет легок в понимании  и интерфейс между пакетами также прост.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Легкость дизайна приложения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во время дизайна все, что вам надо сделать в начале – только интерфейс в спецификации пакета. Кодируете и компилируется spec без body. Потом вы можете ссылаться на этот пакет и все компилируется.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Дополнительная функциональность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публичные переменные пакета и курсоры доступны в течении сессии. Т.о. они могут быть разделяемыми между подпрограммами. Вы можете передавать данные между транзакциями БЕЗ сохранения данных в БД.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</a:p>
        </p:txBody>
      </p:sp>
      <p:sp>
        <p:nvSpPr>
          <p:cNvPr id="134" name="Shape 134"/>
          <p:cNvSpPr/>
          <p:nvPr/>
        </p:nvSpPr>
        <p:spPr>
          <a:xfrm>
            <a:off x="251639" y="836640"/>
            <a:ext cx="8568720" cy="44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(schema) – это набор объектов логической структуры базы данных (таблицы, последовательности, представления, снимки, индексы, процедуры и функции, пакеты, синонимы, связи базы данных, триггеры, кластеры и др.).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ассоциируется с именем пользователя-владельца ее объектов и имеет такое же имя.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 имеет доступ ко всем объектам в своей схеме.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 пользователя к объектам "чужой" схемы возможен при наличии соответствующих привилегий.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— пространство имен</a:t>
            </a:r>
          </a:p>
        </p:txBody>
      </p:sp>
      <p:sp>
        <p:nvSpPr>
          <p:cNvPr id="135" name="Shape 13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Преимущества пакетов</a:t>
            </a:r>
          </a:p>
        </p:txBody>
      </p:sp>
      <p:sp>
        <p:nvSpPr>
          <p:cNvPr id="427" name="Shape 427"/>
          <p:cNvSpPr/>
          <p:nvPr/>
        </p:nvSpPr>
        <p:spPr>
          <a:xfrm>
            <a:off x="251639" y="692639"/>
            <a:ext cx="8712719" cy="46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Лучшая производительность –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вы вызываете подпрограмму пакета первый раз, весь пакет загружается в память. Позже, все вызовы подпрограмм пакета не потребуют операций ввода-вывод с диска.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Сокрытие информации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 пакетами, вы можете указать, какие типы, элементы и подпрограммы являются public или private. Например, если пакет содержит 4 подпрограммы, 3 могут быть public и 1 private. Пакет скрывает реализацию части подпрограмм, так что только пакет (не приложение) влияет на изменение реализации. Это упрощает сопровождение и развитие. Кроме того, скрывая детали реализации от пользователей, вы обеспечиваете целостность пакета.</a:t>
            </a:r>
          </a:p>
        </p:txBody>
      </p:sp>
      <p:sp>
        <p:nvSpPr>
          <p:cNvPr id="428" name="Shape 428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DBlink</a:t>
            </a:r>
          </a:p>
        </p:txBody>
      </p:sp>
      <p:sp>
        <p:nvSpPr>
          <p:cNvPr id="435" name="Shape 435"/>
          <p:cNvSpPr/>
          <p:nvPr/>
        </p:nvSpPr>
        <p:spPr>
          <a:xfrm>
            <a:off x="107640" y="548639"/>
            <a:ext cx="8962919" cy="59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DBLink –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 схемы в одной БД который позволяет получить доступ к объектам в другой БД. Другая БД не обязательно должна быть БД Oracle.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Правда для не Oracle БД  нужен Oracle Гетерогенный сервис.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создания линка мы можем использовать ссылки на таблицы, вьюхи, PL/SQL объекта в другой БД добавляя @dblink_name к таблицам, вьюхам, pl/sql объектам.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Select/insert/update/delete – все это доступно с удаленными объектами.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Линки можно использовать в select , комбинирую таблицы из одной БД и из другой.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VIEW sh.my_view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id,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data1,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data2,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…..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 remote_table@my_db_link;</a:t>
            </a:r>
          </a:p>
        </p:txBody>
      </p:sp>
      <p:sp>
        <p:nvSpPr>
          <p:cNvPr id="436" name="Shape 436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Schema Object Names and Qualifiers</a:t>
            </a:r>
          </a:p>
        </p:txBody>
      </p:sp>
      <p:sp>
        <p:nvSpPr>
          <p:cNvPr id="443" name="Shape 443"/>
          <p:cNvSpPr/>
          <p:nvPr/>
        </p:nvSpPr>
        <p:spPr>
          <a:xfrm>
            <a:off x="107640" y="548639"/>
            <a:ext cx="8962919" cy="59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244800" y="662400"/>
            <a:ext cx="8654040" cy="570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Объекты схемы разделяющие один namespace: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synonyms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Stand-alone procedures/stored functions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Materialized views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types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Объекты схемы, имеющие свой собственный namespace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triggers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database links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1024855" y="1886940"/>
            <a:ext cx="7463160" cy="31788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3000" lIns="108000" rIns="108000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Следующие вне схемные объекты также имеют свои namespace-ы: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roles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synonyms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database links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Tablespaces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files (PFILEs) and server parameter files (SPFILEs)</a:t>
            </a:r>
          </a:p>
        </p:txBody>
      </p:sp>
      <p:sp>
        <p:nvSpPr>
          <p:cNvPr id="446" name="Shape 446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Summarazing</a:t>
            </a:r>
          </a:p>
        </p:txBody>
      </p:sp>
      <p:sp>
        <p:nvSpPr>
          <p:cNvPr id="453" name="Shape 453"/>
          <p:cNvSpPr/>
          <p:nvPr/>
        </p:nvSpPr>
        <p:spPr>
          <a:xfrm>
            <a:off x="107640" y="548639"/>
            <a:ext cx="8962919" cy="59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244800" y="662400"/>
            <a:ext cx="8654040" cy="570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Схема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Таблица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Rowid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Индекс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Констрейнт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Представление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Последовательность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Процедура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функция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Пакет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тело пакета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DBLINK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Schema Object Names and Qualifiers</a:t>
            </a:r>
          </a:p>
        </p:txBody>
      </p:sp>
      <p:sp>
        <p:nvSpPr>
          <p:cNvPr id="455" name="Shape 45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120" y="898200"/>
            <a:ext cx="7529399" cy="544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Схема</a:t>
            </a:r>
          </a:p>
        </p:txBody>
      </p:sp>
      <p:sp>
        <p:nvSpPr>
          <p:cNvPr id="150" name="Shape 150"/>
          <p:cNvSpPr/>
          <p:nvPr/>
        </p:nvSpPr>
        <p:spPr>
          <a:xfrm>
            <a:off x="357839" y="1340640"/>
            <a:ext cx="8462159" cy="484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create user </a:t>
            </a:r>
            <a:r>
              <a:rPr b="0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TEST_USER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identified by NOTEST_USER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default tablespace SOME_TS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temporary tablespace TEMP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quota unlimited on large_data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quota unlimited on large_idx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Grant object privileges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ru-RU" sz="20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grant select on TEST.TEST to  TEST_USER;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Grant role privileges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 grant test_role to TEST_USER;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376092"/>
                </a:solidFill>
                <a:latin typeface="Arial"/>
                <a:ea typeface="Arial"/>
                <a:cs typeface="Arial"/>
                <a:sym typeface="Arial"/>
              </a:rPr>
              <a:t>   grant connect to TEST_USER;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158" name="Shape 158"/>
          <p:cNvSpPr/>
          <p:nvPr/>
        </p:nvSpPr>
        <p:spPr>
          <a:xfrm>
            <a:off x="251639" y="836640"/>
            <a:ext cx="8568720" cy="594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Реляционные базы данных хранят все данные в таблицах.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это структура, состоящая из множества неупорядоченных(как правило) горизонтальных строк (rows), каждая из которых содержит одинаковое количество вертикальных столбцов (colums).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Пересечение отдельной строки и столбца называется полем (field), которое содержит специфическую информацию.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Многие принципы работы реляционной базы данных взяты из определений отношений (relations) между таблицами.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166" name="Shape 166"/>
          <p:cNvSpPr/>
          <p:nvPr/>
        </p:nvSpPr>
        <p:spPr>
          <a:xfrm>
            <a:off x="251639" y="836640"/>
            <a:ext cx="8568720" cy="52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Всего в Oracle имеется девять основных типов таблиц: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Традиционные (heap organized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Индекс-таблицы(index organized table - IOT)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индекс-таблицы (index clustered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Кластеризованные хеш-таблицы(hash clustered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Отсортированные кластеризованные хеш-таблицы (sorted hash clustered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Вложенные таблицы (nested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Временные таблицы(temporary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Объектные таблицы (object table)</a:t>
            </a:r>
          </a:p>
          <a:p>
            <a:pPr indent="0" lvl="0" marL="0" marR="0" rtl="0" algn="l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Внешние таблицы (external table)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72000"/>
            <a:ext cx="9142559" cy="574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5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2025" lIns="150100" rIns="122025" tIns="1501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i="0" lang="ru-RU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</a:t>
            </a:r>
          </a:p>
        </p:txBody>
      </p:sp>
      <p:sp>
        <p:nvSpPr>
          <p:cNvPr id="174" name="Shape 174"/>
          <p:cNvSpPr/>
          <p:nvPr/>
        </p:nvSpPr>
        <p:spPr>
          <a:xfrm>
            <a:off x="251639" y="836640"/>
            <a:ext cx="8568720" cy="545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ru-RU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Традиционные таблицы(heap organized table)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таблицы базы данных. Данные распределены подобно куче. При добавлении данных для них используется первое обнаруженное в сегменте и подходящее по размеру пространство. При удалении данных из таблицы пространство, которое они занимали становится доступным для повторного использования последующими операторами INSERT и UPDATE. </a:t>
            </a:r>
            <a:r>
              <a:rPr b="0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Куча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область пространства, которая используется до определенной степени произвольно</a:t>
            </a:r>
          </a:p>
        </p:txBody>
      </p:sp>
      <p:sp>
        <p:nvSpPr>
          <p:cNvPr id="175" name="Shape 175"/>
          <p:cNvSpPr/>
          <p:nvPr/>
        </p:nvSpPr>
        <p:spPr>
          <a:xfrm>
            <a:off x="0" y="6536519"/>
            <a:ext cx="9143639" cy="323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                                            2014                                                               Бобович Павел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