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704A4F-70A5-4261-9855-2B0EEAC2F1C5}">
  <a:tblStyle styleId="{3D704A4F-70A5-4261-9855-2B0EEAC2F1C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FF3F9"/>
          </a:solidFill>
        </a:fill>
      </a:tcStyle>
    </a:wholeTbl>
    <a:band1H>
      <a:tcStyle>
        <a:fill>
          <a:solidFill>
            <a:srgbClr val="DBE5F1"/>
          </a:solidFill>
        </a:fill>
      </a:tcStyle>
    </a:band1H>
    <a:band1V>
      <a:tcStyle>
        <a:fill>
          <a:solidFill>
            <a:srgbClr val="DBE5F1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/>
            </a:lvl1pPr>
            <a:lvl2pPr indent="0" lvl="1" marL="457200" marR="0" rtl="0" algn="l">
              <a:spcBef>
                <a:spcPts val="0"/>
              </a:spcBef>
              <a:buChar char="○"/>
              <a:defRPr/>
            </a:lvl2pPr>
            <a:lvl3pPr indent="0" lvl="2" marL="914400" marR="0" rtl="0" algn="l">
              <a:spcBef>
                <a:spcPts val="0"/>
              </a:spcBef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Титульны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Заголовок и вертик. текст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Вертик. загол. и текст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Заголовок раздел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Два объекта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Сравнение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Только заголовок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Пустой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Объект с подписью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Рисунок с подписью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gif"/><Relationship Id="rId4" Type="http://schemas.openxmlformats.org/officeDocument/2006/relationships/image" Target="../media/image4.gif"/><Relationship Id="rId5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Relationship Id="rId4" Type="http://schemas.openxmlformats.org/officeDocument/2006/relationships/image" Target="../media/image1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e-reading.me/bookreader.php/140820/Ponimanie_SQL.pdf" TargetMode="External"/><Relationship Id="rId4" Type="http://schemas.openxmlformats.org/officeDocument/2006/relationships/hyperlink" Target="http://docs.oracle.com/cd/E11882_01/server.112/e41084/queries003.htm" TargetMode="External"/><Relationship Id="rId10" Type="http://schemas.openxmlformats.org/officeDocument/2006/relationships/hyperlink" Target="http://docs.oracle.com/cd/E11882_01/server.112/e41084/statements_9016.htm" TargetMode="External"/><Relationship Id="rId9" Type="http://schemas.openxmlformats.org/officeDocument/2006/relationships/hyperlink" Target="http://docs.oracle.com/cd/E11882_01/server.112/e41084/statements_8005.htm" TargetMode="External"/><Relationship Id="rId5" Type="http://schemas.openxmlformats.org/officeDocument/2006/relationships/hyperlink" Target="http://docs.oracle.com/cd/E11882_01/server.112/e41084/pseudocolumns.htm" TargetMode="External"/><Relationship Id="rId6" Type="http://schemas.openxmlformats.org/officeDocument/2006/relationships/hyperlink" Target="https://asktom.oracle.com/pls/asktom/f?p=100:11:0::::P11_QUESTION_ID:1562813956388" TargetMode="External"/><Relationship Id="rId7" Type="http://schemas.openxmlformats.org/officeDocument/2006/relationships/hyperlink" Target="http://docs.oracle.com/cd/E11882_01/server.112/e41084/statements_9014.htm" TargetMode="External"/><Relationship Id="rId8" Type="http://schemas.openxmlformats.org/officeDocument/2006/relationships/hyperlink" Target="http://docs.oracle.com/cd/E11882_01/server.112/e41084/statements_10008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85800" y="1880171"/>
            <a:ext cx="7772400" cy="2006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Oracle Core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Тема 3</a:t>
            </a:r>
            <a:br>
              <a:rPr b="0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br>
              <a:rPr b="1" i="0" lang="en-US" sz="39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(часть 2)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5414480" y="6102848"/>
            <a:ext cx="3606230" cy="565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Черный Евгений</a:t>
            </a:r>
          </a:p>
          <a:p>
            <a:pPr indent="0" lvl="0" marL="0" marR="0" rtl="0" algn="r">
              <a:spcBef>
                <a:spcPts val="32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 группы разработки Oracle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into single table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0" y="776427"/>
            <a:ext cx="9042399" cy="148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Вставляет записи в таблицу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Необходима привилегия INSERT на таблицу (или INSERT ANY TABLE)</a:t>
            </a:r>
          </a:p>
        </p:txBody>
      </p:sp>
      <p:pic>
        <p:nvPicPr>
          <p:cNvPr descr="img15.gif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61041"/>
            <a:ext cx="9144000" cy="1191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6.gif"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00" y="3603658"/>
            <a:ext cx="7975600" cy="92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 into multi table</a:t>
            </a:r>
          </a:p>
        </p:txBody>
      </p:sp>
      <p:pic>
        <p:nvPicPr>
          <p:cNvPr descr="img15.gif"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1191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7.gif" id="177" name="Shape 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198669"/>
            <a:ext cx="9144000" cy="11654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18.gif" id="178" name="Shape 1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117" y="3747605"/>
            <a:ext cx="809625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</p:txBody>
      </p:sp>
      <p:pic>
        <p:nvPicPr>
          <p:cNvPr descr="img19.gif" id="186" name="Shape 1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1616"/>
            <a:ext cx="9144000" cy="191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0" y="648000"/>
            <a:ext cx="9144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Изменяет значения в полях записи (записей) в таблице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привилегия UPDATE на таблицу (или UPDATE ANY TABLE)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648000"/>
            <a:ext cx="91440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Удаляет записи в таблице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Требуется привилегия DELETE на таблицу (или DELETE ANY TABLE)</a:t>
            </a:r>
          </a:p>
        </p:txBody>
      </p:sp>
      <p:pic>
        <p:nvPicPr>
          <p:cNvPr descr="img20.gif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3117"/>
            <a:ext cx="9144000" cy="216846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merge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1600" y="749300"/>
            <a:ext cx="9042399" cy="131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сделать выборку данных из одного или нескольких источников чтобы изменить или вставить данные в таблицу/представление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Требуются привилегии INSERT и UPDATE на целевые таблицы и SELECT на таблицу-источник.</a:t>
            </a:r>
          </a:p>
        </p:txBody>
      </p:sp>
      <p:pic>
        <p:nvPicPr>
          <p:cNvPr descr="img21.gif"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76461"/>
            <a:ext cx="9144000" cy="362843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Оператор merge</a:t>
            </a:r>
          </a:p>
        </p:txBody>
      </p:sp>
      <p:pic>
        <p:nvPicPr>
          <p:cNvPr descr="22.gif"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26962"/>
            <a:ext cx="9144000" cy="1849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3.gif" id="214" name="Shape 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055723"/>
            <a:ext cx="9144000" cy="247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133580" y="873300"/>
            <a:ext cx="3728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merge_update_clause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33578" y="3553100"/>
            <a:ext cx="3196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merge_insert_clause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Обновляемая view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updatable view недопустимы следующие вещи:</a:t>
            </a:r>
          </a:p>
          <a:p>
            <a:pPr indent="-457200" lvl="0" marL="457200" marR="0" rtl="0" algn="l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операторы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Distinct оператор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Агрегатные или аналитические функции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BY, ORDER BY, MODEL, CONNECT BY, START WITH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Коллекция в select-списке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в select-списке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Подзапрос с WITH READ ONLY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Joins (с некоторыми исключениями)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Обновляемая join view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Key-preserved table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такая таблица в представлении (view),  ключ которой также является ключом результата join-а (при этом ключи не обязательно извлекать из таблицы в select-списке)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Любой insert, update или delete изменяет только одну базовую таблицу из view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Можно обновлять только поля key-preserved table. Если key-preserved table участвует в представлении (view) несколько раз и объявлено условие WITH CHECK OPTION, такую view обновлять нельзя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Удалять записи разрешено только из той view, в которой есть только одна key-preserved table. Если объявлено условие WITH CHECK OPTION и key-preserved table участвует в запросе несколько раз, удалять записи из такой view запрещено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выражении INSERT могут участвовать только поля key-preserved table. Если объявлено условия WITH CHECK OPTION, вставлять в такую view запрещено.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Функции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 functions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functions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functions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 functions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functions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01600" y="12115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{3D704A4F-70A5-4261-9855-2B0EEAC2F1C5}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sysdate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extract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add_month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month_between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3" name="Shape 243"/>
          <p:cNvGraphicFramePr/>
          <p:nvPr/>
        </p:nvGraphicFramePr>
        <p:xfrm>
          <a:off x="101600" y="23116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{3D704A4F-70A5-4261-9855-2B0EEAC2F1C5}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upper/lower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substr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instr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" name="Shape 244"/>
          <p:cNvGraphicFramePr/>
          <p:nvPr/>
        </p:nvGraphicFramePr>
        <p:xfrm>
          <a:off x="101600" y="2682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{3D704A4F-70A5-4261-9855-2B0EEAC2F1C5}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replace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ltrim/rtrim/trim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lpad/rpad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5" name="Shape 245"/>
          <p:cNvGraphicFramePr/>
          <p:nvPr/>
        </p:nvGraphicFramePr>
        <p:xfrm>
          <a:off x="101600" y="36884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{3D704A4F-70A5-4261-9855-2B0EEAC2F1C5}</a:tableStyleId>
              </a:tblPr>
              <a:tblGrid>
                <a:gridCol w="1973025"/>
                <a:gridCol w="1973025"/>
                <a:gridCol w="19730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to_char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to_number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to_date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6" name="Shape 246"/>
          <p:cNvGraphicFramePr/>
          <p:nvPr/>
        </p:nvGraphicFramePr>
        <p:xfrm>
          <a:off x="101600" y="4818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{3D704A4F-70A5-4261-9855-2B0EEAC2F1C5}</a:tableStyleId>
              </a:tblPr>
              <a:tblGrid>
                <a:gridCol w="1954700"/>
                <a:gridCol w="1954700"/>
                <a:gridCol w="1954700"/>
                <a:gridCol w="195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power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abs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round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ceil/floor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" name="Shape 247"/>
          <p:cNvGraphicFramePr/>
          <p:nvPr/>
        </p:nvGraphicFramePr>
        <p:xfrm>
          <a:off x="101600" y="59179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{3D704A4F-70A5-4261-9855-2B0EEAC2F1C5}</a:tableStyleId>
              </a:tblPr>
              <a:tblGrid>
                <a:gridCol w="1954700"/>
                <a:gridCol w="1954700"/>
                <a:gridCol w="19547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user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trunc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Greatest/least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Summarizing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Иерархические запросы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Псевдостолбцы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Pivot/unpivot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Обновляемые view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functions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101600" y="749300"/>
            <a:ext cx="9042399" cy="57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Таблица DUAL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with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Иерархические запросы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Псевдостолбцы (ORA_ROWSCN, ROWID, ROWNUM)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Конструкция sample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Конструкции pivot и unpivot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update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insert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delete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Оператор merge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Обновляемая view</a:t>
            </a:r>
          </a:p>
          <a:p>
            <a:pPr indent="-342900" lvl="0" marL="342900" marR="0" rtl="0" algn="l">
              <a:lnSpc>
                <a:spcPct val="14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Noto Symbol"/>
              <a:buChar char="❑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functions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Черный Евгений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Использованные материалы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«Понимание SQL», Мартин Грубер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Иерархические запросы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Псевдостолбцы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Таблица Dual 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Insert Statement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Update Statement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Delete Statement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Merge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(oracle documentation)</a:t>
            </a: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Везде ссылки на документацию к версии Oracle 11g Release 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Таблица DUAL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 - одна из таблиц словаря данных</a:t>
            </a: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пользователи базы данных имеют доступ к таблице DUAL</a:t>
            </a: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Содержит одно поле «Dummy» и одну запись со значением “X” в этом поле</a:t>
            </a: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для получения результата какого-либо выражения (функции) с помощью оператора SELECT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Конструкция with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создать именованный подзапрос и использовать его далее в основном запросе несколько раз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2.jpg" id="114" name="Shape 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8" y="2335119"/>
            <a:ext cx="8446126" cy="1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Иерархические запросы (self joins)</a:t>
            </a:r>
          </a:p>
        </p:txBody>
      </p:sp>
      <p:pic>
        <p:nvPicPr>
          <p:cNvPr descr="img14.gif" id="122" name="Shape 1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8000"/>
            <a:ext cx="9144000" cy="141710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0" y="2065106"/>
            <a:ext cx="9144000" cy="455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Условие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 корневую запись(записи) иерархии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Условие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by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определяет отношения между родительской и дочерней записями в иерархии. 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Родительская запись задается ключевым словом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NOCYCLE -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возвращает результат запроса даже если есть замкнутые циклы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этих запросах нельзя использовать group by и order by. Вместо order by используется структура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siblings by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Псевдоколонки, относящиеся к иерархическим запросам: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connect_by_iscycle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connect_by_isleaf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sys_connect_by_path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возвращает путь к текущей записи от корневой,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connect_by_root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возвращает корневую запись для текущей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Псевдостолбцы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ORA_ROWSCN – возвращает scn (system change number) последнего изменения записи. Это может быть изменение, относящееся к блоку или относящееся к записи, в зависимости от параметров создания таблицы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не поддерживается при запросах external tables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не поддерживается при запросах к view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scn_to_timestamp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timestamp_to_scn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ROWID – возвращает адрес строки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object_id (dba_objects.object_id) таблицы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 данных в файле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Позиция строки в блоке данных (первая строка – это 0)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Номер файла данных по отношению к Tablespace (нумеруются с 1)</a:t>
            </a:r>
          </a:p>
          <a:p>
            <a:pPr indent="0" lvl="1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Dbms_rowid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ROWNUM – возвращает номер строки в результате запроса в том порядке, в котором строки возвращает Oracle. Нумерация начинается с 1.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Конструкция sample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01600" y="749300"/>
            <a:ext cx="9042399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Позволяет извлечь данные из случайной выборки(части) таблицы, а не из всей таблицы.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Нельзя использовать в подзапросе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Работает не на всех представлениях (только на key preserving view) </a:t>
            </a: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3.gif"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10" y="3020999"/>
            <a:ext cx="8713249" cy="817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Pivot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0" y="791375"/>
            <a:ext cx="45927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Преобразует строки в столбцы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8350"/>
            <a:ext cx="9144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0" y="72000"/>
            <a:ext cx="9144000" cy="57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Unpivot</a:t>
            </a:r>
          </a:p>
        </p:txBody>
      </p:sp>
      <p:pic>
        <p:nvPicPr>
          <p:cNvPr descr="25.gif" id="157" name="Shape 1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4866"/>
            <a:ext cx="9143998" cy="151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0" y="648000"/>
            <a:ext cx="4852499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Noto Symbol"/>
              <a:buChar char="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Преобразует столбцы в строки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0" y="6534364"/>
            <a:ext cx="9144000" cy="3236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Группа разработки Oracle				          2015					                           Черный Евгений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