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28F7D6-F85E-4899-9209-984E33A2FBFC}">
  <a:tblStyle styleId="{8328F7D6-F85E-4899-9209-984E33A2FB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EFEE"/>
          </a:solidFill>
        </a:fill>
      </a:tcStyle>
    </a:wholeTbl>
    <a:band1H>
      <a:tcStyle>
        <a:fill>
          <a:solidFill>
            <a:srgbClr val="F2DBDA"/>
          </a:solidFill>
        </a:fill>
      </a:tcStyle>
    </a:band1H>
    <a:band1V>
      <a:tcStyle>
        <a:fill>
          <a:solidFill>
            <a:srgbClr val="F2DBD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Relationship Id="rId4" Type="http://schemas.openxmlformats.org/officeDocument/2006/relationships/image" Target="../media/image1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://habrahabr.ru/post/102785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ocs.oracle.com/cd/E11882_01/server.112/e16508/consist.htm%23CNCPT134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oracle.com/cd/E11882_01/index.htm" TargetMode="External"/><Relationship Id="rId4" Type="http://schemas.openxmlformats.org/officeDocument/2006/relationships/hyperlink" Target="http://docs.oracle.com/cd/E11882_01/server.112/e41084/statements_7002.htm%23i2095331" TargetMode="External"/><Relationship Id="rId10" Type="http://schemas.openxmlformats.org/officeDocument/2006/relationships/hyperlink" Target="http://docs.oracle.com/cd/E11882_01/server.112/e41084/statements_1010.htm%23i2050158" TargetMode="External"/><Relationship Id="rId9" Type="http://schemas.openxmlformats.org/officeDocument/2006/relationships/hyperlink" Target="http://docs.oracle.com/cd/E11882_01/server.112/e41084/statements_5012.htm%23i2062403" TargetMode="External"/><Relationship Id="rId5" Type="http://schemas.openxmlformats.org/officeDocument/2006/relationships/hyperlink" Target="http://docs.oracle.com/cd/E11882_01/server.112/e41084/statements_3001.htm%23CJAHHIBI" TargetMode="External"/><Relationship Id="rId6" Type="http://schemas.openxmlformats.org/officeDocument/2006/relationships/hyperlink" Target="https://asktom.oracle.com/pls/apex/f?p=100:11:0::::P11_QUESTION_ID:2556828000346627752" TargetMode="External"/><Relationship Id="rId7" Type="http://schemas.openxmlformats.org/officeDocument/2006/relationships/hyperlink" Target="http://docs.oracle.com/cd/E11882_01/server.112/e40540/logical.htm%23CNCPT302" TargetMode="External"/><Relationship Id="rId8" Type="http://schemas.openxmlformats.org/officeDocument/2006/relationships/hyperlink" Target="http://docs.oracle.com/cd/E11882_01/server.112/e40540/logical.htm%23CNCPT8902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ql.ru/forum/32684/primery-neobhodimosti-ispolzovaniya-reverse-index" TargetMode="External"/><Relationship Id="rId4" Type="http://schemas.openxmlformats.org/officeDocument/2006/relationships/hyperlink" Target="https://asktom.oracle.com/pls/asktom/f?p=100:11:0::::P11_QUESTION_ID:292016138754" TargetMode="External"/><Relationship Id="rId5" Type="http://schemas.openxmlformats.org/officeDocument/2006/relationships/hyperlink" Target="http://docs.oracle.com/cd/E11882_01/server.112/e41084/sql_elements002.htm%23SQLRF00214" TargetMode="External"/><Relationship Id="rId6" Type="http://schemas.openxmlformats.org/officeDocument/2006/relationships/hyperlink" Target="http://docs.oracle.com/cd/E11882_01/server.112/e41084/statements_10007.htm%23i2067571" TargetMode="External"/><Relationship Id="rId7" Type="http://schemas.openxmlformats.org/officeDocument/2006/relationships/hyperlink" Target="http://docs.oracle.com/cd/E11882_01/server.112/e41084/statements_4010.htm%23i2060233" TargetMode="External"/><Relationship Id="rId8" Type="http://schemas.openxmlformats.org/officeDocument/2006/relationships/hyperlink" Target="http://docs.oracle.com/cd/E11882_01/appdev.112/e40758/d_stats.htm%23ARPLS05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ocs.oracle.com/cd/E11882_01/server.112/e40540/datadict.htm%23CNCPT00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412775"/>
            <a:ext cx="7772400" cy="324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4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DDL. Особенности таблиц и индексов. Сбор статистики. Словари данных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716016" y="6102848"/>
            <a:ext cx="4304694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Юрченко Игорь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alter_table.gif follows"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836712"/>
            <a:ext cx="8120048" cy="36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95536" y="4547219"/>
            <a:ext cx="826406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alter_table_properties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атрибутов таблицы, аналогично созданию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pctfee, pctused, initrans, logging, cache, result_cache, parallel, row_movement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а также: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… – переименование таблицы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 SPACE – уменьшение места, занятого таблицей (уменьшение HWM, см. далее)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51519" y="800120"/>
            <a:ext cx="864096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column_clauses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добавление, удаление и изменение полей таблицы, в том числе переименование: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ololo;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ololo;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constraint_clauses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добавление, изменение, переименование и удаление constraints: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pk_dual2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clients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fk_dual2_qwe;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fk_dual2_qwe;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alter_table_partitioning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способа партиционирования таблицы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move_table_clause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атрибутов сегмента таблицы, в том числе перемещение в другой tablespace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enable_disable_clause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включение/выключение constraints: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fk_deptno;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novalidate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fk_deptno;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39552" y="1124744"/>
            <a:ext cx="81369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 (HWM) – точка  в сегменте, после которой блоки данных не отформатированы и никогда не использовались.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916832"/>
            <a:ext cx="4152899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076055" y="1974249"/>
            <a:ext cx="36003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ASSM (Automatic Segment Storage Management) – наиболее эффективный и дефолтный способ управления пространством в сегментах.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39552" y="3501007"/>
            <a:ext cx="8136903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может быть в одном из состояний: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HWM (не отформатированы, никогда не использовались)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Ниже HWM: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Выделен, но пока не отформатирован и не используется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Отформатирован и содержит данные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Отформатирован и пуст, т.к. данные были удалены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ASSM разделяет операции вставки разных сессий между блоками, чтобы избежать конкуренции.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529448"/>
            <a:ext cx="4273094" cy="15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653508" y="1499300"/>
            <a:ext cx="402294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High Water Mark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точка, ниже которой все блоки отформатированы (содержат или содержали данные).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может выбрать для вставки любой блок ниже HWM, в котором достаточно места (ниже low HWM, или между ними).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7504" y="777477"/>
            <a:ext cx="885698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вставке данных Oracle должен выделить группу блоков. Они располагаются ниже HWM. Oracle форматирует в этой группе bitmap block, содержащий метаданные, но не форматирует другие блоки.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12" y="3279473"/>
            <a:ext cx="4195048" cy="14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644008" y="3140967"/>
            <a:ext cx="4104456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Table Scan: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т.к. блоки ниже HWM форматируются только при использовании, некоторые могут не быть не отформатированы. Поэтому Oracle читает bitmap block и определяет low HWM, читает все блоки до low HWM (они гарантированно отформатированы), и затем читает по одному отформатированные блоки между low HWM и HWM.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900" y="4797151"/>
            <a:ext cx="4165779" cy="15121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4653508" y="5550330"/>
            <a:ext cx="4104456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место между low HWM и HWM заполнено, HWM увеличивается, а low HWM становится на её старое место.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INDEX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create_index.gif follows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98363"/>
            <a:ext cx="5183849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 of table_index_clause.gif follows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372157"/>
            <a:ext cx="7448550" cy="104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539552" y="3372157"/>
            <a:ext cx="2083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table_index_clause: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95536" y="4653135"/>
            <a:ext cx="8352928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index_expr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поле таблицы, или выражение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function-based indexes - FBI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Bitmap индекс может иметь до 30 полей, остальные до 32.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ASC/DESC – способ сортировки ключей в индексе (не путать с reverse index)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физические атрибуты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pctfree, pctused, initrans, storage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logging, tablespace, parallel,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(IN)VISIBLE – видимость для CBO, REVERSE и др.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724128" y="998363"/>
            <a:ext cx="30243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UNUSABLE индекса не создается сегмент, соотв. он не может быть использован при запросе, пока не перестроен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rebuild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или не удален и пересоздан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drop, create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Reverse indexes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95536" y="908720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с реверсированным ключом – байты данных ключевого столбца в блоке индекса меняют порядок на противоположный (порядок столбцов остается неизменным). Oracle не сохраняет ключи индекса друг за другом в лексикографическом порядке.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5537" y="4417253"/>
            <a:ext cx="83529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ключи монотонно возрастают, то велика вероятность, что вставляемые строки попадут в один и тот же блок. Reverse индекс позволяет уменьшить конкуренцию за заголовок блока индекса при вставках из множества параллельных сессий, поскольку вероятность попадания ключей 144, 80 и 208 в один и тот же блок меньше, чем ключей 9, 10 и 11.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Недостаток: работает только на равенство, диапазонные поиски не работают.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539552" y="220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{8328F7D6-F85E-4899-9209-984E33A2FBFC}</a:tableStyleId>
              </a:tblPr>
              <a:tblGrid>
                <a:gridCol w="2038525"/>
                <a:gridCol w="2786000"/>
              </a:tblGrid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Поле в таблице (bin)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Ключ reverse-индекса (bin)</a:t>
                      </a:r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 (00000001)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128 (10000000)</a:t>
                      </a:r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…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…</a:t>
                      </a:r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9 (00001001)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144 (10010000)</a:t>
                      </a:r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10 (00001010)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80 (01010000)</a:t>
                      </a:r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11 (00001011)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208 (11010000)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264" y="2364735"/>
            <a:ext cx="865187" cy="177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5868144" y="3012213"/>
            <a:ext cx="978407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796135" y="1970549"/>
            <a:ext cx="30412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http://habrahabr.ru/post/102785/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Function-based indexes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23529" y="694431"/>
            <a:ext cx="8496944" cy="44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Создается, когда в качестве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index_expr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задано выражение по полю таблицы, константа, SQL или user-defined функция (должны быть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для всех входных значений всегда возвращаются одни и те же результаты).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создания FBI рекомендуется обновить статистику по индексу и таблице, чтобы CBO мог принимать правильные решения о его использовании.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использован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synonym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затем в схеме создается объект с таким же именем, Oracle помечает индекс DISABLE. Затем, если делаем ENABLE или REBUILD, имя продолжает указывать на начальный объект (а не на созданный)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иногда не может преобразовать типы, даже если это явно задано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to_number(‘123 abc’)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Поэтому, если индекс построен на TO_NUMBER/TO_DATE и вставляется/изменяется невалидное значение, возникает ошибка в операторе INSERT/UPDATE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создаем FBI используя некий формат даты-времени, в системных представлениях этот формат потом может оказаться другой: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23530" y="5211776"/>
            <a:ext cx="84969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scott.emp_hiredate_idx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(hiredate, to_date(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'31/12/9999'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'dd/mm/yyyy'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dba_ind_expressions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index_name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'EMP_HIREDATE_IDX'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("HIREDATE",TO_DATE(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9999-12-31 00:00:00'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'syyyy-mm-dd hh24:mi:ss'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INDEX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95536" y="908720"/>
            <a:ext cx="82809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Сжатие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 space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Параллелизм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Физ. атрибуты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(pctfree, pctused, initrans)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(NO)LOGGING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Перестроение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rebuild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(NO)REVERSE, отдельные разделы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tablespace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ENABLE/DISABLE – только для FBI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UNUSABLE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(IN)VISIBLE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95537" y="3138060"/>
            <a:ext cx="8280919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пример полного синтаксиса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scott.emp_ename_idx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(ename)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large_idx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initrans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minextents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ускорение создания индекса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scott.emp_empno_idx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scott.emp(empno)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parallel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scott.emp_empno_idx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noparallel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функциональный индекс для поиска по имении в нижнем регистре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scott.emp_ename_lower_idx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(ename)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 по части таблицы: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scott.emp_job_manager_idx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job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'MANAGER'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7543" y="764704"/>
            <a:ext cx="820891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(это происходит в constraints с ON DELETE CASCADE,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может быть явно прописано в коде):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     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scott.dept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Запросы PARENT -&gt; CHILD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d.deptno,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e.ename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scott.dept 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scott.emp e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e.deptno = d.deptno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d.deptno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Блокировки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См. далее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нужен, если выполнены все условия: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удаляются строки из PARENT-таблицы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обновляется ключ в PARENT-таблице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 соединений PARENT -&gt; CHILD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индекс по внешнему ключу на справочник не нужен.</a:t>
            </a:r>
          </a:p>
        </p:txBody>
      </p:sp>
      <p:pic>
        <p:nvPicPr>
          <p:cNvPr descr="http://upload.wikimedia.org/wikipedia/commons/thumb/8/85/Smiley.svg/200px-Smiley.svg.png"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1844824"/>
            <a:ext cx="1238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 (locks)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5148064" y="930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{8328F7D6-F85E-4899-9209-984E33A2FBFC}</a:tableStyleId>
              </a:tblPr>
              <a:tblGrid>
                <a:gridCol w="455700"/>
              </a:tblGrid>
              <a:tr h="3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Id</a:t>
                      </a:r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3" name="Shape 273"/>
          <p:cNvGraphicFramePr/>
          <p:nvPr/>
        </p:nvGraphicFramePr>
        <p:xfrm>
          <a:off x="6978352" y="752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{8328F7D6-F85E-4899-9209-984E33A2FBFC}</a:tableStyleId>
              </a:tblPr>
              <a:tblGrid>
                <a:gridCol w="1266050"/>
              </a:tblGrid>
              <a:tr h="26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ID_PARENT</a:t>
                      </a:r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4" name="Shape 274"/>
          <p:cNvCxnSpPr/>
          <p:nvPr/>
        </p:nvCxnSpPr>
        <p:spPr>
          <a:xfrm flipH="1" rot="10800000">
            <a:off x="5603776" y="1196751"/>
            <a:ext cx="1376138" cy="190819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5" name="Shape 275"/>
          <p:cNvCxnSpPr/>
          <p:nvPr/>
        </p:nvCxnSpPr>
        <p:spPr>
          <a:xfrm>
            <a:off x="5603776" y="1387570"/>
            <a:ext cx="1374575" cy="127299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6" name="Shape 276"/>
          <p:cNvCxnSpPr/>
          <p:nvPr/>
        </p:nvCxnSpPr>
        <p:spPr>
          <a:xfrm>
            <a:off x="5611762" y="1645066"/>
            <a:ext cx="1368151" cy="183652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7" name="Shape 277"/>
          <p:cNvCxnSpPr/>
          <p:nvPr/>
        </p:nvCxnSpPr>
        <p:spPr>
          <a:xfrm>
            <a:off x="5611762" y="1644040"/>
            <a:ext cx="1368151" cy="432047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med" w="med" type="none"/>
            <a:tailEnd len="lg" w="lg" type="stealth"/>
          </a:ln>
        </p:spPr>
      </p:cxnSp>
      <p:graphicFrame>
        <p:nvGraphicFramePr>
          <p:cNvPr id="278" name="Shape 278"/>
          <p:cNvGraphicFramePr/>
          <p:nvPr/>
        </p:nvGraphicFramePr>
        <p:xfrm>
          <a:off x="239693" y="237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{8328F7D6-F85E-4899-9209-984E33A2FBFC}</a:tableStyleId>
              </a:tblPr>
              <a:tblGrid>
                <a:gridCol w="2532100"/>
                <a:gridCol w="2520275"/>
                <a:gridCol w="3600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Сессия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Сессия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cap="none" strike="noStrike"/>
                        <a:t>Коммент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drop index child_id_parent_idx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child where id_parent =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child where id_parent =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Ок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parent where id =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parent where id =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Сессия 2 запрашивает блокировку SSX на CHILD, но сессия 1 держит на ней же блокировку SX – сессия 2 ждет завершения транзакции 1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create index child_id_parent_idx on child (id_parent)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child where id_parent =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child where id_parent =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Ок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parent where id =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delete parent where id =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Ок (при наличии индекса блокировка SSX не запрашивается)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Shape 279"/>
          <p:cNvSpPr/>
          <p:nvPr/>
        </p:nvSpPr>
        <p:spPr>
          <a:xfrm>
            <a:off x="323528" y="1681643"/>
            <a:ext cx="410445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http://docs.oracle.com/cd/E11882_01/server.112/e16508/consist.htm#CNCPT1340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95536" y="705470"/>
            <a:ext cx="427482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в двух сессиях удаляем данные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двум ID – логично ожидать,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они удалятся (разные строки)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создания таблиц: pctfree и pctused; initial, next и pctincrease; minextents и maxextents; logging и nologging; initrans и maxtrans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indexes, индекс на часть таблицы (по функции)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по внешним ключам (зачем нужны, что будет если не создать)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 (процент читаемых записей, неявное приведение типов, неактуальная статистика)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commit при DDL. Запрет на DDL в PL/SQL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 (группы представлений user_, all_, dba_)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используемые словари данных (dict, dba_tables, dba_objects и т.д.)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95536" y="728691"/>
            <a:ext cx="8352928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или UNUSABLE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процент читаемых записей – если относительно велик, то дешевле может быть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scan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(чтение выполняется по несколько блоков за 1 операцию, как задано параметром инициализации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db_file_multiblock_read_count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например 8)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таблица содержит 80 строк и занимает 8 блоков, индекс по ней занимает 1 блок. Нужно получить строки с 1 по 40 (50% содержимого).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Через FS это можно сделать за 1 операцию чтения – просто прочитать блоки таблицы.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Через Index Range Scan нужно прочитать 1 блок индекса и затем по ROWID оттуда 4 раза обратиться к блокам таблицы, итого 5 операций чтения.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 – индекс не используется, если тип данных столбца приводится к типу переменной (искомого значения)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индекс построен по текстовому полю, а в запросе используем число. При неявном преобразовании текст преобразуется к числу, то есть в индексе пытаемся найти число. Но в индексе только текст – не используется, идем в таблицу и делаем full scan.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неактуальная статистика – оптимальный план выполнения запроса зависит в том числе и от реальных данных, лежащих в таблице. CBO судит об этих данных по статистике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было в нашей таблице 80 строк, для запроса «where id between 1 and 70» выбирался full scan. Вставили еще 800 000 строк, статистику не обновили. Тот же запрос начинает работать медленно, т.к. по-прежнему использует full scan – CBO не знает, что мы вставили данные в таблицу.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Truncate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truncate_table.gif follows"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764704"/>
            <a:ext cx="7058024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95536" y="2852935"/>
            <a:ext cx="828091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всех строк из таблицы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может быть отменено с помощью ROLLBACK и FLASHBACK 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Быстрое (не пишется undo, не выполняются триггеры)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также транкейтятся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место в таблице, кроме указанного в параметре MINEXTENTS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PRESERVE/PURGE MV LOG – сохранить (default) или удалить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materialized view log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STORAGE – освободить место (установить HWM), кроме MINEXTENTS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ALL STORAGE – освободить все место, включая MINEXTENTS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STORAGE – не трогать HWM; место остается в таблице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DDL и Commit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23528" y="836712"/>
            <a:ext cx="8424935" cy="403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выполняет неявный COMMIT: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началом выполнения синтактически правильного DDL-выражения, даже если затем его выполнение завершится ошибкой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DDL, завершенного без ошибок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также неявный COMMIT выполняется перед и после большинства процедур из стандартного пакета DBMS_STATS (просмотр и изменение статистики по объектам).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есть некая строка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удаляем её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выполняем любой DDL, например добавляем комментарий на поле таблицы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t1.id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видно в другой сессии - та строка удалена, выбирается другая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</a:p>
        </p:txBody>
      </p:sp>
      <p:sp>
        <p:nvSpPr>
          <p:cNvPr id="306" name="Shape 306"/>
          <p:cNvSpPr/>
          <p:nvPr/>
        </p:nvSpPr>
        <p:spPr>
          <a:xfrm>
            <a:off x="381354" y="5089103"/>
            <a:ext cx="604867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3-tier приложениях как правило управление транзакциями осуществляется в слое бизнес логики (Java). Поэтому в коде PL/SQL не используется DDL.</a:t>
            </a:r>
          </a:p>
        </p:txBody>
      </p:sp>
      <p:pic>
        <p:nvPicPr>
          <p:cNvPr descr="http://t0.gstatic.com/images?q=tbn:ANd9GcSbpYX30QsBzUuiaYYaoV-KJM2YKiJ3Lam3U0CZWsOrAI4IrC_q"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247" y="4941167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5536" y="672802"/>
            <a:ext cx="828091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набор таблиц, содержащих административные метаданные о БД. Например: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Определения всех объектов БД (включая дефолтные значения полей, ограничения целостности и т.д.)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Выделенное и используемое объектами пространство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Справочник пользователей, привилегий и ролей, данные аудита пользователей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обращается к словарю для поиска информации о пользователях, объектах БД и структурах данных, а также изменяет словарь данных каждый раз при выполнении команды DDL.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 содержит объекты двух типов: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таблицы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содержат собственно информацию о БД. Только движку Oracle следует работать с ними. Пользователи редко это делают, т.к. большинство данных нормализованы и трудно читаемы.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Примеры: sys.tab$, sys.seg$, sys.x$ksppcv, sys.x$ksppi, sys.deferred_stg$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преобразуют данные из базовых таблиц в полезный и читаемый вид. Как правило, организованы в наборы (DBA_, ALL_, USER_). Но не всегда (DBA_LOCK – есть, а ALL_LOCK – нет).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dba_tables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Наборы представлений словаря данных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194752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{8328F7D6-F85E-4899-9209-984E33A2FBFC}</a:tableStyleId>
              </a:tblPr>
              <a:tblGrid>
                <a:gridCol w="976450"/>
                <a:gridCol w="1661425"/>
                <a:gridCol w="1868825"/>
                <a:gridCol w="42062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Prefix</a:t>
                      </a:r>
                    </a:p>
                  </a:txBody>
                  <a:tcPr marT="28575" marB="2857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User Access</a:t>
                      </a:r>
                    </a:p>
                  </a:txBody>
                  <a:tcPr marT="28575" marB="2857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Contents</a:t>
                      </a:r>
                    </a:p>
                  </a:txBody>
                  <a:tcPr marT="28575" marB="2857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Notes</a:t>
                      </a:r>
                    </a:p>
                  </a:txBody>
                  <a:tcPr marT="28575" marB="28575" marR="28575" marL="28575" anchor="b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Database administrators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All objects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Некоторые DBA_ представления содержат дополнительные столбцы, полезные DBA (для них и предназначены)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ALL_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All users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Objects to which user has privileges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Отражают объекты, на которые у выполняющего запрос пользователя есть права (public- или явные гранты и роли, в дополнение к объектам в своей схеме).</a:t>
                      </a:r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USER_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All users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Objects owned by user</a:t>
                      </a:r>
                    </a:p>
                  </a:txBody>
                  <a:tcPr marT="28575" marB="28575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Обычно тут нет поля OWNER, т.к. в базовых таблицах выбираем по условию OWNER = текущий пользователь</a:t>
                      </a:r>
                    </a:p>
                  </a:txBody>
                  <a:tcPr marT="28575" marB="28575" marR="28575" marL="28575"/>
                </a:tc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611560" y="4509119"/>
            <a:ext cx="784887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представлений словаря: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таблица в словаре. Все пользователи имеют к ней доступ. Полезна, когда нужно вернуть значение один раз. Содержит 1 столбец DUMMY типа VARCHAR2(1) и одну строку со значением “X”.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хранится в табличном пространстве SYSTEM и всегда доступен.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Некоторые таблицы словаря данных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graphicFrame>
        <p:nvGraphicFramePr>
          <p:cNvPr id="332" name="Shape 332"/>
          <p:cNvGraphicFramePr/>
          <p:nvPr/>
        </p:nvGraphicFramePr>
        <p:xfrm>
          <a:off x="467543" y="90872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{8328F7D6-F85E-4899-9209-984E33A2FBFC}</a:tableStyleId>
              </a:tblPr>
              <a:tblGrid>
                <a:gridCol w="2376275"/>
                <a:gridCol w="5904650"/>
              </a:tblGrid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DBA_OBJECTS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Все объекты БД (таблицы, пакеты, триггеры и т.д.)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DBA_ROLE_PRIVS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Роли, выданные схемам и другим ролям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DBA_SCHEDULER_JOBS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Список scheduler-джобов («новые», рекомендуемые с 11.1)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DBA_JOBS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Список обычных джобов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DBA_JOBS_RUNNING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u="none" cap="none" strike="noStrike"/>
                        <a:t>Джобы из DBA_JOBS, которые сейчас работают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DBA_SEGMENTS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Сегменты (таблиц, разделов, индексов, отката и т.д.)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DBA_SEQUENCES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Список секвенсов в БД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DBA_SOURCE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Код всех пакетов, процедур, триггеров, Java-классов и т.д.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DBA_SYNONYMS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Список синонимов в БД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DBA_TABLES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Все таблицы и их характеристики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DBA_TABLESPACES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Табличные пространства в БД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DBA_TAB_COLUMNS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Поля (и характеристики) всех таблицы и представлений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DBA_TAB_COMMENTS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Комментарии на таблицы и представления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DBA_TAB_PRIVS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Привилегии (какая, кто выдал, кому, grantable)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DBA_TRIGGERS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Триггеры (характеристики, код)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DBA_USERS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Пользователи (схемы) БД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DBA_VIEWS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Представления (характеристики, текст)</a:t>
                      </a: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DBA_HIST_ACTIVE_SESS_HISTORY</a:t>
                      </a:r>
                    </a:p>
                  </a:txBody>
                  <a:tcPr marT="9525" marB="0" marR="9525" marL="95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Исторические данные по статистике активных сессий (GV$ACTIVE_SESSION_HISTORY )</a:t>
                      </a: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создания таблиц: pctfree и pctused; initial, next и pctincrease; minextents и maxextents; logging и nologging; initrans и maxtrans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indexes, индекс на часть таблицы (по функции)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по внешним ключам (зачем нужны, что будет если не создать)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 (процент читаемых записей, неявное приведение типов, неактуальная статистика)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commit при DDL. Запрет на DDL в PL/SQL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 (группы представлений user_, all_, dba_)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используемые словари данных (dict, dba_tables, dba_objects и т.д.)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0" y="692695"/>
            <a:ext cx="9144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Документация Oracle 11.2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http://docs.oracle.com/cd/E11882_01/index.htm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http://docs.oracle.com/cd/E11882_01/server.112/e41084/statements_7002.htm#i2095331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http://docs.oracle.com/cd/E11882_01/server.112/e41084/statements_3001.htm#CJAHHIBI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Полезная информация от Тома Кайта про pctfree, pctused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https://asktom.oracle.com/pls/apex/f?p=100:11:0::::P11_QUESTION_ID:2556828000346627752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Data Blocks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http://docs.oracle.com/cd/E11882_01/server.112/e40540/logical.htm#CNCPT302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http://docs.oracle.com/cd/E11882_01/server.112/e40540/logical.htm#CNCPT89022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http://docs.oracle.com/cd/E11882_01/server.112/e41084/statements_5012.htm#i2062403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http://docs.oracle.com/cd/E11882_01/server.112/e41084/statements_1010.htm#i2050158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51519" y="771083"/>
            <a:ext cx="864096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http://www.sql.ru/forum/32684/primery-neobhodimosti-ispolzovaniya-reverse-index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https://asktom.oracle.com/pls/asktom/f?p=100:11:0::::P11_QUESTION_ID:292016138754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http://docs.oracle.com/cd/E11882_01/server.112/e41084/sql_elements002.htm#SQLRF00214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http://docs.oracle.com/cd/E11882_01/server.112/e41084/statements_10007.htm#i2067571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 COMMIT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http://docs.oracle.com/cd/E11882_01/server.112/e41084/statements_4010.htm#i2060233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DBMS_STATS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http://docs.oracle.com/cd/E11882_01/appdev.112/e40758/d_stats.htm#ARPLS059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51519" y="771083"/>
            <a:ext cx="8640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http://docs.oracle.com/cd/E11882_01/server.112/e40540/datadict.htm#CNCPT002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create_table.gif follows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980728"/>
            <a:ext cx="8545994" cy="108012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51518" y="2060848"/>
            <a:ext cx="1766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relational_table:</a:t>
            </a:r>
          </a:p>
        </p:txBody>
      </p:sp>
      <p:pic>
        <p:nvPicPr>
          <p:cNvPr descr="Description of relational_table.gif follows"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0" y="2430180"/>
            <a:ext cx="5904656" cy="133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51518" y="3968476"/>
            <a:ext cx="50405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COMMIT DELETE/PRESERVE ROWS – для termporary-таблиц</a:t>
            </a:r>
          </a:p>
        </p:txBody>
      </p:sp>
      <p:sp>
        <p:nvSpPr>
          <p:cNvPr id="110" name="Shape 110"/>
          <p:cNvSpPr/>
          <p:nvPr/>
        </p:nvSpPr>
        <p:spPr>
          <a:xfrm>
            <a:off x="6444207" y="2348880"/>
            <a:ext cx="23533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описание столбцов: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(Not) Null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79511" y="4350003"/>
            <a:ext cx="8676456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id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hiredate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deptno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pk_emp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(id)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physical_properties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physical_properties.gif follows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2" y="980728"/>
            <a:ext cx="8780329" cy="25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5935" y="3789039"/>
            <a:ext cx="2851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segment_attributes_clause:</a:t>
            </a:r>
          </a:p>
        </p:txBody>
      </p:sp>
      <p:pic>
        <p:nvPicPr>
          <p:cNvPr descr="Description of segment_attributes_clause.gif follows"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536" y="4292723"/>
            <a:ext cx="3179334" cy="1245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 of physical_attributes_clause.gif follows"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080" y="4292723"/>
            <a:ext cx="3528391" cy="193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668012" y="3789783"/>
            <a:ext cx="2776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physical_attributes_clause:</a:t>
            </a:r>
          </a:p>
        </p:txBody>
      </p:sp>
      <p:sp>
        <p:nvSpPr>
          <p:cNvPr id="124" name="Shape 124"/>
          <p:cNvSpPr/>
          <p:nvPr/>
        </p:nvSpPr>
        <p:spPr>
          <a:xfrm>
            <a:off x="336676" y="5734996"/>
            <a:ext cx="4955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будут ли операции DML записаны в Redo Log (значения: LOGGING или NOLOGGING)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pctfree, pctused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95536" y="1033287"/>
            <a:ext cx="806489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PCTFREE – сколько % свободного места для последующих UPDATE нужно оставить в блоке при выполнении INSERT. Значение от 0 до 99 (default 10)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PCTUSED – минимальный % используемого места в блоке. Значение от 0 до 99 (default 40). Нельзя указывать для index-organized tables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 PCTFREE и PCTUSED должна быть &lt;= 100. Вместе эти параметры используются для оптимизации использования дискового пространства.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5536" y="3212976"/>
            <a:ext cx="51845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работают вместе: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новом блоке место, доступное для INSERT, равно [размер блока – (PCTFREE + block header)]. UPDATE может использовать все доступное место, поэтому свободное может стать &lt; PCTFREE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блок заполнен до предела, заданного PCTFREE, Oracle не вставляет новые строки в него (делает только UPDATE), пока занятое место не станет меньше PCTUSED. Когда стало меньше – можно опять INSERT</a:t>
            </a:r>
          </a:p>
        </p:txBody>
      </p:sp>
      <p:pic>
        <p:nvPicPr>
          <p:cNvPr descr="Description of Figure 12-6 follows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19" y="3212975"/>
            <a:ext cx="3168351" cy="272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initrans, maxtrans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57200" y="764704"/>
            <a:ext cx="8152481" cy="3939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INITRANS – сколько слотов транзакций изначально выделяется в блоке. Значение от 1 до 255. По умолчанию 1, за исключением: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кластера таблиц – максимум из 2 и INITRANS tablespace’а, в котором находится кластер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индекса - 2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общем случае не рекомендуется задавать явно, используем дефолтное значение.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транзакция, которая выполняет UPDATE блока, занимает в блоке 1 слот. Этот параметр гарантирует, что минимальное количество транзакций могут обновлять блок.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MAXTRANS – максимальное количество слотов транзакций. В 11.2 deprecated. Для существующих остается как есть, для новых 255 (если пытаемся менять, значение игнорируется и подставляется 255).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57200" y="473966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scott.bonus_log (...)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scott.process_log (...)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initrans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maxtrans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minextents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maxextents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unlimited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pctincrease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storage_clause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storage_clause.gif follows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05" y="806975"/>
            <a:ext cx="4281286" cy="56186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4644801" y="790247"/>
            <a:ext cx="4175670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описаны параметры для типа tablespace’ов – locally managed (extent_management = LOCAL в dba_tablespaces). Другой тип tablespace’ов – dictionary managed tablespaces (устаревший, характеристики tablespace хранятся в словаре, запланирована отмена поддержки в будущих релизах).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создании сегмента для вычисления его первоначального размера используются параметры INITIAL, MINEXTENTS, NEXT и PCTINCREASE. При дальнейшем выделении новых экстентов они игнорируются.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MAXSIZE – максимальный размер объекта (UNLIMITED – без ограничений)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MAXEXTENTS – используется только для dictionary-managed tablespaces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initial, next, pctincrease, minextents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sp>
        <p:nvSpPr>
          <p:cNvPr id="160" name="Shape 160"/>
          <p:cNvSpPr/>
          <p:nvPr/>
        </p:nvSpPr>
        <p:spPr>
          <a:xfrm>
            <a:off x="288256" y="836712"/>
            <a:ext cx="8496944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– размер первого экстента объекта, в зависимости от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allocation_type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dba_tablespaces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– дефолтный размер экстента берется с tablespace, выделяется нужное количество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– может быть выделено 64K, 1M, 8M, или 64M. Из них берем ближайшее меньшее, выделяем нужное количество таких экстентов (4M = 1M+…)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указывать в ALTER.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– размер следующего выделяемого экстента: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– также игнорируется, значение подтягивается с tablespace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– Oracle сам вычисляет (заданное пользователем игнорируется)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PCTINCREASE – на сколько % следующий экстент при выделении больше последнего (используется только для dictionary-managed tablespaces).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MINEXTENTS – минимальное количество экстентов объекта. Общее место при создании будет вычислено как INITIAL * MINEXTENTS. С помощью ALTER можно уменьшить этот параметр таблицы, но не увеличить. Это может быть полезно, например, перед использованием TRUNCATE ... DROP STORAGE (чтобы сегмент занял минимальное количество экстентов после этого).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table_properties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</a:p>
        </p:txBody>
      </p:sp>
      <p:pic>
        <p:nvPicPr>
          <p:cNvPr descr="Description of table_properties.gif follows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05" y="794314"/>
            <a:ext cx="7112078" cy="210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51519" y="2996951"/>
            <a:ext cx="86409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subquery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запрос, результат которого будет вставлен в таблицу сразу при создании. При таком подходе можно не указывать явно перечень полей, он сформируется из запроса (а также типы данных и их размерности).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выбираем поле (а не выражение) – с него переносим в новую таблицу NOT NULL constraint, если они явно заданы пользователем и имеют состояния NOT DEFERRABLE и VALIDATE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 constraint, созданные автоматически Oracle (например primary key), не переносятся. Также не переносятся атрибуты: primary/unique/foreign keys, check constraints, partitioning criteria (задается для новой таблицы отдельно), индексы и column default values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12250" y="6021287"/>
            <a:ext cx="78374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 ||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dummy2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