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ED8CAC-AEC7-4759-9716-4FCE41F54109}">
  <a:tblStyle styleId="{E4ED8CAC-AEC7-4759-9716-4FCE41F5410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1D9480BA-7164-4BA5-A9ED-CA608AD7F40F}" styleName="Table_1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Shape 5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Shape 5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Shape 5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Shape 6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Заголовок и вертик.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Вертик. загол.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Пустой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gif"/><Relationship Id="rId4" Type="http://schemas.openxmlformats.org/officeDocument/2006/relationships/image" Target="../media/image8.gif"/><Relationship Id="rId5" Type="http://schemas.openxmlformats.org/officeDocument/2006/relationships/image" Target="../media/image7.gif"/><Relationship Id="rId6" Type="http://schemas.openxmlformats.org/officeDocument/2006/relationships/image" Target="../media/image9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docs.oracle.com/cd/B28359_01/appdev.111/b28370/datatypes.htm#CIHBCHFH" TargetMode="External"/><Relationship Id="rId4" Type="http://schemas.openxmlformats.org/officeDocument/2006/relationships/hyperlink" Target="http://docs.oracle.com/cd/E11882_01/server.112/e26088/sql_elements001.htm#SQLRF30020" TargetMode="External"/><Relationship Id="rId9" Type="http://schemas.openxmlformats.org/officeDocument/2006/relationships/hyperlink" Target="http://habrahabr.ru/post/127327/" TargetMode="External"/><Relationship Id="rId5" Type="http://schemas.openxmlformats.org/officeDocument/2006/relationships/hyperlink" Target="http://docs.oracle.com/cd/E11882_01/appdev.112/e25519/overview.htm#LNPLS001" TargetMode="External"/><Relationship Id="rId6" Type="http://schemas.openxmlformats.org/officeDocument/2006/relationships/hyperlink" Target="http://docs.oracle.com/cd/E11882_01/appdev.112/e25519/create_type.htm#i2083561" TargetMode="External"/><Relationship Id="rId7" Type="http://schemas.openxmlformats.org/officeDocument/2006/relationships/hyperlink" Target="http://docs.oracle.com/cd/B10501_01/appdev.920/a96583/cci06met.htm" TargetMode="External"/><Relationship Id="rId8" Type="http://schemas.openxmlformats.org/officeDocument/2006/relationships/hyperlink" Target="http://docs.oracle.com/cd/E11882_01/appdev.112/e25519/controlstatements.htm#LNPLS9997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1880171"/>
            <a:ext cx="7772400" cy="200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5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PL/SQL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3090333" y="5630332"/>
            <a:ext cx="5930377" cy="719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developer группы разработки Oracle Журавлев Вячеслав</a:t>
            </a:r>
          </a:p>
          <a:p>
            <a:pPr indent="0" lvl="0" marL="0" marR="0" rtl="0" algn="r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developer группы разработки Oracle Юрченко Игорь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 PL/SQL блока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70964" y="742427"/>
            <a:ext cx="8531970" cy="561534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    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string_variable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пустой оператор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string_variable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'Ave, Oracle'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присваиваем переменной значение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zero_divide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'error division by zero 1'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OTHERS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'other error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SQLCODE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division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zero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174" name="Shape 174"/>
          <p:cNvSpPr/>
          <p:nvPr/>
        </p:nvSpPr>
        <p:spPr>
          <a:xfrm>
            <a:off x="457199" y="750697"/>
            <a:ext cx="7750885" cy="727230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7199" y="1755763"/>
            <a:ext cx="7750885" cy="664883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53925" y="2459901"/>
            <a:ext cx="7750885" cy="332441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53925" y="2944117"/>
            <a:ext cx="7750885" cy="1379334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53925" y="4398257"/>
            <a:ext cx="7750885" cy="1151069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 PL/SQL блока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215393" y="1299078"/>
            <a:ext cx="7573141" cy="465515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'main block'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'inner block lvl 1'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i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'inner block lvl 2'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OTHERS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'exception block'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lvl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lvl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4445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</p:txBody>
      </p:sp>
      <p:sp>
        <p:nvSpPr>
          <p:cNvPr id="188" name="Shape 188"/>
          <p:cNvSpPr/>
          <p:nvPr/>
        </p:nvSpPr>
        <p:spPr>
          <a:xfrm>
            <a:off x="215393" y="866895"/>
            <a:ext cx="3748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Анонимный блок (anonumous block)</a:t>
            </a:r>
          </a:p>
        </p:txBody>
      </p:sp>
      <p:sp>
        <p:nvSpPr>
          <p:cNvPr id="189" name="Shape 189"/>
          <p:cNvSpPr/>
          <p:nvPr/>
        </p:nvSpPr>
        <p:spPr>
          <a:xfrm>
            <a:off x="215393" y="1380787"/>
            <a:ext cx="7573141" cy="3478291"/>
          </a:xfrm>
          <a:prstGeom prst="roundRect">
            <a:avLst>
              <a:gd fmla="val 5391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15393" y="1828300"/>
            <a:ext cx="7573141" cy="2775597"/>
          </a:xfrm>
          <a:prstGeom prst="roundRect">
            <a:avLst>
              <a:gd fmla="val 5391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15392" y="2376317"/>
            <a:ext cx="7573141" cy="1219693"/>
          </a:xfrm>
          <a:prstGeom prst="roundRect">
            <a:avLst>
              <a:gd fmla="val 5391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Требования: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Иметь не более 30 символов в длину и не содержать пробельных символов (собственно пробелов и знаков табуляции).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Состоять только из букв, цифр от 0 до 9, символа подчеркивания (_), знака доллара ($) и знака фунта (#).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Начинаться с буквы.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совпадать с зарезервированными словами PL/SQL или SQL, которые имеют специальное значение. Например, именем переменной не может быть слово BEGIN или INSERT. Все зарезервированные слова можно увидеть в представлении v$reserved_words. 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340236" y="1639010"/>
            <a:ext cx="8664000" cy="42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new_variable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invalid_ident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начинается с цифры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$invalid_ident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начинается не с буквы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invalid-ident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содержит -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invalid_%_ident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содержит %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invalid_ident_because_very_large_length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длинное название &gt; 30 байт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invalid ident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содержит пробел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valid_ident1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valid_ident#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new_variable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VALID_IDENT1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Набор символов</a:t>
            </a:r>
          </a:p>
        </p:txBody>
      </p:sp>
      <p:sp>
        <p:nvSpPr>
          <p:cNvPr id="201" name="Shape 201"/>
          <p:cNvSpPr/>
          <p:nvPr/>
        </p:nvSpPr>
        <p:spPr>
          <a:xfrm>
            <a:off x="283613" y="888411"/>
            <a:ext cx="2022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525" lvl="2" marL="85725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Идентификаторы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Набор символов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Уточнения: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чувствителен к регистру;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правила можно нарушить  если заключить в двойные кавычки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83613" y="888411"/>
            <a:ext cx="1550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525" lvl="2" marL="85725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Именование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07806" y="2584019"/>
            <a:ext cx="3501614" cy="311585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переменная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"V"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"g	1"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ПЕРЕМЕННАЯ :=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  :=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"V" :=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--"v" := 1; -- invalid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"g	1" :=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987" y="1862135"/>
            <a:ext cx="7085218" cy="4118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Набор символов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283613" y="888411"/>
            <a:ext cx="31249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2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Арифметические операторы: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457200" y="17250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1076725"/>
                <a:gridCol w="2941275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Оператор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44450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Значение</a:t>
                      </a: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+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Сложение и унарный плюс</a:t>
                      </a: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-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Вычитание и унарный минус</a:t>
                      </a: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*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Умножение</a:t>
                      </a: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/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Деление</a:t>
                      </a: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**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Возведение в степень</a:t>
                      </a: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23" name="Shape 223"/>
          <p:cNvSpPr txBox="1"/>
          <p:nvPr/>
        </p:nvSpPr>
        <p:spPr>
          <a:xfrm>
            <a:off x="538983" y="4514419"/>
            <a:ext cx="3936197" cy="168078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 :=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**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graphicFrame>
        <p:nvGraphicFramePr>
          <p:cNvPr id="224" name="Shape 224"/>
          <p:cNvGraphicFramePr/>
          <p:nvPr/>
        </p:nvGraphicFramePr>
        <p:xfrm>
          <a:off x="4819426" y="176124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1011225"/>
                <a:gridCol w="2856150"/>
              </a:tblGrid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Оператор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Значение</a:t>
                      </a: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=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Равенство</a:t>
                      </a: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&lt; 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Меньше</a:t>
                      </a: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&gt; 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Больше</a:t>
                      </a: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&lt;&gt; 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Не равно</a:t>
                      </a: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!=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Не равно (альтернатива)</a:t>
                      </a: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~=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Не равно (альтернатива)</a:t>
                      </a: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^=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Не равно (альтернатива)</a:t>
                      </a: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&lt;=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Меньше или равно</a:t>
                      </a: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&gt;=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Больше или равно</a:t>
                      </a: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25" name="Shape 225"/>
          <p:cNvSpPr/>
          <p:nvPr/>
        </p:nvSpPr>
        <p:spPr>
          <a:xfrm>
            <a:off x="4819426" y="888411"/>
            <a:ext cx="2500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отношения: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Набор символов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280368" y="737025"/>
            <a:ext cx="23733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и метки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360381" y="11953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1499675"/>
                <a:gridCol w="3228325"/>
              </a:tblGrid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Идентификатор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Описание</a:t>
                      </a: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--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Комментарий в одной строке</a:t>
                      </a: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/*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Начало многострочного комментария</a:t>
                      </a: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*/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Конец многострочного комментария</a:t>
                      </a: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&gt;&gt; 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Начало метки</a:t>
                      </a: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&lt;&lt; 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Конец метки</a:t>
                      </a: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36" name="Shape 236"/>
          <p:cNvSpPr txBox="1"/>
          <p:nvPr/>
        </p:nvSpPr>
        <p:spPr>
          <a:xfrm>
            <a:off x="376568" y="3423835"/>
            <a:ext cx="4695599" cy="30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однострочный комментарий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многострочный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комментарий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*/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&lt;&lt;label1&gt;&gt;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" name="Shape 245"/>
          <p:cNvGraphicFramePr/>
          <p:nvPr/>
        </p:nvGraphicFramePr>
        <p:xfrm>
          <a:off x="457199" y="125996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2544175"/>
                <a:gridCol w="5787625"/>
              </a:tblGrid>
              <a:tr h="39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Вид данных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Описание</a:t>
                      </a:r>
                    </a:p>
                  </a:txBody>
                  <a:tcPr marT="0" marB="0" marR="68575" marL="68575" anchor="ctr"/>
                </a:tc>
              </a:tr>
              <a:tr h="813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Скалярный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Переменные, представляющие собой ровно одно значение (числовое, дату и т.д.)</a:t>
                      </a:r>
                    </a:p>
                  </a:txBody>
                  <a:tcPr marT="0" marB="0" marR="68575" marL="68575" anchor="ctr"/>
                </a:tc>
              </a:tr>
              <a:tr h="813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Составной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Переменные, представляющие именованную группу значений (запись, объект, массив)</a:t>
                      </a:r>
                    </a:p>
                  </a:txBody>
                  <a:tcPr marT="0" marB="0" marR="68575" marL="68575" anchor="ctr"/>
                </a:tc>
              </a:tr>
              <a:tr h="38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Ссылка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Ссылка на объект или курсор</a:t>
                      </a:r>
                    </a:p>
                  </a:txBody>
                  <a:tcPr marT="0" marB="0" marR="68575" marL="68575" anchor="ctr"/>
                </a:tc>
              </a:tr>
              <a:tr h="38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LOB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Указание на массив большого размера</a:t>
                      </a: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– означает отсутствие данных, констатацию того факта, что значение неизвестно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умолчанию это значение принимают переменные всех типов данных, если явно не указанно ограничение NOT NULL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ни равен ничему, даже другому Null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сравнения существует сравнение через «is» и только так.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57199" y="892886"/>
            <a:ext cx="3223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525" lvl="2" marL="85725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Познакомимся сначала с Null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93987" y="3501651"/>
            <a:ext cx="3782059" cy="284276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724923" y="3501651"/>
            <a:ext cx="3782059" cy="284276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&lt;&gt;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011680" y="3474794"/>
            <a:ext cx="4485939" cy="284276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199" y="1163612"/>
            <a:ext cx="8546951" cy="496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Исторически первым для Oracle числовым типом является NUMBER. Он существует в трех вариантах: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– для хранения чисел «самого общего вида»;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NUMBER(n) – для хранения целых с максимальной точностью мантиссы n десятичных позиций;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NUMBER(n, m) (в частности NUMBER( *, m)) – для хранения чисел «с фиксированной десятичной точкой» с максимальной точностью мантиссы n десятичных позиций, из них m до десятичной точки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варианты типа NUMBER преобразуются к соответствующей им форме при помещении в базу, а при выборке из базы интерпретируются в соответствии с типом столбца.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47447" y="794281"/>
            <a:ext cx="3155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Числовые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274" name="Shape 274"/>
          <p:cNvSpPr/>
          <p:nvPr/>
        </p:nvSpPr>
        <p:spPr>
          <a:xfrm>
            <a:off x="147447" y="794281"/>
            <a:ext cx="3155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Числовые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457200" y="174048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4114800"/>
                <a:gridCol w="4114800"/>
              </a:tblGrid>
              <a:tr h="278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Data Type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Data Description</a:t>
                      </a:r>
                    </a:p>
                  </a:txBody>
                  <a:tcPr marT="0" marB="0" marR="68575" marL="68575" anchor="ctr"/>
                </a:tc>
              </a:tr>
              <a:tr h="589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PLS_INTEGER or BINARY_INTEGER (одно и тоже)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Знаковое целое диапазон значений -2 147 483 648 до 2 147 483 647, размещается в 32 битах</a:t>
                      </a:r>
                    </a:p>
                  </a:txBody>
                  <a:tcPr marT="0" marB="0" marR="68575" marL="68575" anchor="ctr"/>
                </a:tc>
              </a:tr>
              <a:tr h="90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BINARY_FLOAT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Числа с одинарной точностью, соответствует формату IEEE 754 – формат с плавающей запятой (32 бит, от ±2</a:t>
                      </a:r>
                      <a:r>
                        <a:rPr baseline="30000" lang="en-US" sz="1200" u="none" cap="none" strike="noStrike"/>
                        <a:t>-149 </a:t>
                      </a:r>
                      <a:r>
                        <a:rPr lang="en-US" sz="1200" u="none" cap="none" strike="noStrike"/>
                        <a:t>до ±2</a:t>
                      </a:r>
                      <a:r>
                        <a:rPr baseline="30000" lang="en-US" sz="1200" u="none" cap="none" strike="noStrike"/>
                        <a:t>127</a:t>
                      </a:r>
                      <a:r>
                        <a:rPr lang="en-US" sz="1200" u="none" cap="none" strike="noStrike"/>
                        <a:t>∙(2-2</a:t>
                      </a:r>
                      <a:r>
                        <a:rPr baseline="30000" lang="en-US" sz="1200" u="none" cap="none" strike="noStrike"/>
                        <a:t>-23</a:t>
                      </a:r>
                      <a:r>
                        <a:rPr lang="en-US" sz="1200" u="none" cap="none" strike="noStrike"/>
                        <a:t>))</a:t>
                      </a:r>
                    </a:p>
                  </a:txBody>
                  <a:tcPr marT="0" marB="0" marR="68575" marL="68575" anchor="ctr"/>
                </a:tc>
              </a:tr>
              <a:tr h="90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BINARY_DOUBLE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Числа двойной точности, соответствует формату IEEE 754- формат с плавающей запятой (64 бит, диапозон от ±2</a:t>
                      </a:r>
                      <a:r>
                        <a:rPr baseline="30000" lang="en-US" sz="1200" u="none" cap="none" strike="noStrike"/>
                        <a:t>-1074</a:t>
                      </a:r>
                      <a:r>
                        <a:rPr lang="en-US" sz="1200" u="none" cap="none" strike="noStrike"/>
                        <a:t> до ±2</a:t>
                      </a:r>
                      <a:r>
                        <a:rPr baseline="30000" lang="en-US" sz="1200" u="none" cap="none" strike="noStrike"/>
                        <a:t>1023</a:t>
                      </a:r>
                      <a:r>
                        <a:rPr lang="en-US" sz="1200" u="none" cap="none" strike="noStrike"/>
                        <a:t>∙(2-2</a:t>
                      </a:r>
                      <a:r>
                        <a:rPr baseline="30000" lang="en-US" sz="1200" u="none" cap="none" strike="noStrike"/>
                        <a:t>-52</a:t>
                      </a:r>
                      <a:r>
                        <a:rPr lang="en-US" sz="1200" u="none" cap="none" strike="noStrike"/>
                        <a:t>))</a:t>
                      </a:r>
                    </a:p>
                  </a:txBody>
                  <a:tcPr marT="0" marB="0" marR="68575" marL="68575" anchor="ctr"/>
                </a:tc>
              </a:tr>
              <a:tr h="183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NUMBER [ (p [, s]) ]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С фиксированной или плавающей запятой с абсолютным значением в диапазоне от 1E-130 до (но не включая) 1.0E126. Может содержать ноль.</a:t>
                      </a: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Precision – общее число значащих цифр (max – 38)</a:t>
                      </a: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Scale – количество цифр справа от запятой (от -84 до 127)</a:t>
                      </a: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76" name="Shape 276"/>
          <p:cNvSpPr/>
          <p:nvPr/>
        </p:nvSpPr>
        <p:spPr>
          <a:xfrm>
            <a:off x="1549100" y="1371154"/>
            <a:ext cx="648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предопределенные числовые типы в PL/SQL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Знакомство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Среда исполнения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Структура PL/SQL блока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Набор символов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 (Null)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284" name="Shape 284"/>
          <p:cNvSpPr/>
          <p:nvPr/>
        </p:nvSpPr>
        <p:spPr>
          <a:xfrm>
            <a:off x="147447" y="794281"/>
            <a:ext cx="3155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Числовые</a:t>
            </a:r>
          </a:p>
        </p:txBody>
      </p:sp>
      <p:sp>
        <p:nvSpPr>
          <p:cNvPr id="285" name="Shape 285"/>
          <p:cNvSpPr/>
          <p:nvPr/>
        </p:nvSpPr>
        <p:spPr>
          <a:xfrm>
            <a:off x="1549100" y="1371154"/>
            <a:ext cx="648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Подтипы PLS_INTEGER</a:t>
            </a:r>
          </a:p>
        </p:txBody>
      </p:sp>
      <p:graphicFrame>
        <p:nvGraphicFramePr>
          <p:cNvPr id="286" name="Shape 286"/>
          <p:cNvGraphicFramePr/>
          <p:nvPr/>
        </p:nvGraphicFramePr>
        <p:xfrm>
          <a:off x="457200" y="192186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2802375"/>
                <a:gridCol w="5427225"/>
              </a:tblGrid>
              <a:tr h="32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Data Type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Data Description</a:t>
                      </a:r>
                    </a:p>
                  </a:txBody>
                  <a:tcPr marT="0" marB="0" marR="66250" marL="66250" anchor="ctr"/>
                </a:tc>
              </a:tr>
              <a:tr h="32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NATURAL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Неотрицательное PLS_INTEGER</a:t>
                      </a:r>
                    </a:p>
                  </a:txBody>
                  <a:tcPr marT="0" marB="0" marR="66250" marL="66250" anchor="ctr"/>
                </a:tc>
              </a:tr>
              <a:tr h="65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NATURALN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Неотрицательное PLS_INTEGER значение с NOT NULL ограничением</a:t>
                      </a:r>
                    </a:p>
                  </a:txBody>
                  <a:tcPr marT="0" marB="0" marR="66250" marL="66250" anchor="ctr"/>
                </a:tc>
              </a:tr>
              <a:tr h="65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POSITIVE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Положительное PLS_INTEGER значение (начинается с 1)</a:t>
                      </a:r>
                    </a:p>
                  </a:txBody>
                  <a:tcPr marT="0" marB="0" marR="66250" marL="66250" anchor="ctr"/>
                </a:tc>
              </a:tr>
              <a:tr h="65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POSITIVEN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Положительное PLS_INTEGER значение с NOT NULL ограничением</a:t>
                      </a:r>
                    </a:p>
                  </a:txBody>
                  <a:tcPr marT="0" marB="0" marR="66250" marL="66250" anchor="ctr"/>
                </a:tc>
              </a:tr>
              <a:tr h="657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SIGNTYPE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PLS_INTEGER значние -1, 0, или 1 (полезно при программировании tri-state логики (три состояния))</a:t>
                      </a:r>
                    </a:p>
                  </a:txBody>
                  <a:tcPr marT="0" marB="0" marR="66250" marL="66250" anchor="ctr"/>
                </a:tc>
              </a:tr>
              <a:tr h="328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SIMPLE_INTEGER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PLS_INTEGER значение с NOT NULL ограничением</a:t>
                      </a:r>
                    </a:p>
                  </a:txBody>
                  <a:tcPr marT="0" marB="0" marR="66250" marL="66250" anchor="ctr"/>
                </a:tc>
              </a:tr>
            </a:tbl>
          </a:graphicData>
        </a:graphic>
      </p:graphicFrame>
      <p:sp>
        <p:nvSpPr>
          <p:cNvPr id="287" name="Shape 28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294" name="Shape 294"/>
          <p:cNvSpPr/>
          <p:nvPr/>
        </p:nvSpPr>
        <p:spPr>
          <a:xfrm>
            <a:off x="147447" y="794281"/>
            <a:ext cx="3155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Числовые</a:t>
            </a:r>
          </a:p>
        </p:txBody>
      </p:sp>
      <p:sp>
        <p:nvSpPr>
          <p:cNvPr id="295" name="Shape 295"/>
          <p:cNvSpPr/>
          <p:nvPr/>
        </p:nvSpPr>
        <p:spPr>
          <a:xfrm>
            <a:off x="1549100" y="1371154"/>
            <a:ext cx="648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Подтипы BINARY_FLOAT/DOUBLE:</a:t>
            </a:r>
          </a:p>
        </p:txBody>
      </p:sp>
      <p:graphicFrame>
        <p:nvGraphicFramePr>
          <p:cNvPr id="296" name="Shape 296"/>
          <p:cNvGraphicFramePr/>
          <p:nvPr/>
        </p:nvGraphicFramePr>
        <p:xfrm>
          <a:off x="554018" y="188646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2877675"/>
                <a:gridCol w="5351925"/>
              </a:tblGrid>
              <a:tr h="26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Data Type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44450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Data Description</a:t>
                      </a:r>
                    </a:p>
                  </a:txBody>
                  <a:tcPr marT="0" marB="0" marR="66250" marL="66250" anchor="ctr"/>
                </a:tc>
              </a:tr>
              <a:tr h="26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SIMPLE_FLOAT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44450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BINARY_FLOAT значение с NOT NULL ограничением</a:t>
                      </a:r>
                    </a:p>
                  </a:txBody>
                  <a:tcPr marT="0" marB="0" marR="66250" marL="66250" anchor="ctr"/>
                </a:tc>
              </a:tr>
              <a:tr h="529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SIMPLE_DOUBLE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44450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BINARY_DOUBLE значение с NOT NULL ограничением</a:t>
                      </a:r>
                    </a:p>
                  </a:txBody>
                  <a:tcPr marT="0" marB="0" marR="66250" marL="66250" anchor="ctr"/>
                </a:tc>
              </a:tr>
            </a:tbl>
          </a:graphicData>
        </a:graphic>
      </p:graphicFrame>
      <p:sp>
        <p:nvSpPr>
          <p:cNvPr id="297" name="Shape 297"/>
          <p:cNvSpPr/>
          <p:nvPr/>
        </p:nvSpPr>
        <p:spPr>
          <a:xfrm>
            <a:off x="554018" y="3115253"/>
            <a:ext cx="7094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Потеря точности при неявном преобразовании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554018" y="3490001"/>
            <a:ext cx="5753100" cy="284276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small_num_variable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7.5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big_number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naturaln_variable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NATURALN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big_number := big_number + small_num_variable;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big_number := big_number + small_num_variable;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'big_number =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big_number);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big_number 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306" name="Shape 306"/>
          <p:cNvSpPr/>
          <p:nvPr/>
        </p:nvSpPr>
        <p:spPr>
          <a:xfrm>
            <a:off x="147447" y="794281"/>
            <a:ext cx="3155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Числовые</a:t>
            </a:r>
          </a:p>
        </p:txBody>
      </p:sp>
      <p:sp>
        <p:nvSpPr>
          <p:cNvPr id="307" name="Shape 307"/>
          <p:cNvSpPr/>
          <p:nvPr/>
        </p:nvSpPr>
        <p:spPr>
          <a:xfrm>
            <a:off x="295833" y="1515051"/>
            <a:ext cx="701936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Null числовые типы ведут себя логично, но не явно.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сложении числа с неизвестным значением – будет неизвестное значение. Надо запомнить!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98257" y="2540241"/>
            <a:ext cx="5258264" cy="348556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num_variable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num_variable :=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num_variable := num_variable +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num_variable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'num_variable is null'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num_variable is null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316" name="Shape 316"/>
          <p:cNvSpPr/>
          <p:nvPr/>
        </p:nvSpPr>
        <p:spPr>
          <a:xfrm>
            <a:off x="147447" y="794281"/>
            <a:ext cx="380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Строковые типы</a:t>
            </a:r>
          </a:p>
        </p:txBody>
      </p:sp>
      <p:graphicFrame>
        <p:nvGraphicFramePr>
          <p:cNvPr id="317" name="Shape 317"/>
          <p:cNvGraphicFramePr/>
          <p:nvPr/>
        </p:nvGraphicFramePr>
        <p:xfrm>
          <a:off x="457200" y="13216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2447375"/>
                <a:gridCol w="5782225"/>
              </a:tblGrid>
              <a:tr h="273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Data Type</a:t>
                      </a:r>
                    </a:p>
                  </a:txBody>
                  <a:tcPr marT="0" marB="0" marR="68325" marL="683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Data Description</a:t>
                      </a:r>
                    </a:p>
                  </a:txBody>
                  <a:tcPr marT="0" marB="0" marR="68325" marL="68325" anchor="ctr"/>
                </a:tc>
              </a:tr>
              <a:tr h="54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CHAR [(size [BYTE | CHAR])]</a:t>
                      </a:r>
                    </a:p>
                  </a:txBody>
                  <a:tcPr marT="0" marB="0" marR="68325" marL="683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Строки фиксированной длины до 32767 байт (в Oracle SQL предел в  4000 байт)</a:t>
                      </a:r>
                    </a:p>
                  </a:txBody>
                  <a:tcPr marT="0" marB="0" marR="68325" marL="68325" anchor="ctr"/>
                </a:tc>
              </a:tr>
              <a:tr h="54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VARCHAR2(size [BYTE | CHAR])</a:t>
                      </a:r>
                    </a:p>
                  </a:txBody>
                  <a:tcPr marT="0" marB="0" marR="68325" marL="683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Строки переменной длины до 32767 байт (в Oracle SQL предел в 4000 байт)</a:t>
                      </a:r>
                    </a:p>
                  </a:txBody>
                  <a:tcPr marT="0" marB="0" marR="68325" marL="68325" anchor="ctr"/>
                </a:tc>
              </a:tr>
              <a:tr h="82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NCHAR[(size)] и NVARCHAR2(size)</a:t>
                      </a:r>
                    </a:p>
                  </a:txBody>
                  <a:tcPr marT="0" marB="0" marR="68325" marL="683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NLS-символьные типы. Позволяют обрабатывать символьные данные в</a:t>
                      </a: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мультибайтовой кодировке Unicode</a:t>
                      </a:r>
                    </a:p>
                  </a:txBody>
                  <a:tcPr marT="0" marB="0" marR="68325" marL="68325" anchor="ctr"/>
                </a:tc>
              </a:tr>
              <a:tr h="54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RAW(size)</a:t>
                      </a:r>
                    </a:p>
                  </a:txBody>
                  <a:tcPr marT="0" marB="0" marR="68325" marL="683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Байтовая строка переменной длины до 32767 байт (в Oracle SQL 4000 байт)</a:t>
                      </a:r>
                    </a:p>
                  </a:txBody>
                  <a:tcPr marT="0" marB="0" marR="68325" marL="68325" anchor="ctr"/>
                </a:tc>
              </a:tr>
              <a:tr h="82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LONG</a:t>
                      </a:r>
                    </a:p>
                  </a:txBody>
                  <a:tcPr marT="0" marB="0" marR="68325" marL="683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Строки переменной длины до 32767 байт. Тип сохранен для обратной совместимости; в частности встречается в некоторых справочных таблицах</a:t>
                      </a:r>
                    </a:p>
                  </a:txBody>
                  <a:tcPr marT="0" marB="0" marR="68325" marL="68325" anchor="ctr"/>
                </a:tc>
              </a:tr>
              <a:tr h="54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LONG RAW</a:t>
                      </a:r>
                    </a:p>
                  </a:txBody>
                  <a:tcPr marT="0" marB="0" marR="68325" marL="683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Байтовая строка переменной длины до 32767 байт. Тип сохранен для обратной совместимости версий Oracle</a:t>
                      </a:r>
                    </a:p>
                  </a:txBody>
                  <a:tcPr marT="0" marB="0" marR="68325" marL="68325" anchor="ctr"/>
                </a:tc>
              </a:tr>
            </a:tbl>
          </a:graphicData>
        </a:graphic>
      </p:graphicFrame>
      <p:sp>
        <p:nvSpPr>
          <p:cNvPr id="318" name="Shape 318"/>
          <p:cNvSpPr txBox="1"/>
          <p:nvPr/>
        </p:nvSpPr>
        <p:spPr>
          <a:xfrm>
            <a:off x="457200" y="2191832"/>
            <a:ext cx="8192544" cy="33239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char_variable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char_variable :=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'char_variable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char_variable ||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char_variable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326" name="Shape 326"/>
          <p:cNvSpPr/>
          <p:nvPr/>
        </p:nvSpPr>
        <p:spPr>
          <a:xfrm>
            <a:off x="147447" y="794281"/>
            <a:ext cx="380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Строковые типы</a:t>
            </a:r>
          </a:p>
        </p:txBody>
      </p:sp>
      <p:sp>
        <p:nvSpPr>
          <p:cNvPr id="327" name="Shape 327"/>
          <p:cNvSpPr/>
          <p:nvPr/>
        </p:nvSpPr>
        <p:spPr>
          <a:xfrm>
            <a:off x="392653" y="1321415"/>
            <a:ext cx="78692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типы формально можно причислить к строковым, но используются они для представления физических адресов данных:</a:t>
            </a:r>
          </a:p>
        </p:txBody>
      </p:sp>
      <p:graphicFrame>
        <p:nvGraphicFramePr>
          <p:cNvPr id="328" name="Shape 328"/>
          <p:cNvGraphicFramePr/>
          <p:nvPr/>
        </p:nvGraphicFramePr>
        <p:xfrm>
          <a:off x="392653" y="224524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1419375"/>
                <a:gridCol w="7009250"/>
              </a:tblGrid>
              <a:tr h="40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Data Type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Data Description</a:t>
                      </a:r>
                    </a:p>
                  </a:txBody>
                  <a:tcPr marT="0" marB="0" marR="66250" marL="66250" anchor="ctr"/>
                </a:tc>
              </a:tr>
              <a:tr h="81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ROWID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Двоичный массив фиксированной длины для хранения физического адреса данных Oracle в шестнадцатеричном в формате OOOOOOFFFBBBBBBRRR</a:t>
                      </a:r>
                    </a:p>
                  </a:txBody>
                  <a:tcPr marT="0" marB="0" marR="66250" marL="66250" anchor="ctr"/>
                </a:tc>
              </a:tr>
              <a:tr h="1222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UROWID [(size)]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/>
                        <a:t>«Универсальный» формат для ROWID: шестнадцатеричная строка переменной длины (до 4000 байт) с логическим значением ROWID. Используется для хранения адресов строк в индексно организованных (index organized) таблицах или в таблицах DB2 (через шлюз)</a:t>
                      </a:r>
                    </a:p>
                  </a:txBody>
                  <a:tcPr marT="0" marB="0" marR="66250" marL="66250" anchor="ctr"/>
                </a:tc>
              </a:tr>
            </a:tbl>
          </a:graphicData>
        </a:graphic>
      </p:graphicFrame>
      <p:sp>
        <p:nvSpPr>
          <p:cNvPr id="329" name="Shape 32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570154" y="1728408"/>
            <a:ext cx="8337176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не складываются, не вычитаются – они конкатенируются идентификатором «||» (Примечание: Операция сложения (через «+») не  возбраняется, в рамках неявного преобразования – но рекомендуем не пользоваться этим послаблением)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VARCHAR2 переменных выполняется последовательно с каждым символом, согласно его положению в кодовой таблице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CHAR, выполняется по тому же алгоритму – но только значащими символами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этом VARCHAR2 и CHAR ведут себя логично за счет неявного преобразования</a:t>
            </a:r>
          </a:p>
        </p:txBody>
      </p:sp>
      <p:sp>
        <p:nvSpPr>
          <p:cNvPr id="336" name="Shape 33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337" name="Shape 337"/>
          <p:cNvSpPr/>
          <p:nvPr/>
        </p:nvSpPr>
        <p:spPr>
          <a:xfrm>
            <a:off x="147447" y="794281"/>
            <a:ext cx="380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Строковые типы</a:t>
            </a:r>
          </a:p>
        </p:txBody>
      </p:sp>
      <p:sp>
        <p:nvSpPr>
          <p:cNvPr id="338" name="Shape 338"/>
          <p:cNvSpPr/>
          <p:nvPr/>
        </p:nvSpPr>
        <p:spPr>
          <a:xfrm>
            <a:off x="392653" y="1321415"/>
            <a:ext cx="7869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со строками: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2050275" y="2485091"/>
            <a:ext cx="4221480" cy="339285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str_1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str_2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str_1 :=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'Ave, Oracle'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str_2 := str_1 ||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- forever'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dbms_output.put_line(str_2);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Ave, Oracle - forever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2393014" y="792495"/>
            <a:ext cx="4530090" cy="53819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str_1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str_2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str_3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str_1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'15'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str_2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'10'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str_3 := str_1 + str_2;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'str_3='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||str_3);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str_3 := str_1 - str_2;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'str_3='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||str_3);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str_3 := str_1 * str_2;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'str_3='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||str_3);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str_3 := str_1 / str_2;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'str_3='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||str_3);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str_3=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str_3=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str_3=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str_3=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1282716" y="2091727"/>
            <a:ext cx="6750685" cy="35352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last_name1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'COLES'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last_name2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'COLEMAN'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last_name1 &gt; last_name2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dbms_output.put_line(last_name1 ||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is greater than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last_name2);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dbms_output.put_line(last_name2 ||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is greater than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last_name1);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COLES is greater than COLEMAN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PL/SQL успешно завершена.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196657" y="2263775"/>
            <a:ext cx="6750685" cy="35352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last_name1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'BELLO'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last_name2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'BELLO'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last_name1 = last_name2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dbms_output.put_line(last_name1 ||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is equal to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||last_name2||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dbms_output.put_line(last_name2 ||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is not equal to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||last_name1||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BELLO is equal to BELLO     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PL/SQL успешно завершена.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254125" y="2236172"/>
            <a:ext cx="6635750" cy="35352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last_name1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'ROW'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last_name2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'ROW'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last_name1 = last_name2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dbms_output.put_line(last_name1||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is equal to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||last_name2||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dbms_output.put_line(last_name1||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is not equal to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||last_name2||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ROW is not equal to ROW  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PL/SQL успешно завершена.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351" name="Shape 351"/>
          <p:cNvSpPr/>
          <p:nvPr/>
        </p:nvSpPr>
        <p:spPr>
          <a:xfrm>
            <a:off x="147447" y="794281"/>
            <a:ext cx="6312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Строковые типы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Взаимодействие с NULL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37881" y="1785768"/>
            <a:ext cx="7988212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Пустая строка (‘’) и Null для Oracle одно и тоже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Length(‘’) – Длина пустой строки тоже Null (не ноль)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с пустой строкой стандартными способами недопустимо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конкатенации строк вернется сама строка.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613646" y="870883"/>
            <a:ext cx="5349444" cy="53819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str_1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str_2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str_1 :=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'str_1 IS NULL'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(str_1)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'length str_1 IS NULL'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str_2 :=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'Ave, Oracle'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str_1;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'str_2 = 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str_2);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str_1 IS NULL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length str_1 IS NULL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str_2 = Ave, Oracle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354" name="Shape 354"/>
          <p:cNvSpPr/>
          <p:nvPr/>
        </p:nvSpPr>
        <p:spPr>
          <a:xfrm>
            <a:off x="1613646" y="1839557"/>
            <a:ext cx="5349444" cy="1140311"/>
          </a:xfrm>
          <a:prstGeom prst="roundRect">
            <a:avLst>
              <a:gd fmla="val 16667" name="adj"/>
            </a:avLst>
          </a:prstGeom>
          <a:solidFill>
            <a:srgbClr val="FFFF00">
              <a:alpha val="26666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1613645" y="2979868"/>
            <a:ext cx="5349444" cy="1032733"/>
          </a:xfrm>
          <a:prstGeom prst="roundRect">
            <a:avLst>
              <a:gd fmla="val 16667" name="adj"/>
            </a:avLst>
          </a:prstGeom>
          <a:solidFill>
            <a:srgbClr val="FFFF00">
              <a:alpha val="26666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1613646" y="4104366"/>
            <a:ext cx="5349444" cy="938848"/>
          </a:xfrm>
          <a:prstGeom prst="roundRect">
            <a:avLst>
              <a:gd fmla="val 16667" name="adj"/>
            </a:avLst>
          </a:prstGeom>
          <a:solidFill>
            <a:srgbClr val="FFFF00">
              <a:alpha val="26666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1613646" y="5043214"/>
            <a:ext cx="1355463" cy="228032"/>
          </a:xfrm>
          <a:prstGeom prst="rect">
            <a:avLst/>
          </a:prstGeom>
          <a:solidFill>
            <a:srgbClr val="FFFF00">
              <a:alpha val="24705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1626191" y="5281678"/>
            <a:ext cx="1677375" cy="228032"/>
          </a:xfrm>
          <a:prstGeom prst="rect">
            <a:avLst/>
          </a:prstGeom>
          <a:solidFill>
            <a:srgbClr val="FFFF00">
              <a:alpha val="24705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1625779" y="5505062"/>
            <a:ext cx="1677375" cy="228032"/>
          </a:xfrm>
          <a:prstGeom prst="rect">
            <a:avLst/>
          </a:prstGeom>
          <a:solidFill>
            <a:srgbClr val="FFFF00">
              <a:alpha val="24705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367" name="Shape 367"/>
          <p:cNvSpPr/>
          <p:nvPr/>
        </p:nvSpPr>
        <p:spPr>
          <a:xfrm>
            <a:off x="147447" y="794281"/>
            <a:ext cx="651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Типы для моментов и интервалов времени</a:t>
            </a:r>
          </a:p>
        </p:txBody>
      </p:sp>
      <p:graphicFrame>
        <p:nvGraphicFramePr>
          <p:cNvPr id="368" name="Shape 368"/>
          <p:cNvGraphicFramePr/>
          <p:nvPr/>
        </p:nvGraphicFramePr>
        <p:xfrm>
          <a:off x="387273" y="119169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2495775"/>
                <a:gridCol w="5970500"/>
              </a:tblGrid>
              <a:tr h="196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Data Type</a:t>
                      </a:r>
                    </a:p>
                  </a:txBody>
                  <a:tcPr marT="0" marB="0" marR="49200" marL="492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Data Description</a:t>
                      </a:r>
                    </a:p>
                  </a:txBody>
                  <a:tcPr marT="0" marB="0" marR="49200" marL="49200" anchor="ctr"/>
                </a:tc>
              </a:tr>
              <a:tr h="787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DATE</a:t>
                      </a:r>
                    </a:p>
                  </a:txBody>
                  <a:tcPr marT="0" marB="0" marR="49200" marL="492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Допустимый диапазон дат от 1 января 4712 г. до н.э., до 31 декабря 9999 года нашей эры. Формат по умолчанию определяется в явном виде в параметре NLS_DATE_FORMAT или неявно в NLS_TERRITORY. Размер фиксируется в 7 байт. Этот тип данных содержит поля даты (Год, месяц, день, час, минуту и секунду. Не содержит дробной части секунд и часового пояса</a:t>
                      </a:r>
                    </a:p>
                  </a:txBody>
                  <a:tcPr marT="0" marB="0" marR="49200" marL="49200" anchor="ctr"/>
                </a:tc>
              </a:tr>
              <a:tr h="118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TIMESTAMP [(fractional_seconds_precision)]</a:t>
                      </a: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[WITH TIME ZONE | WITH LOCAL TIME ZONE]</a:t>
                      </a:r>
                    </a:p>
                  </a:txBody>
                  <a:tcPr marT="0" marB="0" marR="49200" marL="492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Тоже что и дата + секунды имеют дробный формат. fractional_seconds_precision [0;9] – количество цифр в дробной части. По умолчанию 6. Может содержать часовой пояс или указать сразу локальный</a:t>
                      </a:r>
                    </a:p>
                  </a:txBody>
                  <a:tcPr marT="0" marB="0" marR="49200" marL="49200" anchor="ctr"/>
                </a:tc>
              </a:tr>
              <a:tr h="787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INTERVAL YEAR [(year_precision)] TO MONTH</a:t>
                      </a:r>
                    </a:p>
                  </a:txBody>
                  <a:tcPr marT="0" marB="0" marR="49200" marL="492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Хранит период времени в годах и месяцах. </a:t>
                      </a: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 - year_precision - это количество цифр в YEAR. Допустимые значения от 0 до 9. По умолчанию 2.</a:t>
                      </a:r>
                    </a:p>
                  </a:txBody>
                  <a:tcPr marT="0" marB="0" marR="49200" marL="49200" anchor="ctr"/>
                </a:tc>
              </a:tr>
              <a:tr h="118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NTERVAL DAY [(day_precision)] TO SECOND [(fractional_seconds_precision)]</a:t>
                      </a:r>
                    </a:p>
                  </a:txBody>
                  <a:tcPr marT="0" marB="0" marR="49200" marL="492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Хранит период времени в днях и секундах. </a:t>
                      </a: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 - day_precision–это кол-во цифр в DAY. Допустимые значения от 0 до 9. По умолчанию 2.</a:t>
                      </a:r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 - fractional_seconds_precision – количество цифр в дробной части SECOND. Допустимые значения от 0 до 9. Значение по умолчанию 6.</a:t>
                      </a:r>
                    </a:p>
                  </a:txBody>
                  <a:tcPr marT="0" marB="0" marR="49200" marL="49200" anchor="ctr"/>
                </a:tc>
              </a:tr>
            </a:tbl>
          </a:graphicData>
        </a:graphic>
      </p:graphicFrame>
      <p:sp>
        <p:nvSpPr>
          <p:cNvPr id="369" name="Shape 36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376" name="Shape 376"/>
          <p:cNvSpPr/>
          <p:nvPr/>
        </p:nvSpPr>
        <p:spPr>
          <a:xfrm>
            <a:off x="147447" y="794281"/>
            <a:ext cx="651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Типы для моментов и интервалов времени</a:t>
            </a:r>
          </a:p>
        </p:txBody>
      </p:sp>
      <p:sp>
        <p:nvSpPr>
          <p:cNvPr id="377" name="Shape 377"/>
          <p:cNvSpPr/>
          <p:nvPr/>
        </p:nvSpPr>
        <p:spPr>
          <a:xfrm>
            <a:off x="393989" y="1163612"/>
            <a:ext cx="3013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Поддерживаемые значения:</a:t>
            </a:r>
          </a:p>
        </p:txBody>
      </p:sp>
      <p:graphicFrame>
        <p:nvGraphicFramePr>
          <p:cNvPr id="378" name="Shape 378"/>
          <p:cNvGraphicFramePr/>
          <p:nvPr/>
        </p:nvGraphicFramePr>
        <p:xfrm>
          <a:off x="393989" y="16001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2305500"/>
                <a:gridCol w="3413225"/>
                <a:gridCol w="2622475"/>
              </a:tblGrid>
              <a:tr h="47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Поле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Диапазоны значения для Datetime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Диапозоны для интревальных значений </a:t>
                      </a:r>
                    </a:p>
                  </a:txBody>
                  <a:tcPr marT="0" marB="0" marR="59550" marL="59550" anchor="ctr"/>
                </a:tc>
              </a:tr>
              <a:tr h="23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YEAR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-4712 до 9999 (исключая 0)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Любое ненулевое целое</a:t>
                      </a:r>
                    </a:p>
                  </a:txBody>
                  <a:tcPr marT="0" marB="0" marR="59550" marL="59550" anchor="ctr"/>
                </a:tc>
              </a:tr>
              <a:tr h="23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MONTH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01 до 12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0 до 11</a:t>
                      </a:r>
                    </a:p>
                  </a:txBody>
                  <a:tcPr marT="0" marB="0" marR="59550" marL="59550" anchor="ctr"/>
                </a:tc>
              </a:tr>
              <a:tr h="71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DAY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01 до 31 (ограничено значениями MONTH и YEAR, согласно локальным правилам календаря)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Любое ненулевое целое</a:t>
                      </a:r>
                    </a:p>
                  </a:txBody>
                  <a:tcPr marT="0" marB="0" marR="59550" marL="59550" anchor="ctr"/>
                </a:tc>
              </a:tr>
              <a:tr h="23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HOUR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00 до 23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0 до 23</a:t>
                      </a:r>
                    </a:p>
                  </a:txBody>
                  <a:tcPr marT="0" marB="0" marR="59550" marL="59550" anchor="ctr"/>
                </a:tc>
              </a:tr>
              <a:tr h="23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MINUTE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00 до 59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0 до 59</a:t>
                      </a:r>
                    </a:p>
                  </a:txBody>
                  <a:tcPr marT="0" marB="0" marR="59550" marL="59550" anchor="ctr"/>
                </a:tc>
              </a:tr>
              <a:tr h="71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SECOND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00 до 59.9(n), где 9(n) это установка fractional_seconds_precision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0 до 59.9(n), где 9(n) это установка fractional_seconds_precision</a:t>
                      </a:r>
                    </a:p>
                  </a:txBody>
                  <a:tcPr marT="0" marB="0" marR="59550" marL="59550" anchor="ctr"/>
                </a:tc>
              </a:tr>
              <a:tr h="47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TIMEZONE_HOUR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-12 до 14 (учитывает переход на летнее время)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Не используется</a:t>
                      </a:r>
                    </a:p>
                  </a:txBody>
                  <a:tcPr marT="0" marB="0" marR="59550" marL="59550" anchor="ctr"/>
                </a:tc>
              </a:tr>
              <a:tr h="23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TIMEZONE_MINUTE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00 до 59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Не используется</a:t>
                      </a:r>
                    </a:p>
                  </a:txBody>
                  <a:tcPr marT="0" marB="0" marR="59550" marL="59550" anchor="ctr"/>
                </a:tc>
              </a:tr>
              <a:tr h="47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TIMEZONE_REGION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Выбирается в представлении V$TIMEZONE_NAMES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Не используется</a:t>
                      </a:r>
                    </a:p>
                  </a:txBody>
                  <a:tcPr marT="0" marB="0" marR="59550" marL="59550" anchor="ctr"/>
                </a:tc>
              </a:tr>
              <a:tr h="476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TIMEZONE_ABBR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Выбирается в представлении  V$TIMEZONE_NAMES</a:t>
                      </a:r>
                    </a:p>
                  </a:txBody>
                  <a:tcPr marT="0" marB="0" marR="59550" marL="595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cap="none" strike="noStrike"/>
                        <a:t>Не используется</a:t>
                      </a:r>
                    </a:p>
                  </a:txBody>
                  <a:tcPr marT="0" marB="0" marR="59550" marL="59550" anchor="ctr"/>
                </a:tc>
              </a:tr>
            </a:tbl>
          </a:graphicData>
        </a:graphic>
      </p:graphicFrame>
      <p:sp>
        <p:nvSpPr>
          <p:cNvPr id="379" name="Shape 379"/>
          <p:cNvSpPr txBox="1"/>
          <p:nvPr/>
        </p:nvSpPr>
        <p:spPr>
          <a:xfrm>
            <a:off x="591670" y="321881"/>
            <a:ext cx="8143537" cy="60744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v_date          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v_interval_year_month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v_interval_day_second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v_date                :=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'06.02.1985 12:00:05'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v_interval_year_month :=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'05-6'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v_interval_year_month :=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v_interval_day_second :=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'200 06:02:00'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v_interval_day_second :=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'10'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minute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'v_date = 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v_date);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'v_interval_year_month = 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v_interval_year_month);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'v_interval_day_second = 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v_interval_day_second);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v_date := v_date +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'29'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'11'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'v_date = 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v_date);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v_date 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06.02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.1985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05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v_interval_year_month = +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03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v_interval_day_second = +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03.000000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v_date 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17.10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.2014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05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387" name="Shape 387"/>
          <p:cNvSpPr/>
          <p:nvPr/>
        </p:nvSpPr>
        <p:spPr>
          <a:xfrm>
            <a:off x="147447" y="794281"/>
            <a:ext cx="651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Типы для моментов и интервалов времени</a:t>
            </a:r>
          </a:p>
        </p:txBody>
      </p:sp>
      <p:sp>
        <p:nvSpPr>
          <p:cNvPr id="388" name="Shape 388"/>
          <p:cNvSpPr/>
          <p:nvPr/>
        </p:nvSpPr>
        <p:spPr>
          <a:xfrm>
            <a:off x="404746" y="1163612"/>
            <a:ext cx="2436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над типами:</a:t>
            </a:r>
          </a:p>
        </p:txBody>
      </p:sp>
      <p:graphicFrame>
        <p:nvGraphicFramePr>
          <p:cNvPr id="389" name="Shape 389"/>
          <p:cNvGraphicFramePr/>
          <p:nvPr/>
        </p:nvGraphicFramePr>
        <p:xfrm>
          <a:off x="404746" y="17062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Operand 1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Operator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Operand 2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Result Type</a:t>
                      </a: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+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-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+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-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+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-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*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numeric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numeric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*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/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numeric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90" name="Shape 39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Знакомство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0" y="648000"/>
            <a:ext cx="9143998" cy="5886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Дата рождения - 1991г. В Oracle 6.0 – новый ключевой компонент – PL/SQL 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– процедурный язык пошагового программирования, инкапсулирующий язык SQL. PL/SQL блочно ориентирован.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– имеет строгие правила области видимости переменных, поддерживает параметризованные вызовы процедур и функций и так же унаследовал от языка ADA такое средство, как пакеты (package).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– предусматривает строгий контроль типов, все ошибки несовместимости типов выявляются на этапе компиляции и выполнения. Так же поддерживается явное и неявное преобразование типов.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является объектно-ориентированным, хотя имеет некоторые средства для создания и работы с объектами БД на уровне ООП.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397" name="Shape 397"/>
          <p:cNvSpPr/>
          <p:nvPr/>
        </p:nvSpPr>
        <p:spPr>
          <a:xfrm>
            <a:off x="147447" y="794281"/>
            <a:ext cx="3417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Булевы типы</a:t>
            </a:r>
          </a:p>
        </p:txBody>
      </p:sp>
      <p:sp>
        <p:nvSpPr>
          <p:cNvPr id="398" name="Shape 398"/>
          <p:cNvSpPr/>
          <p:nvPr/>
        </p:nvSpPr>
        <p:spPr>
          <a:xfrm>
            <a:off x="404746" y="1486778"/>
            <a:ext cx="847031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для трехзначных переменных с допустимыми значениями TRUE, FALSE и NULL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выражениях с типом Boolean допускаются только булевы операнды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404744" y="2767328"/>
            <a:ext cx="4096385" cy="23083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v_boolean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v_boolean :=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407" name="Shape 407"/>
          <p:cNvSpPr/>
          <p:nvPr/>
        </p:nvSpPr>
        <p:spPr>
          <a:xfrm>
            <a:off x="147447" y="794281"/>
            <a:ext cx="5808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LOB («большие неструктурированные объекты»)</a:t>
            </a:r>
          </a:p>
        </p:txBody>
      </p:sp>
      <p:sp>
        <p:nvSpPr>
          <p:cNvPr id="408" name="Shape 408"/>
          <p:cNvSpPr/>
          <p:nvPr/>
        </p:nvSpPr>
        <p:spPr>
          <a:xfrm>
            <a:off x="404746" y="1486778"/>
            <a:ext cx="8470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Позволяют хранить не сами данные, а «локаторы» (указатели) на данные, размещенные либо вне либо внутри БД</a:t>
            </a:r>
          </a:p>
        </p:txBody>
      </p:sp>
      <p:graphicFrame>
        <p:nvGraphicFramePr>
          <p:cNvPr id="409" name="Shape 409"/>
          <p:cNvGraphicFramePr/>
          <p:nvPr/>
        </p:nvGraphicFramePr>
        <p:xfrm>
          <a:off x="457200" y="25149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{E4ED8CAC-AEC7-4759-9716-4FCE41F54109}</a:tableStyleId>
              </a:tblPr>
              <a:tblGrid>
                <a:gridCol w="1385875"/>
                <a:gridCol w="6843725"/>
              </a:tblGrid>
              <a:tr h="26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Data Type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Data Description</a:t>
                      </a:r>
                    </a:p>
                  </a:txBody>
                  <a:tcPr marT="0" marB="0" marR="66250" marL="66250" anchor="ctr"/>
                </a:tc>
              </a:tr>
              <a:tr h="26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BFILE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Указатель на файл с данными в операционной системе (Не больше 4гб)</a:t>
                      </a:r>
                    </a:p>
                  </a:txBody>
                  <a:tcPr marT="0" marB="0" marR="66250" marL="66250" anchor="ctr"/>
                </a:tc>
              </a:tr>
              <a:tr h="26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BLOB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Указатель на большой неструктурированный массив в БД (до 128 терабайт)</a:t>
                      </a:r>
                    </a:p>
                  </a:txBody>
                  <a:tcPr marT="0" marB="0" marR="66250" marL="66250" anchor="ctr"/>
                </a:tc>
              </a:tr>
              <a:tr h="26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CLOB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Указатель на большой символьный массив в БД (до 128 терабайт)</a:t>
                      </a:r>
                    </a:p>
                  </a:txBody>
                  <a:tcPr marT="0" marB="0" marR="66250" marL="66250" anchor="ctr"/>
                </a:tc>
              </a:tr>
              <a:tr h="26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NCLOB</a:t>
                      </a:r>
                    </a:p>
                  </a:txBody>
                  <a:tcPr marT="0" marB="0" marR="66250" marL="662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cap="none" strike="noStrike"/>
                        <a:t>Указатель на большой символьный массив в многобайтовой кодировке (до 128 терабайт)</a:t>
                      </a:r>
                    </a:p>
                  </a:txBody>
                  <a:tcPr marT="0" marB="0" marR="66250" marL="66250" anchor="ctr"/>
                </a:tc>
              </a:tr>
            </a:tbl>
          </a:graphicData>
        </a:graphic>
      </p:graphicFrame>
      <p:sp>
        <p:nvSpPr>
          <p:cNvPr id="410" name="Shape 41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</a:p>
        </p:txBody>
      </p:sp>
      <p:sp>
        <p:nvSpPr>
          <p:cNvPr id="417" name="Shape 417"/>
          <p:cNvSpPr/>
          <p:nvPr/>
        </p:nvSpPr>
        <p:spPr>
          <a:xfrm>
            <a:off x="147447" y="794281"/>
            <a:ext cx="4373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переменных и постоянных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382885" y="1354044"/>
            <a:ext cx="8275880" cy="46166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имя_переменной  [CONSTANT] тип_данных [NOT NULL] [{:= | DEFAULT} выражение] ;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82885" y="2216075"/>
            <a:ext cx="8275880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переменные должны быть описаны в разделе объявления переменных;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Указание CONSTANT задает неизменяемую константу.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(эквивалент «:=» ) задает начальное значение.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выражении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можно ссылаться на выше описанные переменные, если им на этот момент уже что-то присвоено значение по умолчанию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382885" y="4995657"/>
            <a:ext cx="4800600" cy="5770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surname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detector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Составные типы</a:t>
            </a:r>
          </a:p>
        </p:txBody>
      </p:sp>
      <p:sp>
        <p:nvSpPr>
          <p:cNvPr id="428" name="Shape 428"/>
          <p:cNvSpPr/>
          <p:nvPr/>
        </p:nvSpPr>
        <p:spPr>
          <a:xfrm>
            <a:off x="147447" y="794281"/>
            <a:ext cx="1929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 (Record)</a:t>
            </a:r>
          </a:p>
        </p:txBody>
      </p:sp>
      <p:sp>
        <p:nvSpPr>
          <p:cNvPr id="429" name="Shape 429"/>
          <p:cNvSpPr/>
          <p:nvPr/>
        </p:nvSpPr>
        <p:spPr>
          <a:xfrm>
            <a:off x="354684" y="1148379"/>
            <a:ext cx="58479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PL/SQL бывают трех видов:</a:t>
            </a:r>
          </a:p>
          <a:p>
            <a:pPr indent="-63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воспроизводящими структуру таблицы в БД;</a:t>
            </a:r>
          </a:p>
          <a:p>
            <a:pPr indent="-63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воспроизводящими структуру курсора в программе;</a:t>
            </a:r>
          </a:p>
          <a:p>
            <a:pPr indent="-63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заданными пользователем произвольно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354684" y="2447342"/>
            <a:ext cx="8326736" cy="41742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TYPE имя_типа IS RECORD (объявление переменных через “,” );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354684" y="2969540"/>
            <a:ext cx="854189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Особенности типа:</a:t>
            </a:r>
          </a:p>
          <a:p>
            <a:pPr indent="-63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 могут объявляться  в разделе объявлений блока или в разделе глобального описания пакета</a:t>
            </a:r>
          </a:p>
          <a:p>
            <a:pPr indent="-63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Записи, повторяющие структуру таблицы или курсора, объявляются с помощью атрибута %ROWTYPE</a:t>
            </a:r>
          </a:p>
          <a:p>
            <a:pPr indent="-63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Записи, задаваемые пользователем, объявляются через предложение TYPE (без CREATE)</a:t>
            </a:r>
          </a:p>
          <a:p>
            <a:pPr indent="-63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 могут содержать другие записи</a:t>
            </a:r>
          </a:p>
          <a:p>
            <a:pPr indent="-63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 как целое не могут сравниваться логическими операциями (=, &lt;&gt; и пр.).</a:t>
            </a:r>
          </a:p>
          <a:p>
            <a:pPr indent="-63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индивидуальные поля указанные через точку, могут выставляться, читаться и сравниваться самостоятельно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Составные типы</a:t>
            </a:r>
          </a:p>
        </p:txBody>
      </p:sp>
      <p:sp>
        <p:nvSpPr>
          <p:cNvPr id="439" name="Shape 439"/>
          <p:cNvSpPr/>
          <p:nvPr/>
        </p:nvSpPr>
        <p:spPr>
          <a:xfrm>
            <a:off x="0" y="648000"/>
            <a:ext cx="3813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 (Record) пример создания: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247426" y="1115508"/>
            <a:ext cx="6769100" cy="424731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t_departament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title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position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customer customers%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ROWTYPE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empno    emp.empno%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v_departament t_departament;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v_departament.title          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'MAIN DEP'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v_departament.customer.custno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'customer.custno =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v_departament.customer.custno);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'empno =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v_departament.empno);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customer.custno 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empno 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441" name="Shape 441"/>
          <p:cNvSpPr/>
          <p:nvPr/>
        </p:nvSpPr>
        <p:spPr>
          <a:xfrm>
            <a:off x="247426" y="1402079"/>
            <a:ext cx="6769100" cy="1478280"/>
          </a:xfrm>
          <a:prstGeom prst="roundRect">
            <a:avLst>
              <a:gd fmla="val 16667" name="adj"/>
            </a:avLst>
          </a:prstGeom>
          <a:solidFill>
            <a:srgbClr val="FFFF00">
              <a:alpha val="862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247426" y="3238500"/>
            <a:ext cx="6769100" cy="937260"/>
          </a:xfrm>
          <a:prstGeom prst="roundRect">
            <a:avLst>
              <a:gd fmla="val 16667" name="adj"/>
            </a:avLst>
          </a:prstGeom>
          <a:solidFill>
            <a:srgbClr val="FFFF00">
              <a:alpha val="862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247650" y="5400675"/>
            <a:ext cx="7246920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Присвоить запись целиком возможно: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оператором := имя_однотипной_записи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конструкцией SELECT… INTO имя_записи FROM…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конструкцией FETCH имя_курсора INTO{имя_записи | список_полей_записи} 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Составные типы</a:t>
            </a:r>
          </a:p>
        </p:txBody>
      </p:sp>
      <p:sp>
        <p:nvSpPr>
          <p:cNvPr id="451" name="Shape 451"/>
          <p:cNvSpPr/>
          <p:nvPr/>
        </p:nvSpPr>
        <p:spPr>
          <a:xfrm>
            <a:off x="0" y="648000"/>
            <a:ext cx="32036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Пользовательские подтипы: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242569" y="1212850"/>
            <a:ext cx="5853430" cy="33611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SUBTYPE имя_подтипа IS базовый_тип [(ограничения)] [NOT NULL];</a:t>
            </a:r>
          </a:p>
        </p:txBody>
      </p:sp>
      <p:sp>
        <p:nvSpPr>
          <p:cNvPr id="453" name="Shape 453"/>
          <p:cNvSpPr/>
          <p:nvPr/>
        </p:nvSpPr>
        <p:spPr>
          <a:xfrm>
            <a:off x="242569" y="1674198"/>
            <a:ext cx="6272530" cy="705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базовый_тип – любой скалярный или пользовательский PL/SQL тип данных.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Ограничения – здесь можно указать точность, размер, масштаб и т.д.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242569" y="2604030"/>
            <a:ext cx="7727949" cy="309315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birthdate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основан на типе DATE с ограничением Not NUll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counter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NATURAL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основан на подтипе NATURAL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timerec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minutes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hours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finishtime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timerec;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основан на типе RECORD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id_num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customers.custno%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основан на типе столбца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salary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NATURAL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основан на подтипе и ограничен в значении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Выражения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208334" y="882791"/>
            <a:ext cx="8607861" cy="54343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n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'Scott'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c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:=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'Tangens of 3 radians: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to_char(i));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неявное преобразование возможно, но не рекомендуется: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'The same tangens: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c := n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'S%'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dbms_output.put_line(n ||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begins with S'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'User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initcap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'is SCOTT'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'Scott'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'is SCOTT too'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initcap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'is SCOTT again'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'SCOTT is not here'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--- не рекомендуемое преобразование, зависит от локальных настроем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'2015-04-14 15:16:17'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systimestamp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'ok'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Tangens of 3 radians: -,1425465430742778052956354105339134932514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The same tangens: -,1425465430742778052956354105339134932514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Scott begins with 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User is SCOTT again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ok 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PL/SQL успешно завершена.</a:t>
            </a:r>
          </a:p>
        </p:txBody>
      </p:sp>
      <p:sp>
        <p:nvSpPr>
          <p:cNvPr id="463" name="Shape 463"/>
          <p:cNvSpPr/>
          <p:nvPr/>
        </p:nvSpPr>
        <p:spPr>
          <a:xfrm>
            <a:off x="648585" y="1658677"/>
            <a:ext cx="5816009" cy="620251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648585" y="2278930"/>
            <a:ext cx="5816009" cy="772613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208334" y="5330451"/>
            <a:ext cx="5246168" cy="315434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208334" y="5645308"/>
            <a:ext cx="1669311" cy="164322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648585" y="3065771"/>
            <a:ext cx="5816009" cy="1059661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16158" y="5803505"/>
            <a:ext cx="1669311" cy="149383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648585" y="4235321"/>
            <a:ext cx="5816009" cy="772613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216158" y="5952889"/>
            <a:ext cx="1669311" cy="180753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ФУНКЦИИ ДЛЯ РАБОТЫ С NULL</a:t>
            </a:r>
          </a:p>
        </p:txBody>
      </p:sp>
      <p:sp>
        <p:nvSpPr>
          <p:cNvPr id="478" name="Shape 478"/>
          <p:cNvSpPr/>
          <p:nvPr/>
        </p:nvSpPr>
        <p:spPr>
          <a:xfrm>
            <a:off x="374691" y="883905"/>
            <a:ext cx="8492860" cy="86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Ищет первое совпадение expr  и search и возвращает result в случае успеха, иначе возвращает default  или null </a:t>
            </a:r>
          </a:p>
        </p:txBody>
      </p:sp>
      <p:pic>
        <p:nvPicPr>
          <p:cNvPr descr="Description of decode.gif follows" id="479" name="Shape 4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91" y="1858041"/>
            <a:ext cx="5153024" cy="55245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/>
          <p:nvPr/>
        </p:nvSpPr>
        <p:spPr>
          <a:xfrm>
            <a:off x="374691" y="2651708"/>
            <a:ext cx="582736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если expr1 is null тогда возвращается expr2, иначе expr1</a:t>
            </a:r>
          </a:p>
        </p:txBody>
      </p:sp>
      <p:pic>
        <p:nvPicPr>
          <p:cNvPr descr="Description of nvl.gif follows" id="481" name="Shape 4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691" y="3338323"/>
            <a:ext cx="2524124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430406" y="3892917"/>
            <a:ext cx="521976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NVL2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если expr1 is null, тогда вернет expr2 иначе expr3</a:t>
            </a:r>
          </a:p>
        </p:txBody>
      </p:sp>
      <p:pic>
        <p:nvPicPr>
          <p:cNvPr descr="Description of nvl2.gif follows" id="483" name="Shape 4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691" y="4611696"/>
            <a:ext cx="3362324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x="374691" y="5126296"/>
            <a:ext cx="337541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COALESCE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первое не null значение</a:t>
            </a:r>
          </a:p>
        </p:txBody>
      </p:sp>
      <p:pic>
        <p:nvPicPr>
          <p:cNvPr descr="Description of coalesce.gif follows" id="485" name="Shape 4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0406" y="5748637"/>
            <a:ext cx="2343150" cy="55245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ТИПОВ</a:t>
            </a:r>
          </a:p>
        </p:txBody>
      </p:sp>
      <p:sp>
        <p:nvSpPr>
          <p:cNvPr id="493" name="Shape 493"/>
          <p:cNvSpPr/>
          <p:nvPr/>
        </p:nvSpPr>
        <p:spPr>
          <a:xfrm>
            <a:off x="393405" y="862365"/>
            <a:ext cx="5943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и явное преобразование типов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219476" y="1237694"/>
            <a:ext cx="8573648" cy="73347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рекомендует, чтобы Вы задавали явные преобразования, вместо того, чтобы полагаться на неявные или автоматические преобразования: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219477" y="2371058"/>
            <a:ext cx="8573648" cy="368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ператоры SQL легче понять, когда Вы используете функции явного преобразования типа данных.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преобразование типа данных может оказать отрицательное влияние на производительность, особенно если тип данных столбца преобразуется к типу данных константы, а не наоборот.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преобразование зависит от контекста, в котором оно происходит и, возможно, не будет работать одинаково в каждом случае. Например, неявное преобразование значения типа данных VARCHAR2 может возвратить неожиданный год в зависимости от значения параметра NLS_DATE_FORMAT.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Алгоритмы для неявного преобразования подвержены изменениям при обновлении версий продуктов Oracle. Поведение явных преобразований более предсказуемо.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ТИПОВ</a:t>
            </a:r>
          </a:p>
        </p:txBody>
      </p:sp>
      <p:graphicFrame>
        <p:nvGraphicFramePr>
          <p:cNvPr id="503" name="Shape 503"/>
          <p:cNvGraphicFramePr/>
          <p:nvPr/>
        </p:nvGraphicFramePr>
        <p:xfrm>
          <a:off x="443464" y="1197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{1D9480BA-7164-4BA5-A9ED-CA608AD7F40F}</a:tableStyleId>
              </a:tblPr>
              <a:tblGrid>
                <a:gridCol w="845975"/>
                <a:gridCol w="845975"/>
                <a:gridCol w="845975"/>
                <a:gridCol w="845975"/>
                <a:gridCol w="845975"/>
                <a:gridCol w="845975"/>
                <a:gridCol w="845975"/>
                <a:gridCol w="845975"/>
                <a:gridCol w="845975"/>
                <a:gridCol w="845975"/>
              </a:tblGrid>
              <a:tr h="32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COLUMN</a:t>
                      </a:r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NUMBER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FLOAT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DOUBLE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DATE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TS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TS_LTZ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TS_TZ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CHAR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RAW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5F5F5"/>
                    </a:solidFill>
                  </a:tcPr>
                </a:tc>
              </a:tr>
              <a:tr h="32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NUMBER</a:t>
                      </a:r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FLOAT</a:t>
                      </a:r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DOUBLE</a:t>
                      </a:r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DATE</a:t>
                      </a:r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TS</a:t>
                      </a:r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TS_LTZ</a:t>
                      </a:r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TS_TZ</a:t>
                      </a:r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CHAR</a:t>
                      </a:r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</a:tr>
              <a:tr h="321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200" u="none" cap="none" strike="noStrike"/>
                        <a:t>RAW</a:t>
                      </a:r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CFA58"/>
                    </a:solidFill>
                  </a:tcPr>
                </a:tc>
              </a:tr>
            </a:tbl>
          </a:graphicData>
        </a:graphic>
      </p:graphicFrame>
      <p:sp>
        <p:nvSpPr>
          <p:cNvPr id="504" name="Shape 504"/>
          <p:cNvSpPr txBox="1"/>
          <p:nvPr/>
        </p:nvSpPr>
        <p:spPr>
          <a:xfrm>
            <a:off x="379666" y="825426"/>
            <a:ext cx="3337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преобразование типов</a:t>
            </a:r>
          </a:p>
        </p:txBody>
      </p:sp>
      <p:graphicFrame>
        <p:nvGraphicFramePr>
          <p:cNvPr id="505" name="Shape 505"/>
          <p:cNvGraphicFramePr/>
          <p:nvPr/>
        </p:nvGraphicFramePr>
        <p:xfrm>
          <a:off x="443462" y="4557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{1D9480BA-7164-4BA5-A9ED-CA608AD7F40F}</a:tableStyleId>
              </a:tblPr>
              <a:tblGrid>
                <a:gridCol w="765100"/>
                <a:gridCol w="7694650"/>
              </a:tblGrid>
              <a:tr h="358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NATIVE</a:t>
                      </a:r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Не конвертируется. </a:t>
                      </a:r>
                      <a:r>
                        <a:rPr i="1" lang="en-US" sz="1300" u="none" cap="none" strike="noStrike"/>
                        <a:t>“Native” </a:t>
                      </a:r>
                      <a:r>
                        <a:rPr lang="en-US" sz="1300" u="none" cap="none" strike="noStrike"/>
                        <a:t> (тип поля = типу литерала)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5F5F5"/>
                    </a:solidFill>
                  </a:tcPr>
                </a:tc>
              </a:tr>
              <a:tr h="465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RIGHT</a:t>
                      </a:r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1" lang="en-US" sz="1300" u="none" cap="none" strike="noStrike"/>
                        <a:t>“Light”</a:t>
                      </a:r>
                      <a:r>
                        <a:rPr lang="en-US" sz="1300" u="none" cap="none" strike="noStrike"/>
                        <a:t> конвертация применяется к LITERAL, к типу поля или переменной(</a:t>
                      </a:r>
                      <a:r>
                        <a:rPr b="1" lang="en-US" sz="1300" u="none" cap="none" strike="noStrike"/>
                        <a:t>COLUMN</a:t>
                      </a:r>
                      <a:r>
                        <a:rPr lang="en-US" sz="1300" u="none" cap="none" strike="noStrike"/>
                        <a:t>) : 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300" u="none" cap="none" strike="noStrike"/>
                        <a:t>COLUMN = to_column_type(LITERAL)</a:t>
                      </a:r>
                      <a:r>
                        <a:rPr lang="en-US" sz="1300" u="none" cap="none" strike="noStrike"/>
                        <a:t>.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5F5F5"/>
                    </a:solidFill>
                  </a:tcPr>
                </a:tc>
              </a:tr>
              <a:tr h="455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LEFT</a:t>
                      </a:r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1" lang="en-US" sz="1300" u="none" cap="none" strike="noStrike"/>
                        <a:t>“Heavy”</a:t>
                      </a:r>
                      <a:r>
                        <a:rPr lang="en-US" sz="1300" u="none" cap="none" strike="noStrike"/>
                        <a:t>  конвертация поля или переменной(</a:t>
                      </a:r>
                      <a:r>
                        <a:rPr b="1" lang="en-US" sz="1300" u="none" cap="none" strike="noStrike"/>
                        <a:t>COLUMN</a:t>
                      </a:r>
                      <a:r>
                        <a:rPr lang="en-US" sz="1300" u="none" cap="none" strike="noStrike"/>
                        <a:t>)  к типу  LITERAL type: 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300" u="none" cap="none" strike="noStrike"/>
                        <a:t>to_literal_type(COLUMN) = LITERAL</a:t>
                      </a:r>
                      <a:r>
                        <a:rPr lang="en-US" sz="1300" u="none" cap="none" strike="noStrike"/>
                        <a:t>.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5F5F5"/>
                    </a:solidFill>
                  </a:tcPr>
                </a:tc>
              </a:tr>
              <a:tr h="25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ERROR</a:t>
                      </a:r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300" u="none" cap="none" strike="noStrike"/>
                        <a:t>Неявное преобразование невозможно.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506" name="Shape 50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Знакомство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199" y="1600200"/>
            <a:ext cx="85469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- является машинно независимым языком программирования.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- поддерживает стандартные интерфейсы работы с языками высокого уровня такими как C, C++ - через предкомпиляторы поставляемые фирмой Oracle. (OCI - Oracle Call Interface) 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встроенные средства для работ  с Internet и файловой системой.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ТИПОВ</a:t>
            </a:r>
          </a:p>
        </p:txBody>
      </p:sp>
      <p:sp>
        <p:nvSpPr>
          <p:cNvPr id="513" name="Shape 513"/>
          <p:cNvSpPr/>
          <p:nvPr/>
        </p:nvSpPr>
        <p:spPr>
          <a:xfrm>
            <a:off x="212643" y="713502"/>
            <a:ext cx="5943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Явное преобразование типов</a:t>
            </a:r>
          </a:p>
        </p:txBody>
      </p:sp>
      <p:graphicFrame>
        <p:nvGraphicFramePr>
          <p:cNvPr id="514" name="Shape 514"/>
          <p:cNvGraphicFramePr/>
          <p:nvPr/>
        </p:nvGraphicFramePr>
        <p:xfrm>
          <a:off x="210021" y="1221063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{E4ED8CAC-AEC7-4759-9716-4FCE41F54109}</a:tableStyleId>
              </a:tblPr>
              <a:tblGrid>
                <a:gridCol w="723700"/>
                <a:gridCol w="723700"/>
                <a:gridCol w="1597125"/>
                <a:gridCol w="1147925"/>
                <a:gridCol w="1447400"/>
                <a:gridCol w="811025"/>
                <a:gridCol w="824425"/>
                <a:gridCol w="1371600"/>
              </a:tblGrid>
              <a:tr h="612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from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VARCHAR2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NVARCHAR2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NUMBER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Datetime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Interval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RAW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CLOB,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NCLOB,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BLOB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BINARY_FLOAT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BINARY_DOUBLE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150" marB="3150" marR="3150" marL="3150" anchor="ctr"/>
                </a:tc>
              </a:tr>
              <a:tr h="7892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VARCHAR2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NVARCHAR2</a:t>
                      </a:r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TO_CHAR (char.)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TO_NCHAR (char.)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TO_NUMBER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TO_DATE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TO_TIMESTAMP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TO_TIMESTAMP_TZ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TO_YMINTERVAL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TO_DSINTERVAL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HEXTORAW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TO_CLOB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TO_NCLOB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TO_BINARY_FLOAT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TO_BINARY_DOUBLE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150" marB="3150" marR="3150" marL="3150" anchor="ctr"/>
                </a:tc>
              </a:tr>
              <a:tr h="7974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NUMBER</a:t>
                      </a:r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TO_CHAR (number)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TO_NCHAR (number)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TO_DATE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NUMTOYM- INTERVAL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NUMTODS- INTERVAL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TO_BINARY_FLOAT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TO_BINARY_DOUBLE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150" marB="3150" marR="3150" marL="3150" anchor="ctr"/>
                </a:tc>
              </a:tr>
              <a:tr h="1275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Datetime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Interval</a:t>
                      </a:r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TO_CHAR (date)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TO_NCHAR (datetime)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</a:tr>
              <a:tr h="97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RAW</a:t>
                      </a:r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RAWTOHEX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RAWTONHEX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TO_BLOB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</a:tr>
              <a:tr h="972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CLOB,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NCLOB,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 BLOB</a:t>
                      </a:r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TO_CHAR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TO_NCHAR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TO_CLOB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TO_NCLOB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</a:tr>
              <a:tr h="5496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CLOB,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NCLOB,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BLOB</a:t>
                      </a:r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TO_CHAR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TO_NCHAR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TO_CLOB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TO_NCLOB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</a:tr>
              <a:tr h="1275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BINARY_FLOAT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BINARY_DOUBLE</a:t>
                      </a:r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TO_CHAR (char.)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TO_NCHAR (char.)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TO_NUMBER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--</a:t>
                      </a:r>
                    </a:p>
                  </a:txBody>
                  <a:tcPr marT="3150" marB="3150" marR="3150" marL="3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TO_BINARY_FLOAT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cap="none" strike="noStrike"/>
                        <a:t>TO_BINARY_DOUBLE</a:t>
                      </a:r>
                    </a:p>
                  </a:txBody>
                  <a:tcPr marT="3150" marB="3150" marR="3150" marL="3150" anchor="ctr"/>
                </a:tc>
              </a:tr>
            </a:tbl>
          </a:graphicData>
        </a:graphic>
      </p:graphicFrame>
      <p:sp>
        <p:nvSpPr>
          <p:cNvPr id="515" name="Shape 515"/>
          <p:cNvSpPr/>
          <p:nvPr/>
        </p:nvSpPr>
        <p:spPr>
          <a:xfrm>
            <a:off x="4106862" y="1552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516" name="Shape 51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</a:p>
        </p:txBody>
      </p:sp>
      <p:sp>
        <p:nvSpPr>
          <p:cNvPr id="523" name="Shape 523"/>
          <p:cNvSpPr/>
          <p:nvPr/>
        </p:nvSpPr>
        <p:spPr>
          <a:xfrm>
            <a:off x="393405" y="862365"/>
            <a:ext cx="5943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имеет три категории операторов управления:</a:t>
            </a:r>
          </a:p>
        </p:txBody>
      </p:sp>
      <p:sp>
        <p:nvSpPr>
          <p:cNvPr id="524" name="Shape 524"/>
          <p:cNvSpPr/>
          <p:nvPr/>
        </p:nvSpPr>
        <p:spPr>
          <a:xfrm>
            <a:off x="393405" y="1293086"/>
            <a:ext cx="8420986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5560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по условию, запуск разного кода в зависимости от значения данных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Представляется конструкциями IF и CASE</a:t>
            </a:r>
          </a:p>
          <a:p>
            <a:pPr indent="35560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циклов, в них выполняются одни и те же операторы с серией различных значений данных.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циклов представлены конструкциями LOOP, FOR LOOP и WHILE LOOP.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EXIT передает управление в конец цикла.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CONTINUE завершает итерацию и передает управление следующей итерации. Указание этих операторов возможно задать через условие с помощью указания WHEN, после которого указывается необходимое условие выполнения оператора</a:t>
            </a: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Выражения, которые управляют последовательностью вызова.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Представлены оператором GOTO, который переводит управление на метку.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</a:p>
        </p:txBody>
      </p:sp>
      <p:sp>
        <p:nvSpPr>
          <p:cNvPr id="532" name="Shape 532"/>
          <p:cNvSpPr/>
          <p:nvPr/>
        </p:nvSpPr>
        <p:spPr>
          <a:xfrm>
            <a:off x="393405" y="862365"/>
            <a:ext cx="5943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по условию: - конструкции IF</a:t>
            </a:r>
          </a:p>
        </p:txBody>
      </p:sp>
      <p:sp>
        <p:nvSpPr>
          <p:cNvPr id="533" name="Shape 533"/>
          <p:cNvSpPr/>
          <p:nvPr/>
        </p:nvSpPr>
        <p:spPr>
          <a:xfrm>
            <a:off x="453400" y="1275632"/>
            <a:ext cx="2656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Предложение IF-THEN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304536" y="1685941"/>
            <a:ext cx="4033539" cy="138499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условное_выражение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программный код в случае TRUE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</a:p>
        </p:txBody>
      </p:sp>
      <p:sp>
        <p:nvSpPr>
          <p:cNvPr id="535" name="Shape 535"/>
          <p:cNvSpPr/>
          <p:nvPr/>
        </p:nvSpPr>
        <p:spPr>
          <a:xfrm>
            <a:off x="453400" y="3624598"/>
            <a:ext cx="31550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Предложение IF-THEN-ELSE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316680" y="4099987"/>
            <a:ext cx="4087494" cy="19926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условное_выражение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программный код в случае TRUE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программный код в случае FALSE/NULL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</a:p>
        </p:txBody>
      </p:sp>
      <p:sp>
        <p:nvSpPr>
          <p:cNvPr id="544" name="Shape 544"/>
          <p:cNvSpPr/>
          <p:nvPr/>
        </p:nvSpPr>
        <p:spPr>
          <a:xfrm>
            <a:off x="393405" y="862365"/>
            <a:ext cx="5943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по условию: - конструкции IF</a:t>
            </a:r>
          </a:p>
        </p:txBody>
      </p:sp>
      <p:sp>
        <p:nvSpPr>
          <p:cNvPr id="545" name="Shape 545"/>
          <p:cNvSpPr/>
          <p:nvPr/>
        </p:nvSpPr>
        <p:spPr>
          <a:xfrm>
            <a:off x="453400" y="1275632"/>
            <a:ext cx="3206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Предложение IF-THEN-ELSIF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304536" y="1685941"/>
            <a:ext cx="6277017" cy="170815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условное_выражение1 THENпрограммный код1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ELSIF условное_выражение2 THEN программный код2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[ELSIF условное_выражениеi THEN программный кодi]…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[ELSE программный код в случае FALSE/NULL]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293816" y="3592835"/>
            <a:ext cx="4373880" cy="264687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 = null'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ELSIF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 != null'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</a:p>
        </p:txBody>
      </p:sp>
      <p:sp>
        <p:nvSpPr>
          <p:cNvPr id="555" name="Shape 555"/>
          <p:cNvSpPr/>
          <p:nvPr/>
        </p:nvSpPr>
        <p:spPr>
          <a:xfrm>
            <a:off x="329607" y="862365"/>
            <a:ext cx="62519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по условию: - Конструкции CASE </a:t>
            </a:r>
          </a:p>
        </p:txBody>
      </p:sp>
      <p:sp>
        <p:nvSpPr>
          <p:cNvPr id="556" name="Shape 556"/>
          <p:cNvSpPr/>
          <p:nvPr/>
        </p:nvSpPr>
        <p:spPr>
          <a:xfrm>
            <a:off x="453400" y="1275632"/>
            <a:ext cx="1849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простой CASE 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552900" y="1665903"/>
            <a:ext cx="5042535" cy="19926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выражение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выражение_для_сравнения1 THEN программный код1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[WHEN выражение_для_сравненияi THEN программный кодi] …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[ELSE программный код]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CASE;</a:t>
            </a:r>
          </a:p>
        </p:txBody>
      </p:sp>
      <p:sp>
        <p:nvSpPr>
          <p:cNvPr id="558" name="Shape 558"/>
          <p:cNvSpPr/>
          <p:nvPr/>
        </p:nvSpPr>
        <p:spPr>
          <a:xfrm>
            <a:off x="453400" y="4011753"/>
            <a:ext cx="2050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 с поиском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552900" y="4413000"/>
            <a:ext cx="5042399" cy="19373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условное_выражение1 THEN программный код1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[WHEN условное_выражениеi THEN программный кодi] …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[ELSE программный код]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CASE; 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1864275" y="1793564"/>
            <a:ext cx="5780524" cy="310854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 = null'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 != null'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</a:p>
        </p:txBody>
      </p:sp>
      <p:sp>
        <p:nvSpPr>
          <p:cNvPr id="568" name="Shape 568"/>
          <p:cNvSpPr/>
          <p:nvPr/>
        </p:nvSpPr>
        <p:spPr>
          <a:xfrm>
            <a:off x="244546" y="787937"/>
            <a:ext cx="62519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циклов</a:t>
            </a:r>
          </a:p>
        </p:txBody>
      </p:sp>
      <p:sp>
        <p:nvSpPr>
          <p:cNvPr id="569" name="Shape 569"/>
          <p:cNvSpPr/>
          <p:nvPr/>
        </p:nvSpPr>
        <p:spPr>
          <a:xfrm>
            <a:off x="148856" y="1383361"/>
            <a:ext cx="5762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Простейшие циклы представлены конструкцией: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244546" y="1770708"/>
            <a:ext cx="5042535" cy="102316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метка ] LOOP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Программный код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LOOP [ метка ];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212650" y="2892050"/>
            <a:ext cx="882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– прекращает выполнение цикла. WHEN – позволяет задать условие выхода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– завершает текущую итерацию цикла. WHEN – позволяет задать условие  окончания итерации.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244546" y="3479353"/>
            <a:ext cx="4824094" cy="301620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:=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 := i +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/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 = '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&gt;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main_loop;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</a:p>
        </p:txBody>
      </p:sp>
      <p:sp>
        <p:nvSpPr>
          <p:cNvPr id="580" name="Shape 580"/>
          <p:cNvSpPr/>
          <p:nvPr/>
        </p:nvSpPr>
        <p:spPr>
          <a:xfrm>
            <a:off x="244546" y="787937"/>
            <a:ext cx="62519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циклов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360156" y="1437255"/>
            <a:ext cx="5042535" cy="134633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условное_выражение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программный код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LOOP [слово-комментарий ]</a:t>
            </a:r>
          </a:p>
        </p:txBody>
      </p:sp>
      <p:sp>
        <p:nvSpPr>
          <p:cNvPr id="582" name="Shape 582"/>
          <p:cNvSpPr/>
          <p:nvPr/>
        </p:nvSpPr>
        <p:spPr>
          <a:xfrm>
            <a:off x="360156" y="3071703"/>
            <a:ext cx="2467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FOR со счетчиком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360155" y="3544171"/>
            <a:ext cx="5042535" cy="170815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индекс_цикла IN [REVERSE] нижнее_значение .. верхнее_значение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программный код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LOOP [ слово-комментарий ]</a:t>
            </a:r>
          </a:p>
        </p:txBody>
      </p:sp>
      <p:sp>
        <p:nvSpPr>
          <p:cNvPr id="584" name="Shape 584"/>
          <p:cNvSpPr/>
          <p:nvPr/>
        </p:nvSpPr>
        <p:spPr>
          <a:xfrm>
            <a:off x="360156" y="5434089"/>
            <a:ext cx="8634987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индекс_цикла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заводится в PL/SQL автоматически как переменная типа PLS_INTEGER, и объявлять его не требуется.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указание </a:t>
            </a: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заставить перевернет счетчик и он будет декрементировать от </a:t>
            </a: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верхнее_значение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</a:t>
            </a: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нижнее_значение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2074543" y="909579"/>
            <a:ext cx="5782914" cy="504753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PLS_INTEGER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:=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&gt;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 after cycle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cycle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586" name="Shape 586"/>
          <p:cNvSpPr/>
          <p:nvPr/>
        </p:nvSpPr>
        <p:spPr>
          <a:xfrm>
            <a:off x="3752617" y="2872857"/>
            <a:ext cx="925032" cy="202018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</a:p>
        </p:txBody>
      </p:sp>
      <p:sp>
        <p:nvSpPr>
          <p:cNvPr id="594" name="Shape 594"/>
          <p:cNvSpPr/>
          <p:nvPr/>
        </p:nvSpPr>
        <p:spPr>
          <a:xfrm>
            <a:off x="244546" y="787937"/>
            <a:ext cx="62519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циклов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по курсору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350871" y="1644289"/>
            <a:ext cx="7272671" cy="138499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индексная_запись IN [имя_курсора | явное_предложение_SELECT]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программный код</a:t>
            </a: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LOOP [ слово-комментарий ];</a:t>
            </a:r>
          </a:p>
        </p:txBody>
      </p:sp>
      <p:sp>
        <p:nvSpPr>
          <p:cNvPr id="596" name="Shape 596"/>
          <p:cNvSpPr/>
          <p:nvPr/>
        </p:nvSpPr>
        <p:spPr>
          <a:xfrm>
            <a:off x="350871" y="3408307"/>
            <a:ext cx="848478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индексной_записи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PL/SQL выполняется автоматически и с типом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имя_курсора%TYPE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самостоятельного объявления не требует.</a:t>
            </a:r>
          </a:p>
        </p:txBody>
      </p:sp>
      <p:sp>
        <p:nvSpPr>
          <p:cNvPr id="597" name="Shape 597"/>
          <p:cNvSpPr/>
          <p:nvPr/>
        </p:nvSpPr>
        <p:spPr>
          <a:xfrm>
            <a:off x="350871" y="4115928"/>
            <a:ext cx="72726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Кроме того, в цикле такого рода автоматически:</a:t>
            </a:r>
          </a:p>
        </p:txBody>
      </p:sp>
      <p:sp>
        <p:nvSpPr>
          <p:cNvPr id="598" name="Shape 598"/>
          <p:cNvSpPr/>
          <p:nvPr/>
        </p:nvSpPr>
        <p:spPr>
          <a:xfrm>
            <a:off x="361498" y="4381173"/>
            <a:ext cx="4572000" cy="102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открывается курсор;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извлекаются данные при прохождении цикла;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курсор закрывается по выходу из цикла.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1353782" y="845276"/>
            <a:ext cx="5833827" cy="568908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'Employe in deptno = 3'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'----------'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emp.empno,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emp.ename,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emp.sal,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emp.deptno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emp.deptno =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'empno = '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cur.empno);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'ename = '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cur.ename);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'sal = '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cur.sal);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'----------'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Employe in deptno = 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empno = 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ename = Bobovich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sal = 10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empno = 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ename = Perov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sal = 9,99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PL/SQL успешно завершена.</a:t>
            </a:r>
          </a:p>
        </p:txBody>
      </p:sp>
      <p:sp>
        <p:nvSpPr>
          <p:cNvPr id="600" name="Shape 600"/>
          <p:cNvSpPr/>
          <p:nvPr/>
        </p:nvSpPr>
        <p:spPr>
          <a:xfrm>
            <a:off x="3444937" y="1484794"/>
            <a:ext cx="2020197" cy="1120175"/>
          </a:xfrm>
          <a:prstGeom prst="roundRect">
            <a:avLst>
              <a:gd fmla="val 7175" name="adj"/>
            </a:avLst>
          </a:prstGeom>
          <a:solidFill>
            <a:srgbClr val="FFFF00">
              <a:alpha val="13725"/>
            </a:srgbClr>
          </a:solidFill>
          <a:ln cap="flat" cmpd="sng" w="9525">
            <a:solidFill>
              <a:srgbClr val="4A7DBB">
                <a:alpha val="3098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</a:p>
        </p:txBody>
      </p:sp>
      <p:sp>
        <p:nvSpPr>
          <p:cNvPr id="608" name="Shape 608"/>
          <p:cNvSpPr/>
          <p:nvPr/>
        </p:nvSpPr>
        <p:spPr>
          <a:xfrm>
            <a:off x="244545" y="787937"/>
            <a:ext cx="7028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последовательностью вызова (безусловный переход) 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340242" y="1237830"/>
            <a:ext cx="5042535" cy="37683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GOTO имя_метки выражение;</a:t>
            </a:r>
          </a:p>
        </p:txBody>
      </p:sp>
      <p:sp>
        <p:nvSpPr>
          <p:cNvPr id="610" name="Shape 610"/>
          <p:cNvSpPr/>
          <p:nvPr/>
        </p:nvSpPr>
        <p:spPr>
          <a:xfrm>
            <a:off x="340242" y="2027533"/>
            <a:ext cx="7985049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Ограничения области действия GOTO: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передавать управление внутрь предложения IF, LOOP и вложенного блока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передавать управление из одного раздела предложения IF в другой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передавать управление извне/внутрь подпрограммы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передавать управление из раздела обработки исключительных состояний в основной раздел блока PL/SQL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передавать управление из основного раздела блока PL/SQL в раздел обработки исключительных состояний (это можно делать только с помощью RAISE)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передавать управление изнутри предложения IF, LOOP и вложенного блока возможно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1501423" y="2045482"/>
            <a:ext cx="7004623" cy="345325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a;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goto'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принудительное завершение выполнения блока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&lt;&lt;a&gt;&gt;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'ok'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ok </a:t>
            </a: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cxnSp>
        <p:nvCxnSpPr>
          <p:cNvPr id="612" name="Shape 612"/>
          <p:cNvCxnSpPr/>
          <p:nvPr/>
        </p:nvCxnSpPr>
        <p:spPr>
          <a:xfrm rot="5400000">
            <a:off x="2660814" y="3181776"/>
            <a:ext cx="988800" cy="685799"/>
          </a:xfrm>
          <a:prstGeom prst="curvedConnector3">
            <a:avLst>
              <a:gd fmla="val 50001" name="adj1"/>
            </a:avLst>
          </a:prstGeom>
          <a:noFill/>
          <a:ln cap="flat" cmpd="sng" w="25400">
            <a:solidFill>
              <a:srgbClr val="C00000">
                <a:alpha val="61960"/>
              </a:srgbClr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13" name="Shape 61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</a:p>
        </p:txBody>
      </p:sp>
      <p:sp>
        <p:nvSpPr>
          <p:cNvPr id="620" name="Shape 620"/>
          <p:cNvSpPr/>
          <p:nvPr/>
        </p:nvSpPr>
        <p:spPr>
          <a:xfrm>
            <a:off x="244545" y="787937"/>
            <a:ext cx="7028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МЕТКИ В ЦИКЛАХ И БЛОКАХ</a:t>
            </a:r>
          </a:p>
        </p:txBody>
      </p:sp>
      <p:sp>
        <p:nvSpPr>
          <p:cNvPr id="621" name="Shape 621"/>
          <p:cNvSpPr/>
          <p:nvPr/>
        </p:nvSpPr>
        <p:spPr>
          <a:xfrm>
            <a:off x="303016" y="1393184"/>
            <a:ext cx="74800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повышения надежности кода циклы можно размечать метками: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387150" y="1688465"/>
            <a:ext cx="6587807" cy="469359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&lt;&lt;year_loop&gt;&gt;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1998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&lt;&lt;month_loop&gt;&gt;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year_loop.year 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year_loop;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month_loop;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'Year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gone'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year_loop;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'Year 2000 have come !'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1998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gone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1999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gone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have come !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623" name="Shape 623"/>
          <p:cNvSpPr/>
          <p:nvPr/>
        </p:nvSpPr>
        <p:spPr>
          <a:xfrm>
            <a:off x="1307804" y="1935125"/>
            <a:ext cx="1392864" cy="202018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2991298" y="3714312"/>
            <a:ext cx="1123510" cy="202018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Среда исполнения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Типичная клиент/серверная среда – узкое место –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сеть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8_1.gif (29008 b)" id="122" name="Shape 122"/>
          <p:cNvPicPr preferRelativeResize="0"/>
          <p:nvPr/>
        </p:nvPicPr>
        <p:blipFill rotWithShape="1">
          <a:blip r:embed="rId3">
            <a:alphaModFix/>
          </a:blip>
          <a:srcRect b="4902" l="822" r="661" t="811"/>
          <a:stretch/>
        </p:blipFill>
        <p:spPr>
          <a:xfrm>
            <a:off x="1108037" y="1489074"/>
            <a:ext cx="6766560" cy="41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</a:p>
        </p:txBody>
      </p:sp>
      <p:sp>
        <p:nvSpPr>
          <p:cNvPr id="632" name="Shape 632"/>
          <p:cNvSpPr/>
          <p:nvPr/>
        </p:nvSpPr>
        <p:spPr>
          <a:xfrm>
            <a:off x="244545" y="787937"/>
            <a:ext cx="7028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МЕТКИ В ЦИКЛАХ И БЛОКАХ</a:t>
            </a:r>
          </a:p>
        </p:txBody>
      </p:sp>
      <p:sp>
        <p:nvSpPr>
          <p:cNvPr id="633" name="Shape 633"/>
          <p:cNvSpPr/>
          <p:nvPr/>
        </p:nvSpPr>
        <p:spPr>
          <a:xfrm>
            <a:off x="303016" y="1308120"/>
            <a:ext cx="833062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же пример показывает, как метки можно использовать для организации доступа к переменным охватывающих их циклов. С этой же целью можно размечать метками вложенные блоки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419979" y="1981158"/>
            <a:ext cx="6438019" cy="429348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&lt;&lt;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&lt;&lt;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i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 =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||i);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-- 1 или 2?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'outer.i =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||outer.i);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'inner.i =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||inner.i);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outer.i 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inner.i 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</a:p>
        </p:txBody>
      </p:sp>
      <p:sp>
        <p:nvSpPr>
          <p:cNvPr id="635" name="Shape 635"/>
          <p:cNvSpPr/>
          <p:nvPr/>
        </p:nvSpPr>
        <p:spPr>
          <a:xfrm>
            <a:off x="1265273" y="2211571"/>
            <a:ext cx="1392864" cy="202018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1722475" y="3009016"/>
            <a:ext cx="988828" cy="202018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5351721" y="4012010"/>
            <a:ext cx="988828" cy="202018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ССЫЛКИ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170105" y="1275907"/>
            <a:ext cx="8803773" cy="4116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http://docs.oracle.com/cd/B28359_01/appdev.111/b28370/datatypes.htm#CIHBCHFH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http://docs.oracle.com/cd/E11882_01/server.112/e26088/sql_elements001.htm#SQLRF30020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http://docs.oracle.com/cd/E11882_01/appdev.112/e25519/overview.htm#LNPLS001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http://docs.oracle.com/cd/E11882_01/appdev.112/e25519/create_type.htm#i2083561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http://docs.oracle.com/cd/B10501_01/appdev.920/a96583/cci06met.htm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http://docs.oracle.com/cd/E11882_01/appdev.112/e25519/controlstatements.htm#LNPLS99972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http://habrahabr.ru/post/127327/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«Oracle PL/SQL  ДЛЯ ПРОФЕССИОНАЛОВ», 3-Е ИЗДАНИЕ  - С. Фейерштейн, Б. Прибыл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«Введение в PL/SQL», В. В. Пржиялковский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Среда исполнения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Исполнитель PL/SQL  - компонент БД Oracle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8_2.gif (21463 b)"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150" y="1594166"/>
            <a:ext cx="6583698" cy="453199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Среда исполнения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Группировка SQL кода в единый блок PL/SQL, сокращает нагрузку на сеть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8_3.gif (24520 b)" id="140" name="Shape 140"/>
          <p:cNvPicPr preferRelativeResize="0"/>
          <p:nvPr/>
        </p:nvPicPr>
        <p:blipFill rotWithShape="1">
          <a:blip r:embed="rId3">
            <a:alphaModFix/>
          </a:blip>
          <a:srcRect b="8081" l="0" r="0" t="0"/>
          <a:stretch/>
        </p:blipFill>
        <p:spPr>
          <a:xfrm>
            <a:off x="943608" y="1537970"/>
            <a:ext cx="6801894" cy="421737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Среда исполнения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 именованных хранимых процедур.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9_1.gif (27497 b)" id="149" name="Shape 149"/>
          <p:cNvPicPr preferRelativeResize="0"/>
          <p:nvPr/>
        </p:nvPicPr>
        <p:blipFill rotWithShape="1">
          <a:blip r:embed="rId3">
            <a:alphaModFix/>
          </a:blip>
          <a:srcRect b="6948" l="0" r="0" t="-6949"/>
          <a:stretch/>
        </p:blipFill>
        <p:spPr>
          <a:xfrm>
            <a:off x="400721" y="1235896"/>
            <a:ext cx="8342556" cy="479873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4130935" y="774550"/>
            <a:ext cx="4873214" cy="5045336"/>
          </a:xfrm>
          <a:prstGeom prst="rect">
            <a:avLst/>
          </a:prstGeom>
          <a:solidFill>
            <a:srgbClr val="C5D8F1">
              <a:alpha val="4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 PL/SQL блока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02" y="1603546"/>
            <a:ext cx="3775934" cy="41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4421660" y="1407486"/>
            <a:ext cx="456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OR REPLACE PROCEDURE helloworld IS</a:t>
            </a:r>
          </a:p>
        </p:txBody>
      </p:sp>
      <p:sp>
        <p:nvSpPr>
          <p:cNvPr id="161" name="Shape 161"/>
          <p:cNvSpPr/>
          <p:nvPr/>
        </p:nvSpPr>
        <p:spPr>
          <a:xfrm>
            <a:off x="4421660" y="2368442"/>
            <a:ext cx="2823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tmp_variable NUMBER;</a:t>
            </a:r>
          </a:p>
        </p:txBody>
      </p:sp>
      <p:sp>
        <p:nvSpPr>
          <p:cNvPr id="162" name="Shape 162"/>
          <p:cNvSpPr/>
          <p:nvPr/>
        </p:nvSpPr>
        <p:spPr>
          <a:xfrm>
            <a:off x="4421660" y="3016092"/>
            <a:ext cx="22619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tmp_variable := 0;</a:t>
            </a:r>
          </a:p>
        </p:txBody>
      </p:sp>
      <p:sp>
        <p:nvSpPr>
          <p:cNvPr id="163" name="Shape 163"/>
          <p:cNvSpPr/>
          <p:nvPr/>
        </p:nvSpPr>
        <p:spPr>
          <a:xfrm>
            <a:off x="4421660" y="3969657"/>
            <a:ext cx="3442178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OTHERS 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tmp_variable := 1;</a:t>
            </a:r>
          </a:p>
        </p:txBody>
      </p:sp>
      <p:sp>
        <p:nvSpPr>
          <p:cNvPr id="164" name="Shape 164"/>
          <p:cNvSpPr/>
          <p:nvPr/>
        </p:nvSpPr>
        <p:spPr>
          <a:xfrm>
            <a:off x="4421660" y="5052521"/>
            <a:ext cx="651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