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DDC5D3-2B29-4F4D-93A5-F7CAF34AF6D9}">
  <a:tblStyle styleId="{74DDC5D3-2B29-4F4D-93A5-F7CAF34AF6D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Shape 5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Shape 57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Shape 60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Shape 6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Shape 6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Shape 70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Shape 7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Shape 73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Shape 74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Shape 7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Shape 78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Shape 7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Shape 8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Shape 8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5" name="Shape 8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Shape 8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Заголовок и вертикальный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Вертикальный заголовок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Пустой слай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1" Type="http://schemas.openxmlformats.org/officeDocument/2006/relationships/hyperlink" Target="http://docs.oracle.com/cd/E11882_01/appdev.112/e40758/d_sql.htm" TargetMode="External"/><Relationship Id="rId10" Type="http://schemas.openxmlformats.org/officeDocument/2006/relationships/hyperlink" Target="http://docs.oracle.com/cd/E11882_01/appdev.112/e40758/d_sql.htm" TargetMode="External"/><Relationship Id="rId13" Type="http://schemas.openxmlformats.org/officeDocument/2006/relationships/hyperlink" Target="http://docs.oracle.com/cd/E11882_01/appdev.112/e40758/d_sql.htm" TargetMode="External"/><Relationship Id="rId12" Type="http://schemas.openxmlformats.org/officeDocument/2006/relationships/hyperlink" Target="http://docs.oracle.com/cd/E11882_01/appdev.112/e40758/d_sql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docs.oracle.com/cd/E11882_01/appdev.112/e40758/d_sql.htm" TargetMode="External"/><Relationship Id="rId4" Type="http://schemas.openxmlformats.org/officeDocument/2006/relationships/hyperlink" Target="http://docs.oracle.com/cd/E11882_01/appdev.112/e40758/d_sql.htm" TargetMode="External"/><Relationship Id="rId9" Type="http://schemas.openxmlformats.org/officeDocument/2006/relationships/hyperlink" Target="http://docs.oracle.com/cd/E11882_01/appdev.112/e40758/d_sql.htm" TargetMode="External"/><Relationship Id="rId5" Type="http://schemas.openxmlformats.org/officeDocument/2006/relationships/hyperlink" Target="http://docs.oracle.com/cd/E11882_01/appdev.112/e40758/d_sql.htm" TargetMode="External"/><Relationship Id="rId6" Type="http://schemas.openxmlformats.org/officeDocument/2006/relationships/hyperlink" Target="http://docs.oracle.com/cd/E11882_01/appdev.112/e40758/d_sql.htm" TargetMode="External"/><Relationship Id="rId7" Type="http://schemas.openxmlformats.org/officeDocument/2006/relationships/hyperlink" Target="http://docs.oracle.com/cd/E11882_01/appdev.112/e40758/d_sql.htm" TargetMode="External"/><Relationship Id="rId8" Type="http://schemas.openxmlformats.org/officeDocument/2006/relationships/hyperlink" Target="http://docs.oracle.com/cd/E11882_01/appdev.112/e40758/d_sql.htm" TargetMode="External"/></Relationships>
</file>

<file path=ppt/slides/_rels/slide58.xml.rels><?xml version="1.0" encoding="UTF-8" standalone="yes"?><Relationships xmlns="http://schemas.openxmlformats.org/package/2006/relationships"><Relationship Id="rId11" Type="http://schemas.openxmlformats.org/officeDocument/2006/relationships/hyperlink" Target="http://docs.oracle.com/cd/E11882_01/appdev.112/e40758/d_sql.htm" TargetMode="External"/><Relationship Id="rId10" Type="http://schemas.openxmlformats.org/officeDocument/2006/relationships/hyperlink" Target="http://docs.oracle.com/cd/E11882_01/appdev.112/e40758/d_sql.htm" TargetMode="External"/><Relationship Id="rId13" Type="http://schemas.openxmlformats.org/officeDocument/2006/relationships/hyperlink" Target="http://docs.oracle.com/cd/E11882_01/appdev.112/e40758/d_sql.htm" TargetMode="External"/><Relationship Id="rId12" Type="http://schemas.openxmlformats.org/officeDocument/2006/relationships/hyperlink" Target="http://docs.oracle.com/cd/E11882_01/appdev.112/e40758/d_sql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docs.oracle.com/cd/E11882_01/appdev.112/e40758/d_sql.htm" TargetMode="External"/><Relationship Id="rId4" Type="http://schemas.openxmlformats.org/officeDocument/2006/relationships/hyperlink" Target="http://docs.oracle.com/cd/E11882_01/appdev.112/e40758/d_sql.htm" TargetMode="External"/><Relationship Id="rId9" Type="http://schemas.openxmlformats.org/officeDocument/2006/relationships/hyperlink" Target="http://docs.oracle.com/cd/E11882_01/appdev.112/e40758/d_sql.htm" TargetMode="External"/><Relationship Id="rId15" Type="http://schemas.openxmlformats.org/officeDocument/2006/relationships/hyperlink" Target="http://docs.oracle.com/cd/E11882_01/appdev.112/e40758/d_sql.htm" TargetMode="External"/><Relationship Id="rId14" Type="http://schemas.openxmlformats.org/officeDocument/2006/relationships/hyperlink" Target="http://docs.oracle.com/cd/E11882_01/appdev.112/e40758/d_sql.htm" TargetMode="External"/><Relationship Id="rId17" Type="http://schemas.openxmlformats.org/officeDocument/2006/relationships/hyperlink" Target="http://docs.oracle.com/cd/E11882_01/appdev.112/e40758/d_sql.htm" TargetMode="External"/><Relationship Id="rId16" Type="http://schemas.openxmlformats.org/officeDocument/2006/relationships/hyperlink" Target="http://docs.oracle.com/cd/E11882_01/appdev.112/e40758/d_sql.htm" TargetMode="External"/><Relationship Id="rId5" Type="http://schemas.openxmlformats.org/officeDocument/2006/relationships/hyperlink" Target="http://docs.oracle.com/cd/E11882_01/appdev.112/e40758/d_sql.htm" TargetMode="External"/><Relationship Id="rId6" Type="http://schemas.openxmlformats.org/officeDocument/2006/relationships/hyperlink" Target="http://docs.oracle.com/cd/E11882_01/appdev.112/e40758/d_sql.htm" TargetMode="External"/><Relationship Id="rId18" Type="http://schemas.openxmlformats.org/officeDocument/2006/relationships/hyperlink" Target="http://docs.oracle.com/cd/E11882_01/appdev.112/e40758/d_sql.htm" TargetMode="External"/><Relationship Id="rId7" Type="http://schemas.openxmlformats.org/officeDocument/2006/relationships/hyperlink" Target="http://docs.oracle.com/cd/E11882_01/appdev.112/e40758/d_sql.htm" TargetMode="External"/><Relationship Id="rId8" Type="http://schemas.openxmlformats.org/officeDocument/2006/relationships/hyperlink" Target="http://docs.oracle.com/cd/E11882_01/appdev.112/e40758/d_sql.htm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://docs.oracle.com/cd/E11882_01/appdev.112/e25519/toc.h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1880171"/>
            <a:ext cx="7772400" cy="200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6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Exceptions &amp; Dynamic SQL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4932039" y="6102848"/>
            <a:ext cx="4088670" cy="565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Ушаков Андрей</a:t>
            </a:r>
          </a:p>
          <a:p>
            <a:pPr indent="0" lvl="0" marL="0" marR="0" rtl="0" algn="r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developer группы разработки Oracle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Примеры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 Ушаков Андрей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0" y="692695"/>
            <a:ext cx="9143998" cy="55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Включение всех предупреждений внутри сессии (полезно при разработке):</a:t>
            </a:r>
          </a:p>
          <a:p>
            <a:pPr indent="0" lvl="0" marL="0" marR="0" rtl="0" algn="l">
              <a:spcBef>
                <a:spcPts val="60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SQL&gt; ALTER SESSION SET PLSQL_WARNINGS='ENABLE:ALL';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Включение сообщений PERFORMANCE для сессии:</a:t>
            </a:r>
          </a:p>
          <a:p>
            <a:pPr indent="0" lvl="0" marL="0" marR="0" rtl="0" algn="l">
              <a:spcBef>
                <a:spcPts val="60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SQL&gt; ALTER SESSION SET PLSQL_WARNINGS='ENABLE:PERFORMANCE';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Включение сообщений PERFORMANCE для процедуры loc_var:</a:t>
            </a:r>
          </a:p>
          <a:p>
            <a:pPr indent="0" lvl="0" marL="0" marR="0" rtl="0" algn="l">
              <a:spcBef>
                <a:spcPts val="60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SQL&gt; ALTER PROCEDURE loc_var COMPILE PLSQL_WARNINGS='ENABLE:PERFORMANCE';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Включение сообщений SEVERE, отключение сообщений PERFORMANCE и трактования сообщения PLW-06002 (unreachable code) как ошибки:</a:t>
            </a:r>
          </a:p>
          <a:p>
            <a:pPr indent="0" lvl="0" marL="0" marR="0" rtl="0" algn="l">
              <a:spcBef>
                <a:spcPts val="60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SQL&gt; ALTER SESSION SET PLSQL_WARNINGS='ENABLE:SEVERE', 'DISABLE:PERFORMANCE', 'ERROR:06002';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Session altered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SQL&gt; alter procedure unreachable_code compile;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Warning: Procedure altered with compilation errors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Отключение всех предупреждающих сообщений для текущей сессии:</a:t>
            </a:r>
          </a:p>
          <a:p>
            <a:pPr indent="0" lvl="0" marL="0" marR="0" rtl="0" algn="l">
              <a:spcBef>
                <a:spcPts val="60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SQL&gt; ALTER SESSION SET PLSQL_WARNINGS='DISABLE:ALL';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просмотра текущего значения PLSQL_WARNINGS следует обратиться к представлению ALL_PLSQL_OBJECT_SETTINGS.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Примеры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 Ушаков Андрей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0" y="620687"/>
            <a:ext cx="9143998" cy="523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Создадим процедуру: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unreachable_code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AUTHID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DEFINER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x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unreachable_code;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выполним следующие команды: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SQL&gt; ALTER SESSION SET PLSQL_WARNINGS='ENABLE:ALL';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Session altered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SQL&gt; alter procedure unreachable_code compile;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Procedure altered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посмотрим на предупреждения: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SQL&gt; show errors;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Errors for PROCEDURE UNREACHABLE_CODE: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LINE/COL ERROR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-------- ---------------------------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8/9      PLW-06002: Unreachable code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6" name="Shape 176"/>
          <p:cNvCxnSpPr/>
          <p:nvPr/>
        </p:nvCxnSpPr>
        <p:spPr>
          <a:xfrm>
            <a:off x="395536" y="1412775"/>
            <a:ext cx="2304256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Как только инициируется исключение, нормальное выполнение блока РL/SQL заканчивается и управление передается в раздел исключений.</a:t>
            </a: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Затем исключение либо обрабатывается обработчиком исключений в текущем блоке РL/SQL, либо передается в родительский блок.</a:t>
            </a: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Для того, чтобы обработать (или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перехватить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исключение, нужно написать для него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обработчик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PL/SQL перехватывает ошибки и реагирует на них при помощи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 называемых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обработчиков исключений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Механизм функционирования обработчиков исключений позволяет четко отделить код обработки ошибок от исполняемых операторов, а также дает возможность реализовать обработку ошибок, управляемую событиями, отказавшись от устаревшей линейной модели программирования.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Независимо от того, как и по какой причине было инициировано конкретное исключение, оно будет обработано одним и тем же обработчиком. </a:t>
            </a: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Обработчики исключений располагаются после исполняемой части блока, но перед завершающим его ключевым словом END.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Начало блока исключений отмечает необязательное ключевое слово ЕХСЕРТION: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11765" l="0" r="0" t="8823"/>
          <a:stretch/>
        </p:blipFill>
        <p:spPr>
          <a:xfrm>
            <a:off x="1907703" y="4437112"/>
            <a:ext cx="5040560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2195735" y="5563517"/>
            <a:ext cx="4464496" cy="55084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в PL/SQL обрабатываются исключения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Ушаков Андрей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0" y="692695"/>
            <a:ext cx="91440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 выглядит программа, содержащая раздел обработки исключений: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BEGIN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…..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EXCEPTION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WHEN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NO_DATA_FOUND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THEN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    …..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WHEN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TOO_MANY_ROWS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THEN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    …..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WHEN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THEN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    …..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END;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Shape 203"/>
          <p:cNvGrpSpPr/>
          <p:nvPr/>
        </p:nvGrpSpPr>
        <p:grpSpPr>
          <a:xfrm>
            <a:off x="1691679" y="2204864"/>
            <a:ext cx="4887712" cy="792088"/>
            <a:chOff x="1691679" y="2204864"/>
            <a:chExt cx="4887712" cy="792088"/>
          </a:xfrm>
        </p:grpSpPr>
        <p:cxnSp>
          <p:nvCxnSpPr>
            <p:cNvPr id="204" name="Shape 204"/>
            <p:cNvCxnSpPr/>
            <p:nvPr/>
          </p:nvCxnSpPr>
          <p:spPr>
            <a:xfrm flipH="1">
              <a:off x="1691679" y="2492896"/>
              <a:ext cx="1872207" cy="50405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05" name="Shape 205"/>
            <p:cNvSpPr txBox="1"/>
            <p:nvPr/>
          </p:nvSpPr>
          <p:spPr>
            <a:xfrm>
              <a:off x="3563887" y="2204864"/>
              <a:ext cx="30155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Блок обработки исключений</a:t>
              </a:r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2915815" y="3573015"/>
            <a:ext cx="5565734" cy="1296144"/>
            <a:chOff x="2915815" y="3573015"/>
            <a:chExt cx="5565734" cy="1296144"/>
          </a:xfrm>
        </p:grpSpPr>
        <p:cxnSp>
          <p:nvCxnSpPr>
            <p:cNvPr id="207" name="Shape 207"/>
            <p:cNvCxnSpPr/>
            <p:nvPr/>
          </p:nvCxnSpPr>
          <p:spPr>
            <a:xfrm rot="10800000">
              <a:off x="3995935" y="3573015"/>
              <a:ext cx="1656183" cy="64807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08" name="Shape 208"/>
            <p:cNvCxnSpPr/>
            <p:nvPr/>
          </p:nvCxnSpPr>
          <p:spPr>
            <a:xfrm rot="10800000">
              <a:off x="4139951" y="4149080"/>
              <a:ext cx="1512167" cy="14401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09" name="Shape 209"/>
            <p:cNvCxnSpPr/>
            <p:nvPr/>
          </p:nvCxnSpPr>
          <p:spPr>
            <a:xfrm flipH="1">
              <a:off x="2915815" y="4365103"/>
              <a:ext cx="2736303" cy="50405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10" name="Shape 210"/>
            <p:cNvSpPr txBox="1"/>
            <p:nvPr/>
          </p:nvSpPr>
          <p:spPr>
            <a:xfrm>
              <a:off x="5724128" y="4077071"/>
              <a:ext cx="2757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Обработчики исключений</a:t>
              </a: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1187623" y="1556792"/>
            <a:ext cx="3956112" cy="792088"/>
            <a:chOff x="1691679" y="2204864"/>
            <a:chExt cx="3956112" cy="792088"/>
          </a:xfrm>
        </p:grpSpPr>
        <p:cxnSp>
          <p:nvCxnSpPr>
            <p:cNvPr id="212" name="Shape 212"/>
            <p:cNvCxnSpPr/>
            <p:nvPr/>
          </p:nvCxnSpPr>
          <p:spPr>
            <a:xfrm flipH="1">
              <a:off x="1691679" y="2492896"/>
              <a:ext cx="1872207" cy="50405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13" name="Shape 213"/>
            <p:cNvSpPr txBox="1"/>
            <p:nvPr/>
          </p:nvSpPr>
          <p:spPr>
            <a:xfrm>
              <a:off x="3563887" y="2204864"/>
              <a:ext cx="20839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Исполняемый блок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в PL/SQL обрабатываются исключения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Если в блоке PL/SQL происходит ошибка, то инициируется исключение.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результате выполнение исполняемого блока прерывается и управление передается отдельному разделу исключений в текущем блоке, если таковой имеется.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обработки исключения возврат в тот блок, из которого оно было инициировано, уже невозможен, поэтому управление переходит во внешний блок: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Ушаков Андрей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2852935"/>
            <a:ext cx="7671395" cy="3312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1187624" y="5949280"/>
            <a:ext cx="576064" cy="576064"/>
          </a:xfrm>
          <a:prstGeom prst="arc">
            <a:avLst>
              <a:gd fmla="val 10827424" name="adj1"/>
              <a:gd fmla="val 16374244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Shape 224"/>
          <p:cNvCxnSpPr>
            <a:stCxn id="223" idx="0"/>
          </p:cNvCxnSpPr>
          <p:nvPr/>
        </p:nvCxnSpPr>
        <p:spPr>
          <a:xfrm rot="10800000">
            <a:off x="1187633" y="6093414"/>
            <a:ext cx="0" cy="141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Shape 225"/>
          <p:cNvCxnSpPr>
            <a:stCxn id="223" idx="0"/>
          </p:cNvCxnSpPr>
          <p:nvPr/>
        </p:nvCxnSpPr>
        <p:spPr>
          <a:xfrm flipH="1" rot="10800000">
            <a:off x="1187633" y="6093414"/>
            <a:ext cx="72000" cy="1416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одном разделе исключений может быть несколько обработчиков. Обработчики структурируются подобно условному оператору CASE:</a:t>
            </a: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одном предложении WHEN, используя оператор OR, можно объединить несколько исключений — точно так же, как с его помощью объединяются логические выражения: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В одном о6ра6отчике можно также ком6инировать имена пользовательских и системных исключений: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 Ушаков Андрей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1340767"/>
            <a:ext cx="8208912" cy="244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4725144"/>
            <a:ext cx="3533774" cy="66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519" y="6021287"/>
            <a:ext cx="5505450" cy="34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683568" y="1800225"/>
            <a:ext cx="2736303" cy="47664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683568" y="2420886"/>
            <a:ext cx="2736303" cy="47947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83568" y="3038475"/>
            <a:ext cx="2736303" cy="44767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Ушаков Андрей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Любая ошибка может быть перехвачена только одним обработчиком исключений.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 выполнения операторов этого обработчика управление сразу же передается из текущего блока в родительский или вызывающий блок.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Предложение WHEN OTHERS не является обязательным. Когда оно отсутствует, все необработанные исключения передаются в родительский блок, если таковой имеется.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предложение WHEN OTHERS присутствует, то оно должно быть последним обработчиком в блоке.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Объявление собственных именованных исключений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Для того, чтобы обработать исключение, необходимо сначала задать ему имя.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Сделать это надо в разделе объявлений блока РL/SQL следующим образом: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DECLARE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имя_исключения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EXCEPTION;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…..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2564903"/>
            <a:ext cx="3842026" cy="35283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Shape 257"/>
          <p:cNvGrpSpPr/>
          <p:nvPr/>
        </p:nvGrpSpPr>
        <p:grpSpPr>
          <a:xfrm>
            <a:off x="1763688" y="2894340"/>
            <a:ext cx="6408711" cy="543951"/>
            <a:chOff x="1763688" y="2894340"/>
            <a:chExt cx="6408711" cy="543951"/>
          </a:xfrm>
        </p:grpSpPr>
        <p:sp>
          <p:nvSpPr>
            <p:cNvPr id="258" name="Shape 258"/>
            <p:cNvSpPr txBox="1"/>
            <p:nvPr/>
          </p:nvSpPr>
          <p:spPr>
            <a:xfrm>
              <a:off x="1763688" y="3068959"/>
              <a:ext cx="2393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Создание исключений</a:t>
              </a:r>
            </a:p>
          </p:txBody>
        </p:sp>
        <p:cxnSp>
          <p:nvCxnSpPr>
            <p:cNvPr id="259" name="Shape 259"/>
            <p:cNvCxnSpPr/>
            <p:nvPr/>
          </p:nvCxnSpPr>
          <p:spPr>
            <a:xfrm flipH="1" rot="10800000">
              <a:off x="4139951" y="3140967"/>
              <a:ext cx="864095" cy="72008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60" name="Shape 260"/>
            <p:cNvSpPr/>
            <p:nvPr/>
          </p:nvSpPr>
          <p:spPr>
            <a:xfrm>
              <a:off x="5004048" y="2894340"/>
              <a:ext cx="3168351" cy="483649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1475655" y="4869160"/>
            <a:ext cx="6587687" cy="936103"/>
            <a:chOff x="1475655" y="4869160"/>
            <a:chExt cx="6587687" cy="936103"/>
          </a:xfrm>
        </p:grpSpPr>
        <p:sp>
          <p:nvSpPr>
            <p:cNvPr id="262" name="Shape 262"/>
            <p:cNvSpPr/>
            <p:nvPr/>
          </p:nvSpPr>
          <p:spPr>
            <a:xfrm>
              <a:off x="5004046" y="5357932"/>
              <a:ext cx="3059296" cy="447331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1475655" y="5229200"/>
              <a:ext cx="2505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Обработка исключений</a:t>
              </a:r>
            </a:p>
          </p:txBody>
        </p:sp>
        <p:cxnSp>
          <p:nvCxnSpPr>
            <p:cNvPr id="264" name="Shape 264"/>
            <p:cNvCxnSpPr>
              <a:stCxn id="263" idx="3"/>
              <a:endCxn id="265" idx="1"/>
            </p:cNvCxnSpPr>
            <p:nvPr/>
          </p:nvCxnSpPr>
          <p:spPr>
            <a:xfrm flipH="1" rot="10800000">
              <a:off x="3981213" y="5098566"/>
              <a:ext cx="1022700" cy="3153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66" name="Shape 266"/>
            <p:cNvCxnSpPr>
              <a:stCxn id="263" idx="3"/>
            </p:cNvCxnSpPr>
            <p:nvPr/>
          </p:nvCxnSpPr>
          <p:spPr>
            <a:xfrm>
              <a:off x="3981213" y="5413866"/>
              <a:ext cx="1022700" cy="1755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65" name="Shape 265"/>
            <p:cNvSpPr/>
            <p:nvPr/>
          </p:nvSpPr>
          <p:spPr>
            <a:xfrm>
              <a:off x="5004046" y="4869160"/>
              <a:ext cx="3059296" cy="458542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Объявление собственных именованных исключений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Для того, чтобы инициировать исключение, необходимо воспользоваться оператором RAISE: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raise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INVALID_COMPANY_ID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После этого выполнение программы переходит в раздел EXCEPTION на соответствующий обработчик: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…..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 raise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INVALID_COMPANY_ID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EXCEPTION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when DUP_VAL_ON_INDEX then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	….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when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INVALID_COMPANY_ID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then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	….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END;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 Ушаков Андрей</a:t>
            </a:r>
          </a:p>
        </p:txBody>
      </p:sp>
      <p:grpSp>
        <p:nvGrpSpPr>
          <p:cNvPr id="275" name="Shape 275"/>
          <p:cNvGrpSpPr/>
          <p:nvPr/>
        </p:nvGrpSpPr>
        <p:grpSpPr>
          <a:xfrm>
            <a:off x="179511" y="4149079"/>
            <a:ext cx="1512167" cy="1368151"/>
            <a:chOff x="179511" y="4077071"/>
            <a:chExt cx="1512167" cy="1440159"/>
          </a:xfrm>
        </p:grpSpPr>
        <p:sp>
          <p:nvSpPr>
            <p:cNvPr id="276" name="Shape 276"/>
            <p:cNvSpPr/>
            <p:nvPr/>
          </p:nvSpPr>
          <p:spPr>
            <a:xfrm>
              <a:off x="179511" y="4077071"/>
              <a:ext cx="1512167" cy="1368151"/>
            </a:xfrm>
            <a:prstGeom prst="arc">
              <a:avLst>
                <a:gd fmla="val 5305414" name="adj1"/>
                <a:gd fmla="val 16209412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7" name="Shape 277"/>
            <p:cNvCxnSpPr>
              <a:stCxn id="276" idx="0"/>
            </p:cNvCxnSpPr>
            <p:nvPr/>
          </p:nvCxnSpPr>
          <p:spPr>
            <a:xfrm rot="10800000">
              <a:off x="826576" y="5373332"/>
              <a:ext cx="126900" cy="717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Shape 278"/>
            <p:cNvCxnSpPr/>
            <p:nvPr/>
          </p:nvCxnSpPr>
          <p:spPr>
            <a:xfrm flipH="1">
              <a:off x="827583" y="5445223"/>
              <a:ext cx="144016" cy="72008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9" name="Shape 279"/>
          <p:cNvSpPr/>
          <p:nvPr/>
        </p:nvSpPr>
        <p:spPr>
          <a:xfrm>
            <a:off x="323528" y="1556791"/>
            <a:ext cx="3240359" cy="576064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0" y="692695"/>
            <a:ext cx="9144000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1. Исключительные ситуации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выдачей предупреждающих сообщений при компиляции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Общая схема обработки исключений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категории исключений;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преимущества обработчиков исключений;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Стандартные исключения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и обработка собственных исключений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Обработка системных исключений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обработки ошибок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Эскалация исключений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Продолжение работы после обработки исключения - примеры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1" i="0" lang="en-US" sz="1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2. Динамический SQL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чего нужен динамический SQL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 IMMEDIATE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FOR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Пакет DBMS_SQL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Injection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техника SQL Injection;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защита от SQL Injection.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Связываем имя исключения с кодом ошибки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Наличие в коде программы исключений без имен вполне допустимо, но такой код малопонятен и его трудно сопровождать.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Предположим, вы написали программу, при выполнении которой Oracle может сгенерировать ошибку, связанную с данными, например: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ОRА-01843: not a valid month.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Для перехвата этой ошибки в код программы потребуется поместить такой обработчик: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EXCEPTION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    WHEN OTHERS THEN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    IF SQLCODE = -1843 ТНЕN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/* not a valid month */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Но такой код малопонятен, поэтому его обязательно нужно будет сопроводить комментарием.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 SQLCODE – встроенная функция, которая возвращает номер последней сгенерированной ошибки.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 Ушаков Андрей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директивы EXCEPTION_INIT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С помощью директивы компилятора EXCEPTION_INIT (команды, выполняемой во время компиляции программы) предложение WHEN, использовавшееся в предыдущем примере, можно изменить следующим образом: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DECLARE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invalid_month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EXCEPTION;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  PRAGMA EXCEPTION_INIT(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invalid_month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-1843);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BEGIN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  ……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EXCEPTION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     WHEN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invalid_month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THEN …..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END;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После этого никакие литеральные номера ошибок, которые трудно запомнить, нам больше не понадобятся. Теперь имя ошибки говорит само за себя.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Установив такую связь, можно инициировать исключение по имени и использовать это имя в предложении WHEN обработчика ошибок.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683568" y="1844824"/>
            <a:ext cx="8071051" cy="555658"/>
            <a:chOff x="683568" y="1844824"/>
            <a:chExt cx="8071051" cy="555658"/>
          </a:xfrm>
        </p:grpSpPr>
        <p:sp>
          <p:nvSpPr>
            <p:cNvPr id="297" name="Shape 297"/>
            <p:cNvSpPr txBox="1"/>
            <p:nvPr/>
          </p:nvSpPr>
          <p:spPr>
            <a:xfrm>
              <a:off x="4644007" y="1844824"/>
              <a:ext cx="41106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Создаем пользовательское исключение</a:t>
              </a:r>
            </a:p>
          </p:txBody>
        </p:sp>
        <p:cxnSp>
          <p:nvCxnSpPr>
            <p:cNvPr id="298" name="Shape 298"/>
            <p:cNvCxnSpPr/>
            <p:nvPr/>
          </p:nvCxnSpPr>
          <p:spPr>
            <a:xfrm flipH="1">
              <a:off x="3707904" y="2060848"/>
              <a:ext cx="864095" cy="144016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99" name="Shape 299"/>
            <p:cNvSpPr/>
            <p:nvPr/>
          </p:nvSpPr>
          <p:spPr>
            <a:xfrm>
              <a:off x="683568" y="2060848"/>
              <a:ext cx="2952328" cy="339634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683568" y="2204864"/>
            <a:ext cx="8352927" cy="646331"/>
            <a:chOff x="683568" y="2204864"/>
            <a:chExt cx="8352927" cy="646331"/>
          </a:xfrm>
        </p:grpSpPr>
        <p:sp>
          <p:nvSpPr>
            <p:cNvPr id="301" name="Shape 301"/>
            <p:cNvSpPr txBox="1"/>
            <p:nvPr/>
          </p:nvSpPr>
          <p:spPr>
            <a:xfrm>
              <a:off x="6444207" y="2204864"/>
              <a:ext cx="25922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Связываем  исключение с кодом -1843</a:t>
              </a:r>
            </a:p>
          </p:txBody>
        </p:sp>
        <p:cxnSp>
          <p:nvCxnSpPr>
            <p:cNvPr id="302" name="Shape 302"/>
            <p:cNvCxnSpPr/>
            <p:nvPr/>
          </p:nvCxnSpPr>
          <p:spPr>
            <a:xfrm flipH="1">
              <a:off x="6012159" y="2492896"/>
              <a:ext cx="360040" cy="72008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303" name="Shape 303"/>
            <p:cNvSpPr/>
            <p:nvPr/>
          </p:nvSpPr>
          <p:spPr>
            <a:xfrm>
              <a:off x="683568" y="2420888"/>
              <a:ext cx="5256583" cy="339634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 использования директивы EXCEPTION_INIT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Давайте рассмотрим пример возможного объявления исключения для обработки ошибки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ORA-2292 violated integrity constraining</a:t>
            </a:r>
            <a:b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(OWNER.CONSTRAINT) - child record found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844824"/>
            <a:ext cx="8425950" cy="4464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Shape 313"/>
          <p:cNvCxnSpPr/>
          <p:nvPr/>
        </p:nvCxnSpPr>
        <p:spPr>
          <a:xfrm>
            <a:off x="899591" y="2813977"/>
            <a:ext cx="3168351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Shape 314"/>
          <p:cNvCxnSpPr/>
          <p:nvPr/>
        </p:nvCxnSpPr>
        <p:spPr>
          <a:xfrm>
            <a:off x="899591" y="3501007"/>
            <a:ext cx="518457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 именованных системных исключениях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Ушаков Андрей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42850" y="714350"/>
            <a:ext cx="8858400" cy="5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Oracle для некоторых исключений определены стандартные имена, которые заданы с помощью директивы компилятора EXCEPTION_INIT во встроенных пакетах.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Наиболее важные и широко применяемые из них определены в пакете STANDARD.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То, что этот пакет используется по умолчанию, означает, что на определенные в нем исключения можно ссылаться без указания в качестве префикса имени пакета.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Например, если необходимо обработать в программе исключение NO_DАТА_FOUND, то это можно сделать посредством любого из двух операторов: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WHEN  NO_DАТА_FOUND  THEN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8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WHEN  STANDARD.NO_DАТА_FOUND  THEN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Именованные исключения в PL/SQL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  <p:graphicFrame>
        <p:nvGraphicFramePr>
          <p:cNvPr id="330" name="Shape 330"/>
          <p:cNvGraphicFramePr/>
          <p:nvPr/>
        </p:nvGraphicFramePr>
        <p:xfrm>
          <a:off x="1619670" y="15567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{74DDC5D3-2B29-4F4D-93A5-F7CAF34AF6D9}</a:tableStyleId>
              </a:tblPr>
              <a:tblGrid>
                <a:gridCol w="1800200"/>
                <a:gridCol w="782900"/>
                <a:gridCol w="585250"/>
                <a:gridCol w="2016225"/>
                <a:gridCol w="7921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Название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Код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Название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Код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ACCESS_INTO_NULL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-6530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PROGRAM_ERROR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-6501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CASE_NOT_FOUND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-6592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ROWTYPE_MISMATCH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-6504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COLLECTION_IS_NULL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-6531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SELF_IS_NULL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-30625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CURSOR_ALREADY_OPEN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-6511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STORAGE_ERROR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-6500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DUP_VAL_ON_INDEX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SUBSCRIPT_BEYOND_COUNT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-6533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INVALID_CURSOR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-1001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SUBSCRIPT_OUTSIDE_LIMIT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-6532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INVALID_NUMBER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-1722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SYS_INVALID_ROWID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-1410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LOGIN_DENIED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-1017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TIMEOUT_ON_RESOURCE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-51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NO_DATA_FOUND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+100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TOO_MANY_ROWS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-1422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NO_DATA_NEEDED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-6548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VALUE_ERROR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-6502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NOT_LOGGED_ON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-1012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ZERO_DIVIDE</a:t>
                      </a:r>
                    </a:p>
                  </a:txBody>
                  <a:tcPr marT="9525" marB="0" marR="9525" marL="720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-1476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331" name="Shape 331"/>
          <p:cNvSpPr txBox="1"/>
          <p:nvPr/>
        </p:nvSpPr>
        <p:spPr>
          <a:xfrm>
            <a:off x="1115616" y="836712"/>
            <a:ext cx="698477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Именованные системные исключения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инициировать исключение?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 Ушаков Андрей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0" y="714356"/>
            <a:ext cx="9144000" cy="5786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Исключение может быть инициировано либо ядром Огасlе при обнаружении ошибки, либо программистом.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Программист может инициировать исключения посредством оператора RAISE или процедуры RAISE_АРРLICATIОN_ERROR.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RAISE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С помощью оператора RAISE можно инициировать как собственные, так и системные исключения.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Оператор имеет три формы: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RAISE имя_исключения;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RAISE имя_пакета.имя_исключения;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RAISE.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Первая форма (без имени пакета) предназначена для инициирования исключений, определенных в текущем блоке, а также для инициирования системных исключений, объявленных в пакете STANDARD.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Если исключение объявлено в любом другом пакете, отличном от STANDARD, имя исключения нужно уточнять именем пакета.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Третья форма RAISE не требует указывать имя исключения, но используется только в предложении WHEN раздела исключений. Этой формой оператора следует пользоваться, когда в обработчике исключений нужно повторно инициировать то же самое исключение.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 Ушаков Андрей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процедуры RAISE_APPLICATION_ERROR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Для инициирования исключений, специфических для приложения, Oracle предоставляет процедуру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RAISЕ_APPLICATION_ERROR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Ее преимущество перед оператором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RAISЕ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(который тоже может инициировать специфические для приложения явно объявленные исключения) заключается в том, что она позволяет связать с номером исключения некоторое текстовое сообщение об ошибке.</a:t>
            </a:r>
          </a:p>
          <a:p>
            <a:pPr indent="-342900" lvl="0" marL="342900" marR="0" rtl="0" algn="l">
              <a:spcBef>
                <a:spcPts val="1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При вызове этой процедуры выполнение текущего блока PL/SQL прекращается и любые изменения аргументов OUT и IN OUT (если таковые имеются) отменяются.</a:t>
            </a:r>
          </a:p>
          <a:p>
            <a:pPr indent="-342900" lvl="0" marL="342900" marR="0" rtl="0" algn="l">
              <a:spcBef>
                <a:spcPts val="1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Изменения же, внесенные в глобальные структуры данных, такие как переменные пакетов и объекты баз данных с помощью инструкций INSERT, UPDATE или DELETE,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отменяются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Для отката DML-инструкций необходимо явно указать в разделе о6ра6отки исключений оператор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процедуры RAISE_APPLICATION_ERROR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PROCEDURE RAISE_APPLICATION_ERROR(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BINARY_INTEGER,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msg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VARCHAR2,</a:t>
            </a:r>
          </a:p>
          <a:p>
            <a:pPr indent="-342900" lvl="0" marL="342900" marR="0" rtl="0" algn="l"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keeperrorstack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boolean default false);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это номер ошибки из диапазона от -20999 до -20000;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это сообщение об ошибке, длина которого не должна превышать 2048 символов (символы, выходящие за эту границу, игнорируются);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keepеrrorstасk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параметр указывает, хотите вы добавить ошибку к тем, что уже имеются в стеке (true), или заменить существующую ошибку (false).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умолчанию параметр принимает значение false.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 использования процедуры RAISE_APPLICATION_ERROR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 Ушаков Андрей</a:t>
            </a:r>
          </a:p>
        </p:txBody>
      </p:sp>
      <p:pic>
        <p:nvPicPr>
          <p:cNvPr id="371" name="Shape 3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060848"/>
            <a:ext cx="6588224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395536" y="980728"/>
            <a:ext cx="84249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Следующая процедура по переданному ей коду сообщения выбирает текст сообщения об ошибке на языке, полученном из настроек NLS: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0" y="714356"/>
            <a:ext cx="9144000" cy="5786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64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</a:p>
          <a:p>
            <a:pPr indent="-342900" lvl="0" marL="342900" marR="0" rtl="0" algn="ctr">
              <a:spcBef>
                <a:spcPts val="64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Обзор функций обработки ошибок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Предложение WHEN OTHERS используется для перехвата исключений, не указанных в предложениях WHEN. Однако в этом обработчике тоже нужна информация о том, какая именно ошибка произошла. Для ее получения можно воспользоваться функцией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SQLCODE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возвращающей номер текущей ошибки (значение 0 указывает, что в стеке ошибок нет ни одной ошибки).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Есть еще одна полезная функция –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SQLERRM.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Она возвращает поясняющее сообщение для текущей или для указанной ошибки: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SQLERRM – сообщение для текущей ошибки;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SQLERRM (n) – сообщение для указанной ошибки.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Недостаток функции SQLERRM в том, что она возвращает строку длиной не больше 512 символов.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В пакете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DBMS_UTILITY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есть следующие полезные функции:</a:t>
            </a:r>
          </a:p>
          <a:p>
            <a:pPr indent="-266700" lvl="1" marL="742950" marR="0" rtl="0" algn="l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format_error_stack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лучше использовать эту функцию вместо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SQLERRM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она возвращает до 2000 символов;</a:t>
            </a:r>
          </a:p>
          <a:p>
            <a:pPr indent="-266700" lvl="1" marL="742950" marR="0" rtl="0" algn="l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format_call_stack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возвращает текущий стек вызова;</a:t>
            </a:r>
          </a:p>
          <a:p>
            <a:pPr indent="-266700" lvl="1" marL="742950" marR="0" rtl="0" algn="l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100000"/>
              <a:buFont typeface="Noto Symbol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format_error_backtrace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возвращает полный стек вызова с момента возникновения исключительной ситуации.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 использования функций SQLCODE и SQLERRM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pic>
        <p:nvPicPr>
          <p:cNvPr id="388" name="Shape 38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1052736"/>
            <a:ext cx="8443857" cy="504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Эскалация необработанного исключения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Инициированное исключение обрабатывается в соответствии с определенными правилами: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Сначала PL/SQL ищет обработчик исключения в текущем блоке (анонимном блоке, процедуре или функции). Если такового не нашлось, а также не было и обработчика WHEN OTHERS, то исключение передается в родительский блок и PL/SQL пытается найти подходящий обработчик для этого исключения в родительском блоке. И так в каждом внешнем по отношению к другому блоке до тех пор, пока все они не будут исчерпаны. Если этот процесс завершился безрезультатно, то PL/SQL вернет необработанное исключение в среду приложения, из которого был выполнен самый внешний блок PL/SQL.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880" y="4365103"/>
            <a:ext cx="1573888" cy="13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/>
          <p:nvPr/>
        </p:nvSpPr>
        <p:spPr>
          <a:xfrm>
            <a:off x="4067944" y="4293096"/>
            <a:ext cx="1080120" cy="43204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3707903" y="4221087"/>
            <a:ext cx="1512167" cy="100811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3419871" y="4149080"/>
            <a:ext cx="1872207" cy="158417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3131840" y="5877271"/>
            <a:ext cx="2119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Вызывающая среда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3434348" y="4509120"/>
            <a:ext cx="1296143" cy="504136"/>
            <a:chOff x="3563888" y="4005064"/>
            <a:chExt cx="1296143" cy="504136"/>
          </a:xfrm>
        </p:grpSpPr>
        <p:sp>
          <p:nvSpPr>
            <p:cNvPr id="403" name="Shape 403"/>
            <p:cNvSpPr/>
            <p:nvPr/>
          </p:nvSpPr>
          <p:spPr>
            <a:xfrm flipH="1">
              <a:off x="3563888" y="4005064"/>
              <a:ext cx="1296143" cy="504056"/>
            </a:xfrm>
            <a:prstGeom prst="arc">
              <a:avLst>
                <a:gd fmla="val 16200000" name="adj1"/>
                <a:gd fmla="val 3158791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Shape 404"/>
            <p:cNvCxnSpPr>
              <a:stCxn id="403" idx="2"/>
            </p:cNvCxnSpPr>
            <p:nvPr/>
          </p:nvCxnSpPr>
          <p:spPr>
            <a:xfrm rot="10800000">
              <a:off x="3780046" y="4365201"/>
              <a:ext cx="247500" cy="1335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Shape 405"/>
            <p:cNvCxnSpPr>
              <a:stCxn id="403" idx="2"/>
            </p:cNvCxnSpPr>
            <p:nvPr/>
          </p:nvCxnSpPr>
          <p:spPr>
            <a:xfrm flipH="1">
              <a:off x="3708046" y="4498701"/>
              <a:ext cx="319500" cy="105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6" name="Shape 406"/>
          <p:cNvGrpSpPr/>
          <p:nvPr/>
        </p:nvGrpSpPr>
        <p:grpSpPr>
          <a:xfrm>
            <a:off x="3073585" y="5049390"/>
            <a:ext cx="1296143" cy="504056"/>
            <a:chOff x="3563888" y="4005064"/>
            <a:chExt cx="1296143" cy="504056"/>
          </a:xfrm>
        </p:grpSpPr>
        <p:sp>
          <p:nvSpPr>
            <p:cNvPr id="407" name="Shape 407"/>
            <p:cNvSpPr/>
            <p:nvPr/>
          </p:nvSpPr>
          <p:spPr>
            <a:xfrm flipH="1">
              <a:off x="3563888" y="4005064"/>
              <a:ext cx="1296143" cy="504056"/>
            </a:xfrm>
            <a:prstGeom prst="arc">
              <a:avLst>
                <a:gd fmla="val 16200000" name="adj1"/>
                <a:gd fmla="val 3333611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Shape 408"/>
            <p:cNvCxnSpPr>
              <a:stCxn id="407" idx="2"/>
            </p:cNvCxnSpPr>
            <p:nvPr/>
          </p:nvCxnSpPr>
          <p:spPr>
            <a:xfrm rot="10800000">
              <a:off x="3779771" y="4365009"/>
              <a:ext cx="265200" cy="1356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Shape 409"/>
            <p:cNvCxnSpPr>
              <a:stCxn id="407" idx="2"/>
            </p:cNvCxnSpPr>
            <p:nvPr/>
          </p:nvCxnSpPr>
          <p:spPr>
            <a:xfrm flipH="1">
              <a:off x="3707771" y="4500609"/>
              <a:ext cx="337200" cy="84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0" name="Shape 410"/>
          <p:cNvGrpSpPr/>
          <p:nvPr/>
        </p:nvGrpSpPr>
        <p:grpSpPr>
          <a:xfrm>
            <a:off x="2782848" y="5589240"/>
            <a:ext cx="1296143" cy="504056"/>
            <a:chOff x="3563888" y="4005064"/>
            <a:chExt cx="1296143" cy="504056"/>
          </a:xfrm>
        </p:grpSpPr>
        <p:sp>
          <p:nvSpPr>
            <p:cNvPr id="411" name="Shape 411"/>
            <p:cNvSpPr/>
            <p:nvPr/>
          </p:nvSpPr>
          <p:spPr>
            <a:xfrm flipH="1">
              <a:off x="3563888" y="4005064"/>
              <a:ext cx="1296143" cy="504056"/>
            </a:xfrm>
            <a:prstGeom prst="arc">
              <a:avLst>
                <a:gd fmla="val 16200000" name="adj1"/>
                <a:gd fmla="val 2895372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2" name="Shape 412"/>
            <p:cNvCxnSpPr>
              <a:stCxn id="411" idx="2"/>
            </p:cNvCxnSpPr>
            <p:nvPr/>
          </p:nvCxnSpPr>
          <p:spPr>
            <a:xfrm rot="10800000">
              <a:off x="3779894" y="4364991"/>
              <a:ext cx="219600" cy="1302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Shape 413"/>
            <p:cNvCxnSpPr>
              <a:stCxn id="411" idx="2"/>
            </p:cNvCxnSpPr>
            <p:nvPr/>
          </p:nvCxnSpPr>
          <p:spPr>
            <a:xfrm flipH="1">
              <a:off x="3707894" y="4495191"/>
              <a:ext cx="291600" cy="13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Продолжение работы после возникновения исключения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Когда в блоке PL/SQL инициируется исключение, нормальная работа программы прерывается и управление передается в раздел исключений. Однако и после обработки исключения управление не будет возвращено в тот блок, в котором оно было инициировано. А как же быть в тех случаях, когда необходимо обработать исключение и продолжить работу, начиная с того места, где одно произошло?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Предположим, нужно написать процедуру, которая выполняет последовательность DML-инструкций по отношению к разным таблицам (удаляет данные из одной таблицы, обновляет другую, добавляет строки в третью).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Первая версия этой процедуры может быть примерно такой: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4293096"/>
            <a:ext cx="4381443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 txBox="1"/>
          <p:nvPr/>
        </p:nvSpPr>
        <p:spPr>
          <a:xfrm>
            <a:off x="755575" y="4725144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755575" y="5157192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755575" y="5661248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Продолжение работы после возникновения исключения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Как же сделать так, чтобы выполнение программы происходило по необходимому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нам сценарию?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Одним из вариантов решения может быть размещение каждой инструкции в собственном блоке: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916831"/>
            <a:ext cx="3816424" cy="44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/>
          <p:nvPr/>
        </p:nvSpPr>
        <p:spPr>
          <a:xfrm>
            <a:off x="1187624" y="2299543"/>
            <a:ext cx="3528391" cy="10801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1187624" y="3501007"/>
            <a:ext cx="3528391" cy="10801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1187624" y="4725144"/>
            <a:ext cx="3528391" cy="122413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Продолжение работы после возникновения исключения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0" y="642918"/>
            <a:ext cx="8686800" cy="5483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Было так:				Стало так:</a:t>
            </a:r>
          </a:p>
          <a:p>
            <a:pPr indent="-342900" lvl="0" marL="34290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 исключение – и выполнение		После возникновения исключения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программы прекращается:			управление передается следующей инструкции:</a:t>
            </a: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007" y="1844824"/>
            <a:ext cx="3571874" cy="413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Shape 4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1844824"/>
            <a:ext cx="3295649" cy="244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Shape 448"/>
          <p:cNvGrpSpPr/>
          <p:nvPr/>
        </p:nvGrpSpPr>
        <p:grpSpPr>
          <a:xfrm>
            <a:off x="251519" y="2780927"/>
            <a:ext cx="972616" cy="936103"/>
            <a:chOff x="251519" y="2780927"/>
            <a:chExt cx="972616" cy="936103"/>
          </a:xfrm>
        </p:grpSpPr>
        <p:sp>
          <p:nvSpPr>
            <p:cNvPr id="449" name="Shape 449"/>
            <p:cNvSpPr/>
            <p:nvPr/>
          </p:nvSpPr>
          <p:spPr>
            <a:xfrm>
              <a:off x="251519" y="2780927"/>
              <a:ext cx="972616" cy="936103"/>
            </a:xfrm>
            <a:prstGeom prst="arc">
              <a:avLst>
                <a:gd fmla="val 8116472" name="adj1"/>
                <a:gd fmla="val 15808214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0" name="Shape 450"/>
            <p:cNvCxnSpPr>
              <a:stCxn id="449" idx="0"/>
            </p:cNvCxnSpPr>
            <p:nvPr/>
          </p:nvCxnSpPr>
          <p:spPr>
            <a:xfrm rot="10800000">
              <a:off x="395621" y="3428953"/>
              <a:ext cx="3300" cy="155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Shape 451"/>
            <p:cNvCxnSpPr>
              <a:stCxn id="449" idx="0"/>
            </p:cNvCxnSpPr>
            <p:nvPr/>
          </p:nvCxnSpPr>
          <p:spPr>
            <a:xfrm rot="10800000">
              <a:off x="251621" y="3572953"/>
              <a:ext cx="147300" cy="11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2" name="Shape 452"/>
          <p:cNvGrpSpPr/>
          <p:nvPr/>
        </p:nvGrpSpPr>
        <p:grpSpPr>
          <a:xfrm>
            <a:off x="4644007" y="3573016"/>
            <a:ext cx="756591" cy="243282"/>
            <a:chOff x="4644007" y="3573016"/>
            <a:chExt cx="756591" cy="243282"/>
          </a:xfrm>
        </p:grpSpPr>
        <p:sp>
          <p:nvSpPr>
            <p:cNvPr id="453" name="Shape 453"/>
            <p:cNvSpPr/>
            <p:nvPr/>
          </p:nvSpPr>
          <p:spPr>
            <a:xfrm>
              <a:off x="4644007" y="3573016"/>
              <a:ext cx="756591" cy="216023"/>
            </a:xfrm>
            <a:prstGeom prst="arc">
              <a:avLst>
                <a:gd fmla="val 8116472" name="adj1"/>
                <a:gd fmla="val 15808214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4" name="Shape 454"/>
            <p:cNvCxnSpPr/>
            <p:nvPr/>
          </p:nvCxnSpPr>
          <p:spPr>
            <a:xfrm rot="10800000">
              <a:off x="4788024" y="3717032"/>
              <a:ext cx="147402" cy="8364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Shape 455"/>
            <p:cNvCxnSpPr/>
            <p:nvPr/>
          </p:nvCxnSpPr>
          <p:spPr>
            <a:xfrm flipH="1">
              <a:off x="4791154" y="3800678"/>
              <a:ext cx="144271" cy="1562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6" name="Shape 456"/>
          <p:cNvGrpSpPr/>
          <p:nvPr/>
        </p:nvGrpSpPr>
        <p:grpSpPr>
          <a:xfrm>
            <a:off x="4499992" y="4221087"/>
            <a:ext cx="972616" cy="364516"/>
            <a:chOff x="4499992" y="4221087"/>
            <a:chExt cx="972616" cy="364516"/>
          </a:xfrm>
        </p:grpSpPr>
        <p:sp>
          <p:nvSpPr>
            <p:cNvPr id="457" name="Shape 457"/>
            <p:cNvSpPr/>
            <p:nvPr/>
          </p:nvSpPr>
          <p:spPr>
            <a:xfrm>
              <a:off x="4499992" y="4221087"/>
              <a:ext cx="972616" cy="360040"/>
            </a:xfrm>
            <a:prstGeom prst="arc">
              <a:avLst>
                <a:gd fmla="val 8116472" name="adj1"/>
                <a:gd fmla="val 1205025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8" name="Shape 458"/>
            <p:cNvCxnSpPr>
              <a:stCxn id="457" idx="0"/>
            </p:cNvCxnSpPr>
            <p:nvPr/>
          </p:nvCxnSpPr>
          <p:spPr>
            <a:xfrm rot="10800000">
              <a:off x="4716148" y="4509135"/>
              <a:ext cx="99900" cy="60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Shape 459"/>
            <p:cNvCxnSpPr/>
            <p:nvPr/>
          </p:nvCxnSpPr>
          <p:spPr>
            <a:xfrm rot="10800000">
              <a:off x="4644008" y="4581127"/>
              <a:ext cx="147402" cy="4475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0" name="Shape 460"/>
          <p:cNvSpPr/>
          <p:nvPr/>
        </p:nvSpPr>
        <p:spPr>
          <a:xfrm>
            <a:off x="4572000" y="3284983"/>
            <a:ext cx="2592287" cy="100811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Продолжение работы после возникновения исключения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Давайте теперь посмотрим на поведение БД в следующих примерах.</a:t>
            </a: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Создадим таблицу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Попытаемся добавить в нее в среде SQL пять записей: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Пятая запись не была добавлена, поскольку нарушала условие уникальности поля ID.</a:t>
            </a: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В результате имеем в таблице четыре записи: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412775"/>
            <a:ext cx="3848099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3" y="2204864"/>
            <a:ext cx="4400550" cy="190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543" y="4869160"/>
            <a:ext cx="1609725" cy="16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Продолжение работы после возникновения исключения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0" y="642925"/>
            <a:ext cx="9144000" cy="58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Теперь очистим таблицу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обернем добавляемые записи в PL/SQL-блок: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результате имеем: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В таблице нет ни одной записи, поскольку PL/SQL-блок либо выполняется целиком,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либо не выполняется совсем.</a:t>
            </a:r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980728"/>
            <a:ext cx="4248472" cy="340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393" y="4717728"/>
            <a:ext cx="1512300" cy="11141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899591" y="1628800"/>
            <a:ext cx="3816424" cy="10801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Продолжение работы после возникновения исключения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 Ушаков Андрей</a:t>
            </a:r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Теперь снова очистим таблицу </a:t>
            </a:r>
            <a:r>
              <a:rPr b="1" i="1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выполним PL/SQL-блок, добавив в него обработчик: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Результат:</a:t>
            </a: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В таблице ничего нет, поскольку PL/SQL-блок выполнился с ошибкой и все изменения откатились.</a:t>
            </a:r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0" y="980728"/>
            <a:ext cx="3531309" cy="36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 rotWithShape="1">
          <a:blip r:embed="rId4">
            <a:alphaModFix/>
          </a:blip>
          <a:srcRect b="22449" l="0" r="0" t="0"/>
          <a:stretch/>
        </p:blipFill>
        <p:spPr>
          <a:xfrm>
            <a:off x="467543" y="4869160"/>
            <a:ext cx="1512167" cy="8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861500" y="2320007"/>
            <a:ext cx="1949712" cy="39296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Продолжение работы после возникновения исключения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теперь опять очистим таблицу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выполним PL/SQL-блок, добавив в него обработчик: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Сейчас блок выполнился без ошибок, поскольку исключительная ситуация была обработана в разделе EXCEPTION.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выход из PL/SQL-блока происходит через раздел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инициации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повторного исключения не происходит, то считается, что PL/SQL- блок выполнился успешно и все операторы, выполненные до возникновения исключительной ситуации, не откатываются. Для их отката требуется явное выполнение оператора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502" name="Shape 5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601" y="970645"/>
            <a:ext cx="4104599" cy="2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Shape 5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9501" y="4007089"/>
            <a:ext cx="1305000" cy="12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Многие программисты, как правило, пишут приложения, предназначенные для работы в «лучшем из миров», где в программах не бывает ошибок, пользователи вводят лишь правильные данные и только должным образом, а все системы - и аппаратные, и программные - всегда в полном порядке.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Но жестокая реальность свидетельствует о том, что как бы вы ни старались, в приложении останутся ошибки. И пользователь обязательно воспользуется именно той непредусмотренной возможностью, на которую ваша программа отреагирует сбоем.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К счастью, PL/SQL предлагает достаточно мощный и гибкий механизм перехвата и обработки ошибок. И вполне возможно написать на языке PL/SQL такое приложение, которое полностью защитит от ошибок и пользователей, и базу данных.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Динамический SQL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 Ушаков Андрей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0" y="714356"/>
            <a:ext cx="9144000" cy="5786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64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Часть 2</a:t>
            </a:r>
          </a:p>
          <a:p>
            <a:pPr indent="-342900" lvl="0" marL="342900" marR="0" rtl="0" algn="ctr">
              <a:spcBef>
                <a:spcPts val="64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Dynamic SQL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Динамический SQL и динамический PL/SQL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Статическими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называются жестко закодированные инструкции и операторы, которые не изменяются с момента компиляции программы.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Инструкции </a:t>
            </a:r>
            <a:r>
              <a:rPr b="0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динамического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 формируются, компилируются и вызываются непосредственно во время выполнения программы.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Следует отметить, что такая гибкость языка открывает перед программистами широкие возможности и позволяет писать универсальный код многократного использования.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Динамический SQL может быть полезен при написании программ, когда при компиляции приложения еще неизвестен полный текст SQL-оператора или количество и типы данных входных и выходных переменных.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Начиная с Огасlе7 поддержка динамического SQL осуществляется с помощью встроенного пакета DВМS_SQL.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Оrасlе 8i появилась еще одна возможность — встроенный динамический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(Native Dynamic SQL,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NDS интегрируется в язык PL/SQL; пользоваться им намного удобнее, чем DВМS_SQL.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практике NDS в подавляющем большинстве является более предпочтительным решением.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Shape 51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Инструкции NDS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Главным достоинством NDS является его простота.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отличие от пакета DBMS_SQL, для работы с которым требуется знание десятка процедур и множества правил их использования, NDS представлен в языке РL/SQL единственной инструкцией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 IMMEDIATE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немедленно выполняющей заданную SQL инструкцию, а также расширением существующей инструкции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 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позволяющей выполнять сложные динамические запросы.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Инструкция EXECUTE IMMEDIATE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Инструкция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ЕХЕСUТЕ IMMEDIATE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используемая для немедленного выполнении заданной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SQL-инструкции, имеет следующий синтаксис: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EXECUTE IMMEDIATE строка_SQL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[INTO {переменная[, переменная] … | запись}]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[USING [IN | OUT | IN OUT] аргумент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[, [IN | OUT | IN OUT] аргумент] … ];</a:t>
            </a:r>
          </a:p>
          <a:p>
            <a:pPr indent="0" lvl="0" marL="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</a:t>
            </a:r>
          </a:p>
          <a:p>
            <a:pPr indent="-33655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строка_SQL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 строковое выражение, содержащее SQL-инструкцию или блок РL/SQL;</a:t>
            </a:r>
          </a:p>
          <a:p>
            <a:pPr indent="-33655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переменная, которой присваивается содержимое поля, возвращаемого запросом;</a:t>
            </a:r>
          </a:p>
          <a:p>
            <a:pPr indent="-33655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запись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запись, основанная на типе данных который определяется пользователем или объявляется с помощью атрибута %ROWTYPE, и принимающая всю возвращаемую запросом строку;</a:t>
            </a:r>
          </a:p>
          <a:p>
            <a:pPr indent="-33655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аргумент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выражение, значение которого передается SQL-инструкции или блоху РL/SQL, либо идентификатор, являющийся входной и/или выходной переменной для функции или процедуры, вызываемой из блока PL/SQL;</a:t>
            </a:r>
          </a:p>
          <a:p>
            <a:pPr indent="-33655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предложение, используемое для однострочных запросов (для каждого возвращаемого запросом столбца в этом предложении должна быть задана отдельная переменная или же ему должно соответствовать поле записи совместимого типа);</a:t>
            </a:r>
          </a:p>
          <a:p>
            <a:pPr indent="-33655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предложение, определяющее параметры SQL-инструкции и используемое как в динамическом SQL, так и в динамическом РL/SQL (способ передачи параметра дается только в РL/SQL, причем по умолчанию для него установлен режим передачи IN).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Инструкция EXECUTE IMMEDIATE</a:t>
            </a:r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Инструкция ЕХЕСUТЕ IMMEDIATE может использоваться для выполнения любой SQL-инструкции или блока PL/SQL, за исключением многострочных запросов.</a:t>
            </a: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SQL-строка заканчивается точкой с запятой, она интерпретируется как блок РL/SQL. В противном случае она воспринимается как DML- или DDL- инструкция.</a:t>
            </a: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Строка может содержать формальные параметры, но с их помощью не могут быть заданы имена объектов схемы, например, такие, как имена столбцов таблицы.</a:t>
            </a: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выполнении инструкции исполняющее ядро заменяет в SQL-строке формальные параметры (идентификаторы, начинающиеся с двоеточия, например, :salary_value) фактическими значениями параметров подстановки в предложении USING.</a:t>
            </a: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разрешается и передача литерального значения NULL — вместо него следует указывать переменную соответствующего типа, содержащую это значение.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Инструкция EXECUTE IMMEDIATE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0" y="714350"/>
            <a:ext cx="9144000" cy="56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Несколько примеров использования: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индекса: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1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EXECUTE IMMEDIATE </a:t>
            </a:r>
            <a:r>
              <a:rPr b="0" i="0" lang="en-US" sz="205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’CREATE INDEX emp_u_l ON employee (last_name)’;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Хранимую процедуру, выполняющую любую инструкцию DDL, можно создать так: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 OR REPLACE PROCEDURE 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execDDL(ddl_string in varchar2) 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b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b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 EXECUTE IMMEDIATE 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ddl_string;</a:t>
            </a:r>
            <a:b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наличии хранимой процедуры создание того же индекса выглядит так: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b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execDDL(’CREATE INDEX emp_u_l ON employee (last_name)’);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2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Инструкция OPEN FOR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 инструкции OPEN FOR таков:</a:t>
            </a:r>
          </a:p>
          <a:p>
            <a:pPr indent="-342900" lvl="0" marL="34290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{переменная_курсор | :хост_переменная_курсор} FOR строка_SQL</a:t>
            </a:r>
          </a:p>
          <a:p>
            <a:pPr indent="-342900" lvl="0" marL="34290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[USING аргумент[, аргумент] … ]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переменная_курсор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слаботипизированная переменная-курсор (SYS_REFCURSOR);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:хост_переменная_курсор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переменная-курсор, объявленная в хост-среде PL/SQL;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cтрока_SQL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инструкция SELECT, подлежащая динамическому выполнению;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такое же предложение, как в операторе EXECUTE IMMEDIATE.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3573016"/>
            <a:ext cx="7891528" cy="2664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Режимы использования параметров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Ушаков Андрей</a:t>
            </a:r>
          </a:p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передаче значений параметров SQL-инструкции можно использовать один из трех режимов: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IN (только чтение, задан по умолчанию);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OUT (только запись);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 OUT (чтение и запись).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выполняется динамический запрос, все параметры SQL-инструкции, за исключением параметра в предложении RETURNING, должны передаваться в режиме IN (см. пример ниже)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Режимы использования параметров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251519" y="5085183"/>
            <a:ext cx="8424935" cy="8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приведенном примере переменные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p_new_layoffs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p_company_id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используются для передачи значений в динамический SQL-оператор (IN), а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sal_after_layouts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для получения обновленного значения (OUT)</a:t>
            </a:r>
          </a:p>
        </p:txBody>
      </p:sp>
      <p:pic>
        <p:nvPicPr>
          <p:cNvPr id="577" name="Shape 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980728"/>
            <a:ext cx="8717881" cy="367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Дублирование формальных параметров</a:t>
            </a:r>
          </a:p>
        </p:txBody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выполнении динамической SQL-инструкции связь между формальными и фактическими параметрами устанавливается в соответствии с их позициями.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Однако интерпретация одноименных параметров зависит от того, какой код (SQL или PL/SQL) выполняется с помощью оператора EXECUTE IMMEDIATE: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выполнении динамической SQL-инструкции (DML- или DDL-строки,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оканчивающейся точкой с запятой) параметр подстановки нужно задать для каждого формального параметра, даже если их имена повторяются.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Когда выполняется динамический блок PL/SQL (строки, оканчивающейся точкой с запятой), нужно указать параметр подстановки для каждого уникального формального параметра.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в PL/SQL обрабатываются исключения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языке PL/SQL ошибки всех видов интерпретируются как исключения.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 числу исключений относятся: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ошибки, которые генерируются системой (в частности такие, как нехватка памяти или повторяющееся значение индекса);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ошибки, которые генерируются приложением (невыполнение каких-либо условий и проверок);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ошибки, вызванные действиями пользователя.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Дублирование формальных параметров</a:t>
            </a:r>
          </a:p>
        </p:txBody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выполнении SQL-инструкции параметр подстановки p_val повторяется: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pic>
        <p:nvPicPr>
          <p:cNvPr id="594" name="Shape 5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3" y="1844824"/>
            <a:ext cx="7929260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Дублирование формальных параметров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при выполнении динамического блока PL/SQL параметр p_val задаем только один раз: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Shape 6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6" y="1772816"/>
            <a:ext cx="7633387" cy="43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Передача значений NULL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попытке передать NULL в качестве параметра подстановки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произойдет ошибка.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происходит потому, что NULL не имеет типа данных и поэтому не может являться значением одного из типов данных SQL.</a:t>
            </a:r>
          </a:p>
        </p:txBody>
      </p:sp>
      <p:pic>
        <p:nvPicPr>
          <p:cNvPr id="612" name="Shape 6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268759"/>
            <a:ext cx="3744417" cy="158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Способы передачи значения NULL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Можно использовать неинициализированную переменную: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Можно преобразовать NULL в типизированное значение:</a:t>
            </a:r>
          </a:p>
        </p:txBody>
      </p:sp>
      <p:pic>
        <p:nvPicPr>
          <p:cNvPr id="621" name="Shape 6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4437112"/>
            <a:ext cx="3931972" cy="187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Shape 6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5" y="1340767"/>
            <a:ext cx="8042658" cy="252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пакета DBMS_SQL</a:t>
            </a:r>
          </a:p>
        </p:txBody>
      </p:sp>
      <p:sp>
        <p:nvSpPr>
          <p:cNvPr id="629" name="Shape 62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Пакет DBMS_SQL предоставляет возможность использования в PL/SQL динамического SQL для выполнения DML- или DDL-операций.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Выполнение одного динамического оператора с использованием пакета DBMS_SQL состоит, как правило, из следующих шагов: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1" name="Shape 631"/>
          <p:cNvGraphicFramePr/>
          <p:nvPr/>
        </p:nvGraphicFramePr>
        <p:xfrm>
          <a:off x="395536" y="2060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{74DDC5D3-2B29-4F4D-93A5-F7CAF34AF6D9}</a:tableStyleId>
              </a:tblPr>
              <a:tblGrid>
                <a:gridCol w="2016225"/>
                <a:gridCol w="6264700"/>
              </a:tblGrid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Метод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Описание</a:t>
                      </a:r>
                    </a:p>
                  </a:txBody>
                  <a:tcPr marT="45725" marB="45725" marR="91450" marL="91450"/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OPEN_CURSOR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Открытие курсора для выполнения динамического оператора</a:t>
                      </a:r>
                    </a:p>
                  </a:txBody>
                  <a:tcPr marT="45725" marB="45725" marR="91450" marL="91450"/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PARSE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Связывание текста динамического оператора с курсором и его синтаксический анализ и разбор</a:t>
                      </a:r>
                    </a:p>
                  </a:txBody>
                  <a:tcPr marT="45725" marB="45725" marR="91450" marL="91450"/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BIND_VARIABLE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BIND_ARRAY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Если используются входные аргументы, то связывание их с переменными, содержащими реальные значения</a:t>
                      </a:r>
                    </a:p>
                  </a:txBody>
                  <a:tcPr marT="45725" marB="45725" marR="91450" marL="91450"/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DEFINE_COLUMN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DEFINE_COLUMN_LONG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DEFINE_ARRAY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Связывание выходных значений с переменными вызывающего блока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Указываем переменные, в которые будут попадать выходные значения</a:t>
                      </a:r>
                    </a:p>
                  </a:txBody>
                  <a:tcPr marT="45725" marB="45725" marR="91450" marL="91450"/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EXECUTE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Выполнение оператора</a:t>
                      </a:r>
                    </a:p>
                  </a:txBody>
                  <a:tcPr marT="45725" marB="45725" marR="91450" marL="91450"/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FETCH_ROWS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Извлечение строк</a:t>
                      </a:r>
                    </a:p>
                  </a:txBody>
                  <a:tcPr marT="45725" marB="45725" marR="91450" marL="91450"/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EXECUTE_AND_FETCH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Одновременно выполнение оператора и извлечение строк</a:t>
                      </a:r>
                    </a:p>
                  </a:txBody>
                  <a:tcPr marT="45725" marB="45725" marR="91450" marL="91450"/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VARIABLE_VALUE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COLUMN_VALUE</a:t>
                      </a:r>
                      <a:br>
                        <a:rPr lang="en-US" sz="1400" u="none" cap="none" strike="noStrike"/>
                      </a:br>
                      <a:r>
                        <a:rPr lang="en-US" sz="1400" u="none" cap="none" strike="noStrike"/>
                        <a:t>COLUMN_VALUE_LONG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Получение значения переменной, извлеченной запросом</a:t>
                      </a:r>
                    </a:p>
                  </a:txBody>
                  <a:tcPr marT="45725" marB="45725" marR="91450" marL="91450"/>
                </a:tc>
              </a:tr>
              <a:tr h="252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CLOSE_CURSOR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cap="none" strike="noStrike"/>
                        <a:t>Закрытие курсора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 использования динамического SQL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Реализуем выполнение следующего SQL-оператора</a:t>
            </a:r>
          </a:p>
          <a:p>
            <a:pPr indent="-342900" lvl="0" marL="342900" marR="0" rtl="0" algn="l">
              <a:spcBef>
                <a:spcPts val="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select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ename,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   job,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   hiredate,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   sal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from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emp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where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deptno 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возвращающего следующий результат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с помощью процедур пакета DBMS_SQL.</a:t>
            </a:r>
          </a:p>
        </p:txBody>
      </p:sp>
      <p:graphicFrame>
        <p:nvGraphicFramePr>
          <p:cNvPr id="640" name="Shape 640"/>
          <p:cNvGraphicFramePr/>
          <p:nvPr/>
        </p:nvGraphicFramePr>
        <p:xfrm>
          <a:off x="395536" y="3356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{74DDC5D3-2B29-4F4D-93A5-F7CAF34AF6D9}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ENAME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JOB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HIREDATE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SAL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SMITH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CLERK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17.12.1980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800,00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JONES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MANAGER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02.04.1981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2975,00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SCOTT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ANALYST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09.12.1982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3000,00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ADAMS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CLERK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12.01.1983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1100,00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FORD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ANALYST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03.12.1981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3000,00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Пример использования динамического SQL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0" y="692695"/>
            <a:ext cx="91440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7025" lvl="0" marL="342900" marR="0" rtl="0" algn="l">
              <a:lnSpc>
                <a:spcPct val="80000"/>
              </a:lnSpc>
              <a:spcBef>
                <a:spcPts val="0"/>
              </a:spcBef>
              <a:buClr>
                <a:srgbClr val="008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DECLARE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cur    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v_ename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v_hiredate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ct val="129999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8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cur := dbms_sql.open_cursor;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ct val="129999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dbms_sql.parse(cur,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'select ename, hiredate from emp1 where deptno = :deptno'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dbms_sql.native);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ct val="129999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dbms_sql.bind_variable(cur,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':deptno'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ct val="129999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dbms_sql.define_column(cur,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v_ename,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dbms_sql.define_column(cur,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v_hiredate);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ct val="129999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:= dbms_sql.execute(cur);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ct val="129999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dbms_sql.fetch_rows(cur) &gt;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dbms_sql.column_value(cur,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v_ename);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dbms_sql.column_value(cur,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 v_hiredate);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ct val="129999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dbms_output.put(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lpad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(v_ename,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dbms_output.put_line(to_char(v_hiredate,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  dd.mm.yyyy  '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ct val="129999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0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dbms_sql.close_cursor(cur);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ct val="129999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025" lvl="0" marL="342900" marR="0" rtl="0" algn="l">
              <a:lnSpc>
                <a:spcPct val="80000"/>
              </a:lnSpc>
              <a:spcBef>
                <a:spcPts val="210"/>
              </a:spcBef>
              <a:buClr>
                <a:srgbClr val="008080"/>
              </a:buClr>
              <a:buSzPct val="100000"/>
              <a:buFont typeface="Arial"/>
              <a:buChar char="•"/>
            </a:pP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8"/>
              </a:spcBef>
              <a:buClr>
                <a:schemeClr val="dk1"/>
              </a:buClr>
              <a:buSzPct val="129999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9" name="Shape 649"/>
          <p:cNvGrpSpPr/>
          <p:nvPr/>
        </p:nvGrpSpPr>
        <p:grpSpPr>
          <a:xfrm>
            <a:off x="2411759" y="1052736"/>
            <a:ext cx="3600400" cy="720079"/>
            <a:chOff x="2411759" y="1052736"/>
            <a:chExt cx="3600400" cy="720079"/>
          </a:xfrm>
        </p:grpSpPr>
        <p:sp>
          <p:nvSpPr>
            <p:cNvPr id="650" name="Shape 650"/>
            <p:cNvSpPr/>
            <p:nvPr/>
          </p:nvSpPr>
          <p:spPr>
            <a:xfrm>
              <a:off x="3707903" y="1052736"/>
              <a:ext cx="2304256" cy="288032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Открываем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курсор</a:t>
              </a:r>
            </a:p>
          </p:txBody>
        </p:sp>
        <p:cxnSp>
          <p:nvCxnSpPr>
            <p:cNvPr id="651" name="Shape 651"/>
            <p:cNvCxnSpPr/>
            <p:nvPr/>
          </p:nvCxnSpPr>
          <p:spPr>
            <a:xfrm flipH="1">
              <a:off x="2411759" y="1268759"/>
              <a:ext cx="1440160" cy="504056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652" name="Shape 652"/>
          <p:cNvGrpSpPr/>
          <p:nvPr/>
        </p:nvGrpSpPr>
        <p:grpSpPr>
          <a:xfrm>
            <a:off x="4572055" y="4221087"/>
            <a:ext cx="3240303" cy="288032"/>
            <a:chOff x="4572055" y="4221087"/>
            <a:chExt cx="3240303" cy="288032"/>
          </a:xfrm>
        </p:grpSpPr>
        <p:sp>
          <p:nvSpPr>
            <p:cNvPr id="653" name="Shape 653"/>
            <p:cNvSpPr/>
            <p:nvPr/>
          </p:nvSpPr>
          <p:spPr>
            <a:xfrm>
              <a:off x="5076055" y="4221087"/>
              <a:ext cx="2736303" cy="288032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Считываем значения</a:t>
              </a:r>
            </a:p>
          </p:txBody>
        </p:sp>
        <p:cxnSp>
          <p:nvCxnSpPr>
            <p:cNvPr id="654" name="Shape 654"/>
            <p:cNvCxnSpPr>
              <a:stCxn id="653" idx="2"/>
            </p:cNvCxnSpPr>
            <p:nvPr/>
          </p:nvCxnSpPr>
          <p:spPr>
            <a:xfrm rot="10800000">
              <a:off x="4572055" y="4365103"/>
              <a:ext cx="504000" cy="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655" name="Shape 655"/>
          <p:cNvGrpSpPr/>
          <p:nvPr/>
        </p:nvGrpSpPr>
        <p:grpSpPr>
          <a:xfrm>
            <a:off x="2411759" y="1628800"/>
            <a:ext cx="3744416" cy="576064"/>
            <a:chOff x="2411759" y="1628800"/>
            <a:chExt cx="3744416" cy="576064"/>
          </a:xfrm>
        </p:grpSpPr>
        <p:sp>
          <p:nvSpPr>
            <p:cNvPr id="656" name="Shape 656"/>
            <p:cNvSpPr/>
            <p:nvPr/>
          </p:nvSpPr>
          <p:spPr>
            <a:xfrm>
              <a:off x="3851919" y="1628800"/>
              <a:ext cx="2304256" cy="288032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Задаем SQL-оператор</a:t>
              </a:r>
            </a:p>
          </p:txBody>
        </p:sp>
        <p:cxnSp>
          <p:nvCxnSpPr>
            <p:cNvPr id="657" name="Shape 657"/>
            <p:cNvCxnSpPr/>
            <p:nvPr/>
          </p:nvCxnSpPr>
          <p:spPr>
            <a:xfrm flipH="1">
              <a:off x="2411759" y="1844824"/>
              <a:ext cx="1584175" cy="36004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658" name="Shape 658"/>
          <p:cNvGrpSpPr/>
          <p:nvPr/>
        </p:nvGrpSpPr>
        <p:grpSpPr>
          <a:xfrm>
            <a:off x="4067944" y="2420888"/>
            <a:ext cx="4608511" cy="432047"/>
            <a:chOff x="4067944" y="2420888"/>
            <a:chExt cx="4608511" cy="432047"/>
          </a:xfrm>
        </p:grpSpPr>
        <p:sp>
          <p:nvSpPr>
            <p:cNvPr id="659" name="Shape 659"/>
            <p:cNvSpPr/>
            <p:nvPr/>
          </p:nvSpPr>
          <p:spPr>
            <a:xfrm>
              <a:off x="5580112" y="2420888"/>
              <a:ext cx="3096343" cy="432047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Задаем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значение для</a:t>
              </a:r>
              <a:b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связанной переменной</a:t>
              </a:r>
            </a:p>
          </p:txBody>
        </p:sp>
        <p:cxnSp>
          <p:nvCxnSpPr>
            <p:cNvPr id="660" name="Shape 660"/>
            <p:cNvCxnSpPr/>
            <p:nvPr/>
          </p:nvCxnSpPr>
          <p:spPr>
            <a:xfrm flipH="1">
              <a:off x="4067944" y="2636911"/>
              <a:ext cx="1512167" cy="144016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661" name="Shape 661"/>
          <p:cNvGrpSpPr/>
          <p:nvPr/>
        </p:nvGrpSpPr>
        <p:grpSpPr>
          <a:xfrm>
            <a:off x="4139828" y="2924943"/>
            <a:ext cx="4536628" cy="360040"/>
            <a:chOff x="4139828" y="2924943"/>
            <a:chExt cx="4536628" cy="360040"/>
          </a:xfrm>
        </p:grpSpPr>
        <p:sp>
          <p:nvSpPr>
            <p:cNvPr id="662" name="Shape 662"/>
            <p:cNvSpPr/>
            <p:nvPr/>
          </p:nvSpPr>
          <p:spPr>
            <a:xfrm>
              <a:off x="5724128" y="2924943"/>
              <a:ext cx="2952328" cy="360040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Связываем выходные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поля с переменными</a:t>
              </a:r>
            </a:p>
          </p:txBody>
        </p:sp>
        <p:cxnSp>
          <p:nvCxnSpPr>
            <p:cNvPr id="663" name="Shape 663"/>
            <p:cNvCxnSpPr>
              <a:stCxn id="662" idx="2"/>
            </p:cNvCxnSpPr>
            <p:nvPr/>
          </p:nvCxnSpPr>
          <p:spPr>
            <a:xfrm flipH="1">
              <a:off x="4139828" y="3104963"/>
              <a:ext cx="1584300" cy="360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664" name="Shape 664"/>
          <p:cNvGrpSpPr/>
          <p:nvPr/>
        </p:nvGrpSpPr>
        <p:grpSpPr>
          <a:xfrm>
            <a:off x="3203848" y="3356992"/>
            <a:ext cx="3456383" cy="288032"/>
            <a:chOff x="3203848" y="3356992"/>
            <a:chExt cx="3456383" cy="288032"/>
          </a:xfrm>
        </p:grpSpPr>
        <p:sp>
          <p:nvSpPr>
            <p:cNvPr id="665" name="Shape 665"/>
            <p:cNvSpPr/>
            <p:nvPr/>
          </p:nvSpPr>
          <p:spPr>
            <a:xfrm>
              <a:off x="3923928" y="3356992"/>
              <a:ext cx="2736303" cy="288032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Выполняем SQL-оператор</a:t>
              </a:r>
            </a:p>
          </p:txBody>
        </p:sp>
        <p:cxnSp>
          <p:nvCxnSpPr>
            <p:cNvPr id="666" name="Shape 666"/>
            <p:cNvCxnSpPr/>
            <p:nvPr/>
          </p:nvCxnSpPr>
          <p:spPr>
            <a:xfrm rot="10800000">
              <a:off x="3203848" y="3501007"/>
              <a:ext cx="720080" cy="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667" name="Shape 667"/>
          <p:cNvGrpSpPr/>
          <p:nvPr/>
        </p:nvGrpSpPr>
        <p:grpSpPr>
          <a:xfrm>
            <a:off x="3419935" y="3789039"/>
            <a:ext cx="3312303" cy="288032"/>
            <a:chOff x="3419935" y="3789039"/>
            <a:chExt cx="3312303" cy="288032"/>
          </a:xfrm>
        </p:grpSpPr>
        <p:sp>
          <p:nvSpPr>
            <p:cNvPr id="668" name="Shape 668"/>
            <p:cNvSpPr/>
            <p:nvPr/>
          </p:nvSpPr>
          <p:spPr>
            <a:xfrm>
              <a:off x="3995935" y="3789039"/>
              <a:ext cx="2736303" cy="288032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Извлекаем строки</a:t>
              </a:r>
            </a:p>
          </p:txBody>
        </p:sp>
        <p:cxnSp>
          <p:nvCxnSpPr>
            <p:cNvPr id="669" name="Shape 669"/>
            <p:cNvCxnSpPr>
              <a:stCxn id="668" idx="2"/>
            </p:cNvCxnSpPr>
            <p:nvPr/>
          </p:nvCxnSpPr>
          <p:spPr>
            <a:xfrm flipH="1">
              <a:off x="3419935" y="3933055"/>
              <a:ext cx="576000" cy="7200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  <p:grpSp>
        <p:nvGrpSpPr>
          <p:cNvPr id="670" name="Shape 670"/>
          <p:cNvGrpSpPr/>
          <p:nvPr/>
        </p:nvGrpSpPr>
        <p:grpSpPr>
          <a:xfrm>
            <a:off x="2915815" y="5661248"/>
            <a:ext cx="2952328" cy="288032"/>
            <a:chOff x="2915815" y="5661248"/>
            <a:chExt cx="2952328" cy="288032"/>
          </a:xfrm>
        </p:grpSpPr>
        <p:sp>
          <p:nvSpPr>
            <p:cNvPr id="671" name="Shape 671"/>
            <p:cNvSpPr/>
            <p:nvPr/>
          </p:nvSpPr>
          <p:spPr>
            <a:xfrm>
              <a:off x="3563887" y="5661248"/>
              <a:ext cx="2304256" cy="288032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Закрываем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курсор</a:t>
              </a:r>
            </a:p>
          </p:txBody>
        </p:sp>
        <p:cxnSp>
          <p:nvCxnSpPr>
            <p:cNvPr id="672" name="Shape 672"/>
            <p:cNvCxnSpPr/>
            <p:nvPr/>
          </p:nvCxnSpPr>
          <p:spPr>
            <a:xfrm rot="10800000">
              <a:off x="2915815" y="5805264"/>
              <a:ext cx="648071" cy="0"/>
            </a:xfrm>
            <a:prstGeom prst="straightConnector1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 of DBMS_SQL Subprograms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                                        Ушаков Андрей</a:t>
            </a:r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graphicFrame>
        <p:nvGraphicFramePr>
          <p:cNvPr id="681" name="Shape 681"/>
          <p:cNvGraphicFramePr/>
          <p:nvPr/>
        </p:nvGraphicFramePr>
        <p:xfrm>
          <a:off x="251519" y="13407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{74DDC5D3-2B29-4F4D-93A5-F7CAF34AF6D9}</a:tableStyleId>
              </a:tblPr>
              <a:tblGrid>
                <a:gridCol w="1800200"/>
                <a:gridCol w="6768750"/>
              </a:tblGrid>
              <a:tr h="288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Функции</a:t>
                      </a:r>
                    </a:p>
                  </a:txBody>
                  <a:tcPr marT="45725" marB="45725" marR="91450" marL="91450"/>
                </a:tc>
                <a:tc hMerge="1"/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EXECUTE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Executes a given cursor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EXECUTE_AND_FETCH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Executes a given cursor and fetch rows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FETCH_ROWS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Fetches a row from a given cursor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IS_OPEN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</a:t>
                      </a: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if given cursor is open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LAST_ERROR_POSITION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byte offset in the SQL statement text where the error occurred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8"/>
                        </a:rPr>
                        <a:t>LAST_ROW_COUNT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cumulative count of the number of rows fetched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9"/>
                        </a:rPr>
                        <a:t>LAST_ROW_ID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</a:t>
                      </a: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ROWID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last row processed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0"/>
                        </a:rPr>
                        <a:t>LAST_SQL_FUNCTION_CODE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SQL function code for statement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1"/>
                        </a:rPr>
                        <a:t>OPEN_CURSOR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cursor ID number of new cursor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2"/>
                        </a:rPr>
                        <a:t>TO_CURSOR_NUMBER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Takes an </a:t>
                      </a: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 strongly or weakly-typed ref cursor and transforms it into a </a:t>
                      </a: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DBMS_SQL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cursor number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3"/>
                        </a:rPr>
                        <a:t>TO_REFCURSOR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Takes an </a:t>
                      </a: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ed, </a:t>
                      </a: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PARSE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d, and </a:t>
                      </a: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cursor and transforms/migrates it into a PL/SQL manageable </a:t>
                      </a: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CURSOR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(a weakly-typed cursor) that can be consumed by PL/SQL native dynamic SQL switched to use native dynamic SQL</a:t>
                      </a: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682" name="Shape 682"/>
          <p:cNvSpPr txBox="1"/>
          <p:nvPr/>
        </p:nvSpPr>
        <p:spPr>
          <a:xfrm>
            <a:off x="251519" y="836712"/>
            <a:ext cx="8568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Ниже приведен полный перечень функций и процедур пакета DBMS_SQL: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 of DBMS_SQL Subprograms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graphicFrame>
        <p:nvGraphicFramePr>
          <p:cNvPr id="691" name="Shape 691"/>
          <p:cNvGraphicFramePr/>
          <p:nvPr/>
        </p:nvGraphicFramePr>
        <p:xfrm>
          <a:off x="251519" y="836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{74DDC5D3-2B29-4F4D-93A5-F7CAF34AF6D9}</a:tableStyleId>
              </a:tblPr>
              <a:tblGrid>
                <a:gridCol w="1800200"/>
                <a:gridCol w="6768750"/>
              </a:tblGrid>
              <a:tr h="288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Процедуры</a:t>
                      </a:r>
                    </a:p>
                  </a:txBody>
                  <a:tcPr marT="45725" marB="45725" marR="91450" marL="91450"/>
                </a:tc>
                <a:tc hMerge="1"/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BIND_ARRAY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Binds a given value to a given collection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BIND_VARIABLE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Binds a given value to a given variable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CLOSE_CURSOR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Closes given cursor and frees memory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COLUMN_VALUE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value of the cursor element for a given position in a cursor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COLUMN_VALUE_LONG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a selected part of a LONG column, that has been defined using DEFINE_COLUMN_LONG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8"/>
                        </a:rPr>
                        <a:t>DEFINE_ARRAY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Defines a collection to be selected from the given cursor, used only with SELECT statements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9"/>
                        </a:rPr>
                        <a:t>DEFINE_COLUMN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Defines a column to be selected from the given cursor, used only with SELECT statements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0"/>
                        </a:rPr>
                        <a:t>DEFINE_COLUMN_CHAR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Defines a column of type CHAR to be selected from the given cursor, used only with SELECT statements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1"/>
                        </a:rPr>
                        <a:t>DEFINE_COLUMN_LONG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Defines a LONG column to be selected from the given cursor, used only with SELECT statements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2"/>
                        </a:rPr>
                        <a:t>DEFINE_COLUMN_RAW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Defines a column of type RAW to be selected from the given cursor, used only with SELECT statements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3"/>
                        </a:rPr>
                        <a:t>DEFINE_COLUMN_ROWID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Defines a column of type ROWID to be selected from the given cursor, used only with SELECT statements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4"/>
                        </a:rPr>
                        <a:t>DESCRIBE_COLUMNS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Describes the columns for a cursor opened and parsed through DBMS_SQL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5"/>
                        </a:rPr>
                        <a:t>DESCRIBE_COLUMNS2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Describes the specified column, an alternative to DESCRIBE_COLUMNS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6"/>
                        </a:rPr>
                        <a:t>DESCRIBE_COLUMNS3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Describes the specified column, an alternative to DESCRIBE_COLUMNS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/>
                        </a:rPr>
                        <a:t>PARSE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Parses given statement</a:t>
                      </a:r>
                    </a:p>
                  </a:txBody>
                  <a:tcPr marT="0" marB="0" marR="68575" marL="68575" anchor="ctr"/>
                </a:tc>
              </a:tr>
              <a:tr h="28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/>
                        </a:rPr>
                        <a:t>VARIABLE_VALUE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value of named variable for given cursor</a:t>
                      </a: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Когда следует использовать DBMS_SQL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Хотя встроенный динамический SQL гораздо проще применять, а программный код более короткий  понятный, но все же бывают случаи, когда приходится использовать пакет DBMS_SQL:</a:t>
            </a:r>
          </a:p>
          <a:p>
            <a:pPr indent="-342900" lvl="0" marL="342900" marR="0" rtl="0" algn="l"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Разбор очень длинных строк;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строка длиннее 32К, то EXECUTE IMMEDIATE ее не осилит.</a:t>
            </a:r>
          </a:p>
          <a:p>
            <a:pPr indent="-342900" lvl="0" marL="342900" marR="0" rtl="0" algn="l"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информации о столбцах запроса;</a:t>
            </a:r>
          </a:p>
          <a:p>
            <a:pPr indent="-342900" lvl="0" marL="342900" marR="0" rtl="0" algn="l"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Минимальный разбор динамических курсоров.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каждом выполнении EXECUTE IMMEDIATE динамическая строка разбирается заново, поэтому в некоторых ситуациях это обходится слишком дорого, и тогда DBMS_SQL может оказаться эффективнее.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Концепция обработки исключений и терминология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Существуют следующие виды исключений:</a:t>
            </a:r>
          </a:p>
          <a:p>
            <a:pPr indent="-342900" lvl="0" marL="342900" marR="0" rtl="0" algn="l">
              <a:spcBef>
                <a:spcPts val="2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Системные исключения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Определены в Oracle и обычно инициируется ядром PL/SQL,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обнаружившим ошибку.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Системные исключения можно также поделить на две категории: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неименованные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имеют только номера (ORA-02292) 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именованные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имеют как номера, так и названия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(например, ORA-01403: NO_DATA_FOUND)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Имена присваиваются наиболее используемым исключениям.</a:t>
            </a:r>
          </a:p>
          <a:p>
            <a:pPr indent="-342900" lvl="0" marL="342900" marR="0" rtl="0" algn="l">
              <a:spcBef>
                <a:spcPts val="1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Исключения, определяемые программистом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Определяется программистом, а следовательно, специфично для конкретного приложения. Имя исключения можно связать с конкретной ошибкой Oracle с помощью директивы компилятора EXCEPTION_INIT.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Ошибке можно присвоить номер и создать для нее текстовое описание, воспользовавшись процедурой RAISE_APPLICATION_ERROR.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Новые возможности Oracle 11g</a:t>
            </a:r>
          </a:p>
        </p:txBody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Oracle 11g появились средства взаимодействия между встроенным динамическим SQL и DBMS_SQL: появилась возможность преобразования курсоров DBMS_SQL в курсорные переменные и наоборот.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DBMS_SQL.TO_REFCURSOR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Преобразует курсор, полученный вызовом DBMS_SQL.OPEN_CURSOR в курсорную переменную, объявленную с типом SYS_REFCURSOR.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DBMS_SQL.TO_CURSOR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Преобразует переменную REF CURSOR в курсор SQL, который затем может передаваться процедурам пакета DBMS_SQL.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Injection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Injection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один из типов несанкционированного доступа к данным.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результате выполнения SQL-инъекций становится возможным выполнять действия, которые не предполагались создателем процедуры.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1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Технику SQL Injection можно разделить на три группы: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Statement modification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Statement injection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3. Data Type Conversion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1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Рассмотрим более подробно каждую группу, примеры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SQL-инъекций, а также способы защиты от них.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Statement modification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</a:t>
            </a:r>
            <a:r>
              <a:rPr b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                                        Ушаков Андрей</a:t>
            </a:r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modification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изменение динамического SQL-оператора таким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образом, что он будет выполняться не так, как планировал разработчик приложения.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имеется следующая процедура: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SQL_INJECTION(p_ename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v_ret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v_qry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begin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v_qry :=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'select job from scott.emp where ename = '''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p_ename ||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''''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dbms_output.put_line(v_qry);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execute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v_qry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v_ret;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v_ret;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SQL_INJECTION;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разработке предполагалось, что функция по имени сотрудника будет возвращать его должность: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SQL&gt; begin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2    dbms_output.put_line(sql_injection(p_ename =&gt; 'SMITH'));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3  end;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4  /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select job from emp where ename = 'SMITH'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CLERK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PL/SQL procedure successfully completed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SQL&gt;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Statement modification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Однако злоумышленник нашел этой функции иное применение.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Выполнив вызов, приведенный ниже, он сможет узнать размер зарплаты любого сотрудника компании:</a:t>
            </a:r>
          </a:p>
          <a:p>
            <a:pPr indent="-342900" lvl="0" marL="342900" marR="0" rtl="0" algn="l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SQL&gt; begin</a:t>
            </a:r>
          </a:p>
          <a:p>
            <a:pPr indent="-342900" lvl="0" marL="34290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2    dbms_output.put_line(sql_injection(p_ename =&gt;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'AAA'' union select to_char(sal) from emp where ename = ''KING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'));</a:t>
            </a:r>
          </a:p>
          <a:p>
            <a:pPr indent="-342900" lvl="0" marL="34290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3  end;</a:t>
            </a:r>
          </a:p>
          <a:p>
            <a:pPr indent="-342900" lvl="0" marL="34290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4  /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select job from scott.emp where ename = 'AAA' union select to_char(sal) from scott.emp where ename = 'KING'</a:t>
            </a:r>
          </a:p>
          <a:p>
            <a:pPr indent="-342900" lvl="0" marL="34290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5000</a:t>
            </a:r>
          </a:p>
          <a:p>
            <a:pPr indent="-342900" lvl="0" marL="34290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PL/SQL procedure successfully completed</a:t>
            </a:r>
          </a:p>
          <a:p>
            <a:pPr indent="-342900" lvl="0" marL="34290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SQL&gt;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Statement injection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Statement injection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добавление еще одного SQL-оператора (или даже нескольких) к динамическому SQL-оператору.</a:t>
            </a: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Рассмотрим такую процедуру:</a:t>
            </a:r>
          </a:p>
          <a:p>
            <a:pPr indent="-342900" lvl="0" marL="342900" marR="0" rtl="0" algn="l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8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CREATE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stmt_injection_demo(user_name   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                            service_type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v_block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Следующий динамический блок уязвим для техники statement injection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1" lang="en-US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из-за использования конкатенации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v_block :=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'BEGIN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00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  DBMS_OUTPUT.PUT_LINE(''user_name: 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user_name ||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''');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00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  DBMS_OUTPUT.PUT_LINE(''service_type: 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service_type ||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''');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00FF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 END;'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dbms_output.put_line(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'PL/SQL Block: 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v_block);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v_block;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stmt_injection_demo;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Statement injection</a:t>
            </a:r>
          </a:p>
        </p:txBody>
      </p:sp>
      <p:sp>
        <p:nvSpPr>
          <p:cNvPr id="746" name="Shape 74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 этой процедуры без использования SQL-injection: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stmt_injection_demo(user_name =&gt;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'Andy'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  service_type =&gt;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'Waiter'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r>
              <a:rPr b="0" i="0" lang="en-US" sz="1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</a:t>
            </a:r>
            <a:b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ее работы:</a:t>
            </a: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PL/SQL Block: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BEGIN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  DBMS_OUTPUT.PUT_LINE('user_name: Andy');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  DBMS_OUTPUT.PUT_LINE('service_type: Waiter');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END;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user_name: Andy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service_type: Waiter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Statement injection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вот так выглядит вызов этой процедуры со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injection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342900" lvl="0" marL="342900" marR="0" rtl="0" algn="l">
              <a:spcBef>
                <a:spcPts val="28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stmt_injection_demo(user_name =&gt;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Andy'');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  update emp set sal = 2500 where ename = upper(''SMITH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  service_type =&gt;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'Waiter'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</a:t>
            </a:r>
          </a:p>
          <a:p>
            <a:pPr indent="-342900" lvl="0" marL="34290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такого вызова:</a:t>
            </a:r>
            <a:b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PL/SQL Block: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BEGIN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  DBMS_OUTPUT.PUT_LINE('user_name: Andy');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emp set sal = 2500 where ename = upper('SMITH');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  DBMS_OUTPUT.PUT_LINE('service_type: Waiter');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END;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user_name: Andy</a:t>
            </a:r>
          </a:p>
          <a:p>
            <a:pPr indent="-342900" lvl="0" marL="342900" marR="0" rtl="0" algn="l">
              <a:spcBef>
                <a:spcPts val="24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service_type: Waiter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36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pic>
        <p:nvPicPr>
          <p:cNvPr id="756" name="Shape 7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564903"/>
            <a:ext cx="2382787" cy="70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Shape 7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3" y="5517232"/>
            <a:ext cx="3109498" cy="91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 Conversion</a:t>
            </a:r>
          </a:p>
        </p:txBody>
      </p:sp>
      <p:sp>
        <p:nvSpPr>
          <p:cNvPr id="764" name="Shape 76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Еще один малоизвестный способ SQL-инъекций связан с использованием NLS-параметров сессии.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Создадим функцию data_type_conversion, которая по дате приема на работу возвращает имя сотрудника: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CREATE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data_type_conversion(p_hiredate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v_ret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v_qry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v_qry :=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'select ename from scott.emp where hiredate = '''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p_hiredate ||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''''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dbms_output.put_line(v_qry);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v_qry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v_ret;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v_ret;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r>
              <a:rPr b="0" i="0" lang="en-US" sz="10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data_type_conversion;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SQL&gt; select DATA_TYPE_CONVERSION(date '1982-01-23') result from dual;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21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RESULT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--------------------------------------------------------------------------------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MILLER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3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этом фактически выполнялся такой запрос: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ename from scott.emp where hiredate = '23-JAN-82'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 Conversion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теперь зададим формат даты, как указано ниже, и выполним тот же самый select-оператор:</a:t>
            </a: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SQL&gt; ALTER SESSION SET NLS_DATE_FORMAT='"'' OR empno = ''7499"';</a:t>
            </a: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Session altered</a:t>
            </a: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SQL&gt; select DATA_TYPE_CONVERSION(date '1982-01-23') result from dual;</a:t>
            </a: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RESULT</a:t>
            </a: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--------------------------------------------------------------------------------</a:t>
            </a: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ALLEN</a:t>
            </a: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мы получили уже другой – из-за того, что наш запрос теперь стал выглядеть так:</a:t>
            </a: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2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ename from scott.emp where hiredate = '' OR empno = '7499'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Методы защиты от SQL-инъекций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 приложении используется динамический SQL,то следует проверять значения всех переданных параметров на предмет соответствия тому, что именно ожидается.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Вообще следует использовать следующие методы: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■ Связывание переменных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■ Проверки на соответствие ожидаемым значениям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■ Внутреннее преобразование формата</a:t>
            </a: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Рассмотрим их ниже более подробно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Определение исключений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Прежде чем исключение можно будет инициировать и обрабатывать, его сначала нужно определить.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Oracle заранее определены тысячи исключений, большинство из которых имеют только номера и поясняющие сообщения. Имена присваиваются только самым распространенным исключениям.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определить собственные исключения и использовать их в своих приложениях.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Связывание переменных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790" name="Shape 790"/>
          <p:cNvSpPr/>
          <p:nvPr/>
        </p:nvSpPr>
        <p:spPr>
          <a:xfrm>
            <a:off x="323528" y="620687"/>
            <a:ext cx="8820472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Модифицируем функцию SQL_INJECTION следующим образом: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SQL_INJECTION(p_ename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0" lvl="0" marL="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v_ret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v_qry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begin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80"/>
              </a:buClr>
              <a:buSzPct val="250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v_qry :=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'select job from scott.emp where ename =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:p_ename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80"/>
              </a:buClr>
              <a:buSzPct val="250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dbms_output.put_line(v_qry);</a:t>
            </a:r>
          </a:p>
          <a:p>
            <a:pPr indent="0" lvl="0" marL="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execute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v_qry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v_ret 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using p_ename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Clr>
                <a:srgbClr val="000080"/>
              </a:buClr>
              <a:buSzPct val="250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v_ret;</a:t>
            </a:r>
          </a:p>
          <a:p>
            <a:pPr indent="0" lvl="0" marL="0" marR="0" rtl="0" algn="l">
              <a:spcBef>
                <a:spcPts val="0"/>
              </a:spcBef>
              <a:buClr>
                <a:srgbClr val="008080"/>
              </a:buClr>
              <a:buSzPct val="250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SQL_INJECTION;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попытка выполнения вызова функции SQL_INJECTION с некорректным параметром приведет к ошибке: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9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SQL&gt; 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2    dbms_output.put_line(sql_injection(p_ename =&gt; '</a:t>
            </a: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AAA'' union select to_char(sal)</a:t>
            </a:r>
            <a:b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from emp where ename = ''KING</a:t>
            </a: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'));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3  end;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4  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select job from scott.emp where ename = :p_ename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dbms_output.put_line(sql_injection(p_ename =&gt; 'AAA'' union select to_char(sal) from emp where ename = ''KING'));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end;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ORA-01403: no data found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ORA-06512: at "SQL_INJECTION", line 7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ORA-06512: at line 2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Проверки на соответствие ожидаемым значениям</a:t>
            </a:r>
          </a:p>
        </p:txBody>
      </p:sp>
      <p:sp>
        <p:nvSpPr>
          <p:cNvPr id="797" name="Shape 79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Всегда следует сначала проверять значения всех переданных параметров.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Например, если пользователь передал номер департамента для выполнения операции DELETE, то сначала можно проверить, что такой департамент существует.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Аналогично, если в качестве значения параметра передается имя таблицы для удаления, пригодится проверка существования такой таблицы в базе данных путем выполнения обращения к представлению ALL_TABLES.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Для безопасного использования  строковых литералов полезно использовать  функцию DBMS_ASSERT.ENQUOTE_LITERAL, которая к переданной строке добавляет лидирующий и завершающий апострофы, одновременно контролируя отсутствие апострофов внутри строки.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Внутреннее преобразование формата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0" y="642918"/>
            <a:ext cx="9144000" cy="585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 процедуре, использующей динамический SQL, нет возможности использовать связанные переменные, и формирование оператора выполняется с помощью конкатенации, то в таком случае необходимо параметры преобразовывать в текст, используя внутреннее преобразование формата, которое не будет зависеть от настроек NLS, заданных внутри сессии.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Использование внутреннего преобразования рекомендуется не только с точки зрения безопасности, но и с точки зрения стабильной работоспособности приложения вне зависимости от национальных настроек окружения.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Преобразование в строковый формат следует использовать для переменных  с типом DATE и NUMBER.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Внутреннее преобразование формата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0" y="642924"/>
            <a:ext cx="9144000" cy="55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Доработаем функцию data_type_conversion – сделаем внутреннее преобразование формата: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CREATE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data_type_conversion(p_hiredate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v_ret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v_qry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VARCHAR2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v_qry :=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'select ename</a:t>
            </a:r>
            <a:b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from   emp</a:t>
            </a:r>
            <a:b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where  hiredate = date '''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|| to_char(p_hiredate, 'YYYY-MM-DD') || </a:t>
            </a: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''''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dbms_output.put_line(v_qry);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IMMEDIATE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v_qry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v_ret;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v_ret;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8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data_type_conversion;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1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SQL&gt; select dbadmin.DATA_TYPE_CONVERSION(date '1982-01-23') result from dual;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RESULT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--------------------------------------------------------------------------------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MILLER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select ename from scott.emp where hiredate = date '1982-01-23'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SQL&gt; ALTER SESSION SET NLS_DATE_FORMAT='"'' OR empno = ''7499"';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Session altered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SQL&gt; select dbadmin.DATA_TYPE_CONVERSION(date '1982-01-23') result from dual;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RESULT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--------------------------------------------------------------------------------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MILLER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sz="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	select ename from scott.emp where hiredate = date '1982-01-23'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04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10"/>
              </a:spcBef>
              <a:buClr>
                <a:srgbClr val="000080"/>
              </a:buClr>
              <a:buSzPct val="250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функции больше не зависит от NLS-настроек сеанса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В первой части лекции были освещены вопросы, связанные с выдачей предупреждающих сообщений при компиляции, рассмотрена общая схема обработки исключений, стандартные исключения, создание и обработка собственных исключений, а также рассмотрены несколько примеров.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Во второй части мы поговорили о возможности использования в программах динамического SQL и PL/SQL, рассмотрели работу операторов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IMMEDIATE и OPEN FOR, познакомились с пакетом DBMS_SQL, техникой SQL Injection, а также методам защиты от нее.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Список использованных материалов</a:t>
            </a:r>
          </a:p>
        </p:txBody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http://docs.oracle.com/cd/E11882_01/appdev.112/e25519/toc.htm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С. Фейерштейн, Б. Прибыл. "Oracle PL/SQL для профессионалов"</a:t>
            </a:r>
          </a:p>
        </p:txBody>
      </p:sp>
      <p:sp>
        <p:nvSpPr>
          <p:cNvPr id="830" name="Shape 830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   	 	                                       Ушаков Андрей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Предупреждающие сообщения при компиляции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0" y="620687"/>
            <a:ext cx="9144000" cy="5913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прежде, чем начать рассмотрение обработки ошибок, давайте затронем небольшой вопрос, связанный с возможностью выдачи предупреждающих сообщений при компиляции хранимых программных модулей – например, при попытке использования уже неподдерживаемых (deprecated) возможностей PL/SQL.</a:t>
            </a:r>
          </a:p>
          <a:p>
            <a:pPr indent="-342900" lvl="0" marL="342900" marR="0" rtl="0" algn="l">
              <a:spcBef>
                <a:spcPts val="1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Для отображения предупреждающих сообщений, сгенерированных в процессе компиляции, можно либо опрашивать представления *_ERRORS (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DBA_,  USER_,  ALL_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либо использовать команду </a:t>
            </a:r>
            <a:r>
              <a:rPr b="0" i="1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ERRORS.</a:t>
            </a:r>
          </a:p>
          <a:p>
            <a:pPr indent="-342900" lvl="0" marL="342900" marR="0" rtl="0" algn="l">
              <a:spcBef>
                <a:spcPts val="1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Категории предупреждающих сообщений: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	 	                                       Ушаков Андрей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467543" y="3861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{74DDC5D3-2B29-4F4D-93A5-F7CAF34AF6D9}</a:tableStyleId>
              </a:tblPr>
              <a:tblGrid>
                <a:gridCol w="1512175"/>
                <a:gridCol w="3672400"/>
                <a:gridCol w="29523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Категория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Пример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SEVERE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Условия, которые могут привести к неожиданным последствиям или некорректным результатам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Использование INTO при объявлении курсора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Код, приводящий к снижению производительности сервера БД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Использование значения VARCHAR2 для поля с типом NUMBER в операторе INSERT</a:t>
                      </a: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INFORMATIONAL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Условия, которые не влияют на производительность, но усложняют чтение кода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Код, который никогда не будет выполнен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Предупреждающие сообщения при компиляции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0" y="692695"/>
            <a:ext cx="9144000" cy="58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       2015	 	                                        Ушаков Андрей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0" y="620687"/>
            <a:ext cx="9143998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Посредством установки параметра окружения PLSQL_WARNINGS можно: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включать и отключать либо все предупреждающие сообщения, либо сообщения одной или нескольких категорий, либо конкретное сообщение;</a:t>
            </a:r>
          </a:p>
          <a:p>
            <a:pPr indent="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трактовать конкретные предупреждения как ошибки.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Значение этого параметра можно задавать для:</a:t>
            </a:r>
          </a:p>
          <a:p>
            <a:pPr indent="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всего экземпляра базы данных (ALTER SYSTEM);</a:t>
            </a:r>
          </a:p>
          <a:p>
            <a:pPr indent="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текущего сеанса (ALTER SESSION);</a:t>
            </a:r>
          </a:p>
          <a:p>
            <a:pPr indent="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хранимого PL/SQL-модуля (ALTER "PL/SQL block").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Во всех ALTER-операторах значение параметра PLSQL_WARNINGS задается в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следующем виде: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SET PLSQL_WARNINGS = '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value_clause' [, 'value_clause' ] …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, где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value_clause::=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 ENABLE | DISABLE | ERROR }: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 ALL | SEVERE | INFORMATIONAL | PERFORMANCE | { integer | (integer [, integer ] ...) } }</a:t>
            </a:r>
          </a:p>
        </p:txBody>
      </p:sp>
      <p:sp>
        <p:nvSpPr>
          <p:cNvPr id="157" name="Shape 157"/>
          <p:cNvSpPr/>
          <p:nvPr/>
        </p:nvSpPr>
        <p:spPr>
          <a:xfrm>
            <a:off x="323528" y="4437112"/>
            <a:ext cx="8568951" cy="180019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