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3.xml"/>
  <Override ContentType="application/vnd.openxmlformats-officedocument.themeOverride+xml" PartName="/ppt/theme/themeOverride2.xml"/>
  <Override ContentType="application/vnd.openxmlformats-officedocument.themeOverride+xml" PartName="/ppt/theme/themeOverride4.xml"/>
  <Override ContentType="application/vnd.openxmlformats-officedocument.themeOverride+xml" PartName="/ppt/theme/themeOverride5.xml"/>
  <Override ContentType="application/vnd.openxmlformats-officedocument.themeOverride+xml" PartName="/ppt/theme/themeOverr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5FE3009-627E-4BEC-9C9E-47A0F14996A4}">
  <a:tblStyle styleId="{45FE3009-627E-4BEC-9C9E-47A0F14996A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FF3F9"/>
          </a:solidFill>
        </a:fill>
      </a:tcStyle>
    </a:wholeTbl>
    <a:band1H>
      <a:tcStyle>
        <a:fill>
          <a:solidFill>
            <a:srgbClr val="DBE5F1"/>
          </a:solidFill>
        </a:fill>
      </a:tcStyle>
    </a:band1H>
    <a:band1V>
      <a:tcStyle>
        <a:fill>
          <a:solidFill>
            <a:srgbClr val="DBE5F1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  <a:tblStyle styleId="{2EB973CB-1A52-4C61-BC4E-6AB6AE86AC61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fill>
          <a:solidFill>
            <a:schemeClr val="accent2">
              <a:alpha val="40000"/>
            </a:schemeClr>
          </a:solidFill>
        </a:fill>
      </a:tcStyle>
    </a:band1H>
    <a:band1V>
      <a:tcStyle>
        <a:tcBdr>
          <a:top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2">
              <a:alpha val="40000"/>
            </a:schemeClr>
          </a:solidFill>
        </a:fill>
      </a:tcStyle>
    </a:band1V>
    <a:lastCol>
      <a:tcTxStyle b="on" i="off"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har char="●"/>
              <a:defRPr/>
            </a:lvl1pPr>
            <a:lvl2pPr indent="0" lvl="1" marL="457200" marR="0" rtl="0" algn="l">
              <a:spcBef>
                <a:spcPts val="0"/>
              </a:spcBef>
              <a:buChar char="○"/>
              <a:defRPr/>
            </a:lvl2pPr>
            <a:lvl3pPr indent="0" lvl="2" marL="914400" marR="0" rtl="0" algn="l">
              <a:spcBef>
                <a:spcPts val="0"/>
              </a:spcBef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Shape 34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Shape 36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Shape 37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Shape 38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Shape 39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Shape 40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Shape 41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Shape 42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Shape 43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Shape 44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Shape 46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Титульный слайд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Заголовок и вертикальный текст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Вертикальный заголовок и текст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Заголовок и объект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Заголовок раздела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Два объекта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Сравнение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Только заголовок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Пустой слай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Объект с подписью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Рисунок с подписью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ocs.oracle.com/cd/E11882_01/appdev.112/e25519/tuning.htm#BABBHCEI" TargetMode="External"/><Relationship Id="rId4" Type="http://schemas.openxmlformats.org/officeDocument/2006/relationships/hyperlink" Target="http://docs.oracle.com/cd/E11882_01/appdev.112/e41502/adfns_profiler.htm#ADFNS023" TargetMode="External"/><Relationship Id="rId5" Type="http://schemas.openxmlformats.org/officeDocument/2006/relationships/image" Target="../media/image23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docs.oracle.com/cd/E11882_01/appdev.112/e40758/toc.ht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ocs.oracle.com/cd/E11882_01/server.112/e23090/toc.ht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themeOverride" Target="../theme/themeOverride5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themeOverride" Target="../theme/themeOverride2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themeOverride" Target="../theme/themeOverride3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themeOverride" Target="../theme/themeOverride4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themeOverride" Target="../theme/themeOverride1.xml"/><Relationship Id="rId4" Type="http://schemas.openxmlformats.org/officeDocument/2006/relationships/image" Target="../media/image2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.png"/><Relationship Id="rId6" Type="http://schemas.openxmlformats.org/officeDocument/2006/relationships/image" Target="../media/image3.gif"/></Relationships>
</file>

<file path=ppt/slides/_rels/slide40.xml.rels><?xml version="1.0" encoding="UTF-8" standalone="yes"?><Relationships xmlns="http://schemas.openxmlformats.org/package/2006/relationships"><Relationship Id="rId11" Type="http://schemas.openxmlformats.org/officeDocument/2006/relationships/hyperlink" Target="http://docs.oracle.com/cd/E11882_01/appdev.112/e25519/packages.htm#LNPLS00909" TargetMode="External"/><Relationship Id="rId10" Type="http://schemas.openxmlformats.org/officeDocument/2006/relationships/hyperlink" Target="http://docs.oracle.com/cd/E11882_01/appdev.112/e25519/fundamentals.htm#LNPLS00210" TargetMode="External"/><Relationship Id="rId13" Type="http://schemas.openxmlformats.org/officeDocument/2006/relationships/hyperlink" Target="http://docs.oracle.com/cd/E11882_01/appdev.112/e25519/tuning.htm#LNPLS01209" TargetMode="External"/><Relationship Id="rId12" Type="http://schemas.openxmlformats.org/officeDocument/2006/relationships/hyperlink" Target="http://docs.oracle.com/cd/E11882_01/appdev.112/e25519/wrap.htm#LNPLS016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docs.oracle.com/cd/E11882_01/appdev.112/e25519/function.htm" TargetMode="External"/><Relationship Id="rId4" Type="http://schemas.openxmlformats.org/officeDocument/2006/relationships/hyperlink" Target="http://docs.oracle.com/cd/E11882_01/appdev.112/e25519/procedure.htm" TargetMode="External"/><Relationship Id="rId9" Type="http://schemas.openxmlformats.org/officeDocument/2006/relationships/hyperlink" Target="http://docs.oracle.com/cd/E11882_01/appdev.112/e25519/seriallyreusable_pragma.htm#LNPLS01346" TargetMode="External"/><Relationship Id="rId15" Type="http://schemas.openxmlformats.org/officeDocument/2006/relationships/hyperlink" Target="http://docs.oracle.com/cd/E11882_01/server.112/e10592/statements_5005.htm" TargetMode="External"/><Relationship Id="rId14" Type="http://schemas.openxmlformats.org/officeDocument/2006/relationships/hyperlink" Target="http://docs.oracle.com/cd/E11882_01/appdev.112/e41502/adfns_dependencies.htm" TargetMode="External"/><Relationship Id="rId17" Type="http://schemas.openxmlformats.org/officeDocument/2006/relationships/hyperlink" Target="http://docs.oracle.com/cd/B28359_01/appdev.111/b28419/d_sched.htm" TargetMode="External"/><Relationship Id="rId16" Type="http://schemas.openxmlformats.org/officeDocument/2006/relationships/hyperlink" Target="http://docs.oracle.com/cd/B28359_01/appdev.111/b28419/d_job.htm" TargetMode="External"/><Relationship Id="rId5" Type="http://schemas.openxmlformats.org/officeDocument/2006/relationships/hyperlink" Target="http://docs.oracle.com/cd/E11882_01/appdev.112/e25519/create_package.htm" TargetMode="External"/><Relationship Id="rId19" Type="http://schemas.openxmlformats.org/officeDocument/2006/relationships/hyperlink" Target="http://docs.oracle.com/cd/E11882_01/appdev.112/e25519/limits.htm#LNPLS018" TargetMode="External"/><Relationship Id="rId6" Type="http://schemas.openxmlformats.org/officeDocument/2006/relationships/hyperlink" Target="http://docs.oracle.com/cd/E11882_01/appdev.112/e25519/create_package_body.htm" TargetMode="External"/><Relationship Id="rId18" Type="http://schemas.openxmlformats.org/officeDocument/2006/relationships/hyperlink" Target="http://docs.oracle.com/cd/E11882_01/appdev.112/e25519/fundamentals.htm" TargetMode="External"/><Relationship Id="rId7" Type="http://schemas.openxmlformats.org/officeDocument/2006/relationships/hyperlink" Target="http://docs.oracle.com/cd/E11882_01/appdev.112/e25519/block.htm" TargetMode="External"/><Relationship Id="rId8" Type="http://schemas.openxmlformats.org/officeDocument/2006/relationships/hyperlink" Target="http://docs.oracle.com/cd/E11882_01/appdev.112/e25519/inline_pragma.htm#LNPLS01362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5.png"/><Relationship Id="rId7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685800" y="1124745"/>
            <a:ext cx="7772400" cy="3600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Oracle Core</a:t>
            </a:r>
            <a:br>
              <a:rPr b="0" i="0" lang="en-US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Тема 7</a:t>
            </a:r>
            <a:br>
              <a:rPr b="0" i="0" lang="en-US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Процедуры и функции.</a:t>
            </a:r>
            <a:br>
              <a:rPr b="0" i="0" lang="en-US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Пакеты.</a:t>
            </a:r>
            <a:br>
              <a:rPr b="0" i="0" lang="en-US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Jobs и scheduler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3203848" y="6102848"/>
            <a:ext cx="5816861" cy="565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Бобович Павел</a:t>
            </a:r>
          </a:p>
          <a:p>
            <a:pPr indent="0" lvl="0" marL="0" marR="0" rtl="0" algn="r"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Senior developer группы разработки Oracle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Спецификация function/procedure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Бобович Павел</a:t>
            </a: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7776" y="1250895"/>
            <a:ext cx="3762374" cy="148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1095" y="3356991"/>
            <a:ext cx="5619750" cy="75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87833" y="4908773"/>
            <a:ext cx="4486274" cy="75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Тело пакета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Бобович Павел</a:t>
            </a:r>
          </a:p>
        </p:txBody>
      </p:sp>
      <p:pic>
        <p:nvPicPr>
          <p:cNvPr descr="http://www.lhsc.on.ca/_images/body.jpg"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7025" y="1124744"/>
            <a:ext cx="3409949" cy="458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Тело пакета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Бобович Павел</a:t>
            </a:r>
          </a:p>
        </p:txBody>
      </p:sp>
      <p:sp>
        <p:nvSpPr>
          <p:cNvPr id="198" name="Shape 198"/>
          <p:cNvSpPr/>
          <p:nvPr/>
        </p:nvSpPr>
        <p:spPr>
          <a:xfrm>
            <a:off x="755575" y="692695"/>
            <a:ext cx="7776864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pkg_test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PROCEDURE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make_me_happy(p_summa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p_summa &gt;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100500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dbms_output.put_line(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'You are happy!'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dbms_output.put_line(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'I can''t, sorry :-( '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dbms_output.put_line(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'Let''s start'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SQL&gt; 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2    pkg_test.make_me_happy(500);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3    pkg_test.make_me_happy(100501);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4  end;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5  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Let's start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can't, sorry :-(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happy!</a:t>
            </a:r>
          </a:p>
        </p:txBody>
      </p:sp>
      <p:sp>
        <p:nvSpPr>
          <p:cNvPr id="199" name="Shape 199"/>
          <p:cNvSpPr/>
          <p:nvPr/>
        </p:nvSpPr>
        <p:spPr>
          <a:xfrm>
            <a:off x="1331640" y="3356992"/>
            <a:ext cx="4536504" cy="360040"/>
          </a:xfrm>
          <a:prstGeom prst="rect">
            <a:avLst/>
          </a:prstGeom>
          <a:solidFill>
            <a:schemeClr val="lt1">
              <a:alpha val="24705"/>
            </a:schemeClr>
          </a:solidFill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2303748" y="1916832"/>
            <a:ext cx="4788532" cy="360040"/>
          </a:xfrm>
          <a:prstGeom prst="rect">
            <a:avLst/>
          </a:prstGeom>
          <a:solidFill>
            <a:schemeClr val="lt1">
              <a:alpha val="24705"/>
            </a:schemeClr>
          </a:solidFill>
          <a:ln cap="flat" cmpd="sng" w="254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2276546" y="2420888"/>
            <a:ext cx="5607822" cy="288032"/>
          </a:xfrm>
          <a:prstGeom prst="rect">
            <a:avLst/>
          </a:prstGeom>
          <a:solidFill>
            <a:schemeClr val="lt1">
              <a:alpha val="24705"/>
            </a:schemeClr>
          </a:solidFill>
          <a:ln cap="flat" cmpd="sng" w="254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Тело пакета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Бобович Павел</a:t>
            </a: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0187" y="1196751"/>
            <a:ext cx="6143624" cy="131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3808" y="3933055"/>
            <a:ext cx="3248024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50653" y="2492896"/>
            <a:ext cx="2457449" cy="75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02062" y="3532212"/>
            <a:ext cx="4162425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3528" y="3532212"/>
            <a:ext cx="4162425" cy="2705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Shape 214"/>
          <p:cNvCxnSpPr>
            <a:endCxn id="212" idx="0"/>
          </p:cNvCxnSpPr>
          <p:nvPr/>
        </p:nvCxnSpPr>
        <p:spPr>
          <a:xfrm>
            <a:off x="5004075" y="2709012"/>
            <a:ext cx="1879199" cy="8232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15" name="Shape 215"/>
          <p:cNvCxnSpPr/>
          <p:nvPr/>
        </p:nvCxnSpPr>
        <p:spPr>
          <a:xfrm flipH="1">
            <a:off x="2915816" y="2869133"/>
            <a:ext cx="432047" cy="703882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Перегрузка функций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Бобович Павел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0" y="648000"/>
            <a:ext cx="9144000" cy="58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0" i="0" lang="en-US" sz="17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7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7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7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7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7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7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b="0" i="0" lang="en-US" sz="17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pkg_test </a:t>
            </a:r>
            <a:r>
              <a:rPr b="0" i="0" lang="en-US" sz="17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</a:p>
          <a:p>
            <a:pPr indent="0" lvl="0" marL="0" marR="0" rtl="0" algn="l">
              <a:lnSpc>
                <a:spcPct val="80000"/>
              </a:lnSpc>
              <a:spcBef>
                <a:spcPts val="35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7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7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17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f_overload(p_1 </a:t>
            </a:r>
            <a:r>
              <a:rPr b="0" i="0" lang="en-US" sz="17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0" i="0" lang="en-US" sz="17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en-US" sz="17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7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7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0" i="0" lang="en-US" sz="17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5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7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7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17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f_overload(p_1 </a:t>
            </a:r>
            <a:r>
              <a:rPr b="0" i="0" lang="en-US" sz="17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0" i="0" lang="en-US" sz="17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en-US" sz="17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7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7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0" i="0" lang="en-US" sz="17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5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0" i="0" lang="en-US" sz="17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7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5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7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75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5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0" i="0" lang="en-US" sz="17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7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7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7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7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7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7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b="0" i="0" lang="en-US" sz="17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7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0" i="0" lang="en-US" sz="17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pkg_test </a:t>
            </a:r>
            <a:r>
              <a:rPr b="0" i="0" lang="en-US" sz="17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</a:p>
          <a:p>
            <a:pPr indent="0" lvl="0" marL="0" marR="0" rtl="0" algn="l">
              <a:lnSpc>
                <a:spcPct val="80000"/>
              </a:lnSpc>
              <a:spcBef>
                <a:spcPts val="35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7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7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17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f_overload(p_1 </a:t>
            </a:r>
            <a:r>
              <a:rPr b="0" i="0" lang="en-US" sz="17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0" i="0" lang="en-US" sz="17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en-US" sz="17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7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7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0" i="0" lang="en-US" sz="17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7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</a:p>
          <a:p>
            <a:pPr indent="0" lvl="0" marL="0" marR="0" rtl="0" algn="l">
              <a:lnSpc>
                <a:spcPct val="80000"/>
              </a:lnSpc>
              <a:spcBef>
                <a:spcPts val="35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7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7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lnSpc>
                <a:spcPct val="80000"/>
              </a:lnSpc>
              <a:spcBef>
                <a:spcPts val="35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7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7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7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p_1 * </a:t>
            </a:r>
            <a:r>
              <a:rPr b="0" i="0" lang="en-US" sz="17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7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5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7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7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7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75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5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7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7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17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f_overload(p_1 </a:t>
            </a:r>
            <a:r>
              <a:rPr b="0" i="0" lang="en-US" sz="17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0" i="0" lang="en-US" sz="17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en-US" sz="17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7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7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0" i="0" lang="en-US" sz="17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7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</a:p>
          <a:p>
            <a:pPr indent="0" lvl="0" marL="0" marR="0" rtl="0" algn="l">
              <a:lnSpc>
                <a:spcPct val="80000"/>
              </a:lnSpc>
              <a:spcBef>
                <a:spcPts val="35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7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7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lnSpc>
                <a:spcPct val="80000"/>
              </a:lnSpc>
              <a:spcBef>
                <a:spcPts val="35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7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7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7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7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'Hello, '</a:t>
            </a:r>
            <a:r>
              <a:rPr b="0" i="0" lang="en-US" sz="17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p_1;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5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7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7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7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5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0" i="0" lang="en-US" sz="17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7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5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7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</a:p>
        </p:txBody>
      </p:sp>
      <p:sp>
        <p:nvSpPr>
          <p:cNvPr id="224" name="Shape 224"/>
          <p:cNvSpPr/>
          <p:nvPr/>
        </p:nvSpPr>
        <p:spPr>
          <a:xfrm>
            <a:off x="289462" y="979500"/>
            <a:ext cx="7488000" cy="576000"/>
          </a:xfrm>
          <a:prstGeom prst="rect">
            <a:avLst/>
          </a:prstGeom>
          <a:solidFill>
            <a:srgbClr val="558FC3">
              <a:alpha val="49803"/>
            </a:srgbClr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498933" y="2895659"/>
            <a:ext cx="6912900" cy="288000"/>
          </a:xfrm>
          <a:prstGeom prst="rect">
            <a:avLst/>
          </a:prstGeom>
          <a:solidFill>
            <a:srgbClr val="558FC3">
              <a:alpha val="49803"/>
            </a:srgbClr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933" y="4367153"/>
            <a:ext cx="7560899" cy="38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1659325" y="2058814"/>
            <a:ext cx="5937009" cy="230832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SQL&gt; select pkg_test.f_overload(p_1 =&gt; 1234) col from dual;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COL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2468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SQL&gt; select pkg_test.f_overload(p_1 =&gt; '1234') col from dual;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--------------------------------------------------------------------------------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Hello, 1234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Глобальные переменные в пакетах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Бобович Павел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457200" y="1124744"/>
            <a:ext cx="8229600" cy="5001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0" i="0" lang="en-US" sz="27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2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7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2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7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2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7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b="0" i="0" lang="en-US" sz="2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pkg_test </a:t>
            </a:r>
            <a:r>
              <a:rPr b="0" i="0" lang="en-US" sz="27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</a:p>
          <a:p>
            <a:pPr indent="0" lvl="0" marL="0" marR="0" rtl="0" algn="l">
              <a:lnSpc>
                <a:spcPct val="90000"/>
              </a:lnSpc>
              <a:spcBef>
                <a:spcPts val="5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2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 </a:t>
            </a:r>
            <a:r>
              <a:rPr b="0" i="0" lang="en-US" sz="27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0" i="0" lang="en-US" sz="2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90000"/>
              </a:lnSpc>
              <a:spcBef>
                <a:spcPts val="54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0" i="0" lang="en-US" sz="27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2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90000"/>
              </a:lnSpc>
              <a:spcBef>
                <a:spcPts val="5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2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0" i="0" lang="en-US" sz="27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2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7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2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7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2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7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b="0" i="0" lang="en-US" sz="2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7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0" i="0" lang="en-US" sz="2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pkg_test </a:t>
            </a:r>
            <a:r>
              <a:rPr b="0" i="0" lang="en-US" sz="27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0" i="0" lang="en-US" sz="2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indent="0" lvl="0" marL="0" marR="0" rtl="0" algn="l">
              <a:lnSpc>
                <a:spcPct val="90000"/>
              </a:lnSpc>
              <a:spcBef>
                <a:spcPts val="54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0" i="0" lang="en-US" sz="27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lnSpc>
                <a:spcPct val="90000"/>
              </a:lnSpc>
              <a:spcBef>
                <a:spcPts val="5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2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 := </a:t>
            </a:r>
            <a:r>
              <a:rPr b="0" i="0" lang="en-US" sz="27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2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90000"/>
              </a:lnSpc>
              <a:spcBef>
                <a:spcPts val="54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0" i="0" lang="en-US" sz="27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2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90000"/>
              </a:lnSpc>
              <a:spcBef>
                <a:spcPts val="5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2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</a:p>
        </p:txBody>
      </p:sp>
      <p:sp>
        <p:nvSpPr>
          <p:cNvPr id="236" name="Shape 236"/>
          <p:cNvSpPr/>
          <p:nvPr/>
        </p:nvSpPr>
        <p:spPr>
          <a:xfrm>
            <a:off x="1331640" y="1556791"/>
            <a:ext cx="2088230" cy="504056"/>
          </a:xfrm>
          <a:prstGeom prst="rect">
            <a:avLst/>
          </a:prstGeom>
          <a:solidFill>
            <a:srgbClr val="558FC3">
              <a:alpha val="49803"/>
            </a:srgbClr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3" y="4221087"/>
            <a:ext cx="2520279" cy="962272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2598411" y="1412775"/>
            <a:ext cx="3917804" cy="452431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Первая сессия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SQL&gt; set serverout on;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SQL&gt; 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2    pkg_test.n:=2;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3    dbms_output.put_line(pkg_test.n);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4  end;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5  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Вторая сессия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SQL&gt; set serverout on 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SQL&gt; 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2    dbms_output.put_line(pkg_test.n);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3  end;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4  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INLINE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Pragma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Бобович Павел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457200" y="1124744"/>
            <a:ext cx="8229600" cy="5001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INLINE pragma указывает, что вызов подпрограммы должен быть встроен. Действует непосредственно на последующее описание или оператор, и на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некоторые типы операторов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395536" y="2420888"/>
            <a:ext cx="8291263" cy="3416319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подпрограмма перегружена, встраивание будет применимо ко всем подпрограммам с таким именем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PLSQL_OPTIMIZE_LEVEL=2, YES – подпрограмма будет встроена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PLSQL_OPTIMIZE_LEVEL=3, YES – наивысший приоритет для встраивания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Pragma ‘NO’ перекрывает любое количество подряд идущих Pragma ‘YES’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встраивание делает выполнение медленнее, то надо использовать PL/SQL hierarchical profiler (описанный в  </a:t>
            </a: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Oracle Database Advanced Application Developer's Guide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для определение подпрограммы для которой надо выключить встраивание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escription of inline_pragma.gif follows" id="248" name="Shape 2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33610" y="1056200"/>
            <a:ext cx="4676775" cy="552451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49" name="Shape 249"/>
          <p:cNvSpPr/>
          <p:nvPr/>
        </p:nvSpPr>
        <p:spPr>
          <a:xfrm>
            <a:off x="1151619" y="3813351"/>
            <a:ext cx="6840760" cy="1883799"/>
          </a:xfrm>
          <a:prstGeom prst="rect">
            <a:avLst/>
          </a:prstGeom>
          <a:solidFill>
            <a:srgbClr val="F9F9FB"/>
          </a:solidFill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5870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PROCEDURE p1 (x PLS_INTEGER) IS ...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PRAGMA INLINE (p1, 'YES');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x:= p1(1) + p1(2) + 17; -- These 2 invocations to p1 are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inlined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x:= p1(3) + p1(4) + 17; -- These 2 invocations to p1 are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inlined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SERIALLY_REUSABLE</a:t>
            </a:r>
            <a:r>
              <a:rPr b="0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Pragma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Бобович Павел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457200" y="1124744"/>
            <a:ext cx="8229600" cy="5001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SERIALLY_REUSABLE pragma указывает, что состояние пакета необходимо только для одного серверного вызова, после этого вызова место для хранения переменных пакетов может быть использовано повторно, уменьшая перерасход памяти для длительных операций.</a:t>
            </a: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Проще говоря, все переменные пакета сбрасываются по окончании серверного вызова</a:t>
            </a:r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678395" y="1056200"/>
            <a:ext cx="7787208" cy="4838454"/>
          </a:xfrm>
          <a:prstGeom prst="rect">
            <a:avLst/>
          </a:prstGeom>
          <a:solidFill>
            <a:srgbClr val="F9F9FB"/>
          </a:solidFill>
          <a:ln cap="flat" cmpd="sng" w="1587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15870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OR REPLACE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 pkg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n NUMBER := 5;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pkg;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OR REPLACE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 sr_pkg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PRAGMA SERIALLY_REUSABLE;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n NUMBER := 5;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sr_pkg;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BEGIN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pkg.n := 10;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sr_pkg.n := 10;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BEGIN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DBMS_OUTPUT.PUT_LINE('pkg.n: ' || pkg.n);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DBMS_OUTPUT.PUT_LINE('sr_pkg.n: ' || sr_pkg.n);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4860032" y="2924943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6660232" y="4005064"/>
            <a:ext cx="1217000" cy="120032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pkg.n: 10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sr_pkg.n: 5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Conditional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compilation</a:t>
            </a:r>
            <a:r>
              <a:rPr b="0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Pragma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Бобович Павел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457200" y="1124744"/>
            <a:ext cx="8229600" cy="5001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Условная компиляций позволяет вам настраивать функциональность PL/SQL без удаления исходного кода.</a:t>
            </a:r>
          </a:p>
          <a:p>
            <a:pPr indent="-3429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Использование новых возможностей СУБД и отключение этих возможностей, когда приложение работает на более старых версиях СУБД</a:t>
            </a:r>
          </a:p>
          <a:p>
            <a:pPr indent="-3429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Активация отладчика или операторов трассировки в разработческом окружении и скрытие их, когда приложение работает в продуктовой среде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7740352" y="716543"/>
            <a:ext cx="1245903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Появилась с версии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10.1.0.4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Conditional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compilation</a:t>
            </a:r>
            <a:r>
              <a:rPr b="0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Pragma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Бобович Павел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0" y="688537"/>
            <a:ext cx="9144000" cy="5805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2100" lvl="0" marL="34290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Preprocessor Control Tokens</a:t>
            </a:r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Идентифицирует код, который обрабатывается перед компиляцией PL/SQL блока</a:t>
            </a:r>
          </a:p>
          <a:p>
            <a:pPr indent="0" lvl="1" marL="457200" marR="0" rtl="0" algn="l">
              <a:lnSpc>
                <a:spcPct val="80000"/>
              </a:lnSpc>
              <a:spcBef>
                <a:spcPts val="4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$plsql_identifier ($IF, $THEN,$ELSE,$ELSEIF, $ERROR)</a:t>
            </a:r>
          </a:p>
          <a:p>
            <a:pPr indent="-292100" lvl="0" marL="342900" marR="0" rtl="0" algn="l">
              <a:lnSpc>
                <a:spcPct val="8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 Directives</a:t>
            </a:r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Выбирает исходный код для компиляции</a:t>
            </a:r>
          </a:p>
          <a:p>
            <a:pPr indent="-292100" lvl="0" marL="342900" marR="0" rtl="0" algn="l">
              <a:lnSpc>
                <a:spcPct val="8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Directives</a:t>
            </a:r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Генерирует пользовательскую ошибку во время компиляции</a:t>
            </a:r>
          </a:p>
          <a:p>
            <a:pPr indent="0" lvl="1" marL="457200" marR="0" rtl="0" algn="l">
              <a:lnSpc>
                <a:spcPct val="80000"/>
              </a:lnSpc>
              <a:spcBef>
                <a:spcPts val="444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18"/>
              </a:spcBef>
              <a:buClr>
                <a:schemeClr val="dk1"/>
              </a:buClr>
              <a:buSzPct val="143888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lnSpc>
                <a:spcPct val="8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Inquiry Directives</a:t>
            </a:r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Предоставляет информацию об окружении компиляции - $$name</a:t>
            </a:r>
          </a:p>
          <a:p>
            <a:pPr indent="-292100" lvl="0" marL="342900" marR="0" rtl="0" algn="l">
              <a:lnSpc>
                <a:spcPct val="80000"/>
              </a:lnSpc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Expressions</a:t>
            </a:r>
          </a:p>
          <a:p>
            <a:pPr indent="0" lvl="0" marL="0" marR="0" rtl="0" algn="l">
              <a:lnSpc>
                <a:spcPct val="80000"/>
              </a:lnSpc>
              <a:spcBef>
                <a:spcPts val="4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Выражение которое может быть вычислено на этапе компиляции и которое может появляться в директивах условной компиляции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7740352" y="716543"/>
            <a:ext cx="1245903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Появилась с версии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10.1.0.4</a:t>
            </a:r>
          </a:p>
        </p:txBody>
      </p:sp>
      <p:sp>
        <p:nvSpPr>
          <p:cNvPr id="279" name="Shape 279"/>
          <p:cNvSpPr/>
          <p:nvPr/>
        </p:nvSpPr>
        <p:spPr>
          <a:xfrm>
            <a:off x="2027231" y="2852935"/>
            <a:ext cx="5089534" cy="3238014"/>
          </a:xfrm>
          <a:prstGeom prst="rect">
            <a:avLst/>
          </a:prstGeom>
          <a:solidFill>
            <a:srgbClr val="F9F9FB"/>
          </a:solidFill>
          <a:ln cap="flat" cmpd="sng" w="1587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15870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$IF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boolean_static_expression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$THEN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 $ELSIF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boolean_static_expression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$THEN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	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 $ELSE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$END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80" name="Shape 280"/>
          <p:cNvSpPr/>
          <p:nvPr/>
        </p:nvSpPr>
        <p:spPr>
          <a:xfrm>
            <a:off x="1151619" y="3494010"/>
            <a:ext cx="6840760" cy="775803"/>
          </a:xfrm>
          <a:prstGeom prst="rect">
            <a:avLst/>
          </a:prstGeom>
          <a:solidFill>
            <a:srgbClr val="F9F9FB"/>
          </a:solidFill>
          <a:ln cap="flat" cmpd="sng" w="1587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15870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$ERROR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varchar2_static_expression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$END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PLS-00179: $ERROR: string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1331637" y="2852935"/>
            <a:ext cx="6480719" cy="313932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SESSION SET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PLSQL_CCFlags = 'Some_Flag:1, Some_Flag:2, PLSQL_CCFlags:99'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DBMS_OUTPUT.PUT_LINE($$Some_Flag);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DBMS_OUTPUT.PUT_LINE($$PLSQL_CCFlags);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99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0" y="692695"/>
            <a:ext cx="9144000" cy="578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Структура процедуры/функции</a:t>
            </a: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уктура пакета</a:t>
            </a: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Перегрузка процедур/функций</a:t>
            </a: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Глобальные переменные в пакетах</a:t>
            </a: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INLINE Pragma</a:t>
            </a: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SERIALLY_REUSABLE Pragma</a:t>
            </a: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 compilation Pragma</a:t>
            </a: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Ограничения языка PL/SQL</a:t>
            </a: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 Writing Guidelines</a:t>
            </a: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PL/SQL Source Text Wrapping</a:t>
            </a: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Спецификация без тела</a:t>
            </a: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Dependencies</a:t>
            </a: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Запуск удаленных процедур (через dblink)</a:t>
            </a: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Jobs</a:t>
            </a: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44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Бобович Павел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Спецификация пакета без тела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Бобович Павел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251519" y="836712"/>
            <a:ext cx="8712967" cy="5289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b="0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pkg_test </a:t>
            </a:r>
            <a:r>
              <a:rPr b="0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</a:p>
          <a:p>
            <a:pPr indent="0" lvl="0" marL="0" marR="0" rtl="0" algn="l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c_package_name </a:t>
            </a:r>
            <a:r>
              <a:rPr b="0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constant</a:t>
            </a:r>
            <a:r>
              <a:rPr b="0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0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0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'PKG_TEST'</a:t>
            </a:r>
            <a:r>
              <a:rPr b="0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ex_sun_is_shining </a:t>
            </a:r>
            <a:r>
              <a:rPr b="0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b="0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4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4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</a:p>
          <a:p>
            <a:pPr indent="0" lvl="0" marL="0" marR="0" rtl="0" algn="l">
              <a:spcBef>
                <a:spcPts val="3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SQL&gt; SELECT do.owner,</a:t>
            </a:r>
          </a:p>
          <a:p>
            <a:pPr indent="0" lvl="0" marL="0" marR="0" rtl="0" algn="l">
              <a:spcBef>
                <a:spcPts val="3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2         do.object_name,</a:t>
            </a:r>
          </a:p>
          <a:p>
            <a:pPr indent="0" lvl="0" marL="0" marR="0" rtl="0" algn="l">
              <a:spcBef>
                <a:spcPts val="3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3         do.object_type</a:t>
            </a:r>
          </a:p>
          <a:p>
            <a:pPr indent="0" lvl="0" marL="0" marR="0" rtl="0" algn="l">
              <a:spcBef>
                <a:spcPts val="3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4  FROM   dba_objects do</a:t>
            </a:r>
          </a:p>
          <a:p>
            <a:pPr indent="0" lvl="0" marL="0" marR="0" rtl="0" algn="l">
              <a:spcBef>
                <a:spcPts val="3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5  WHERE  do.owner = USER</a:t>
            </a:r>
          </a:p>
          <a:p>
            <a:pPr indent="0" lvl="0" marL="0" marR="0" rtl="0" algn="l">
              <a:spcBef>
                <a:spcPts val="3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  AND    do.object_name = 'PKG_TEST';</a:t>
            </a:r>
          </a:p>
          <a:p>
            <a:pPr indent="0" lvl="0" marL="0" marR="0" rtl="0" algn="l">
              <a:spcBef>
                <a:spcPts val="3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              OBJECT_NAME       OBJECT_TYPE</a:t>
            </a:r>
          </a:p>
          <a:p>
            <a:pPr indent="0" lvl="0" marL="0" marR="0" rtl="0" algn="l">
              <a:spcBef>
                <a:spcPts val="3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 ------------------------- -------------------</a:t>
            </a:r>
          </a:p>
          <a:p>
            <a:pPr indent="0" lvl="0" marL="0" marR="0" rtl="0" algn="l">
              <a:spcBef>
                <a:spcPts val="3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DBADMIN           PKG_TEST                PACKAGE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1115616" y="1912913"/>
            <a:ext cx="6912767" cy="132343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SQL&gt; SELECT pkg_test.c_package_name FROM   dual;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pkg_test.c_package_name FROM   dual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ORA-06553: PLS-221: 'C_PACKAGE_NAME' is not a procedure or is undefined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Ограничения языка PL/SQL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Бобович Павел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251519" y="836712"/>
            <a:ext cx="8712967" cy="5289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PL/SQL основан на программном языке ADA. Как результат он использует вариант Descriptive Intermediate Attributed Notation for Ada (DIANA).</a:t>
            </a:r>
          </a:p>
          <a:p>
            <a:pPr indent="0" lvl="0" marL="0" marR="0" rtl="0" algn="l">
              <a:spcBef>
                <a:spcPts val="3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9" name="Shape 299"/>
          <p:cNvGraphicFramePr/>
          <p:nvPr/>
        </p:nvGraphicFramePr>
        <p:xfrm>
          <a:off x="395536" y="15567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{45FE3009-627E-4BEC-9C9E-47A0F14996A4}</a:tableStyleId>
              </a:tblPr>
              <a:tblGrid>
                <a:gridCol w="4140450"/>
                <a:gridCol w="41404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Ограничение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Лимит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Количество строк кода на объект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~6 000 000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Bind переменные, которые могут быть переданы в UNIT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32768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Обработчиков исключений на UNIT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65536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Полей в record-е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65536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Уровней вложенности блоков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256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Количество параметров в explicit курсоре, функции и процедуре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65536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Размер идентификатора в символах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30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Размер строки в байтах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32767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Размер триггера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32К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Package Writing Guidelines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Бобович Павел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251519" y="836712"/>
            <a:ext cx="8712967" cy="5289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Познакомьтесь с пакетами, которые предоставляет Oracle DataBase и не пишите свои пакеты, которые дублируют эту функциональность (всего 239 пакетов тут </a:t>
            </a:r>
            <a:r>
              <a:rPr b="0" i="0" lang="en-US" sz="19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Oracle Database PL/SQL Packages and Types Reference.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342900" lvl="0" marL="342900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Делайте пакеты такими, чтобы в будущем их можно было переиспользовать</a:t>
            </a:r>
          </a:p>
          <a:p>
            <a:pPr indent="-342900" lvl="0" marL="342900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Разработка спецификации пакета всегда должна идти до тела пакета</a:t>
            </a:r>
          </a:p>
          <a:p>
            <a:pPr indent="-342900" lvl="0" marL="342900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спецификации пакета описывайте только те элементы, которые должны быть доступны снаружи пакета:</a:t>
            </a:r>
          </a:p>
          <a:p>
            <a:pPr indent="-285750" lvl="1" marL="742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защитит других разработчиков от построения небезопасных зависимостей</a:t>
            </a:r>
          </a:p>
          <a:p>
            <a:pPr indent="-285750" lvl="1" marL="742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изменении спецификации надо все зависимые модули перекомпилировать, а при изменении только тела – не надо</a:t>
            </a:r>
          </a:p>
          <a:p>
            <a:pPr indent="-342900" lvl="0" marL="342900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Присваивайте инициализационные значения в секции инициализации вместо секции декларации</a:t>
            </a:r>
          </a:p>
          <a:p>
            <a:pPr indent="-285750" lvl="1" marL="742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Код инициализации получается более комплексный и лучше документированный</a:t>
            </a:r>
          </a:p>
          <a:p>
            <a:pPr indent="-285750" lvl="1" marL="74295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секции инициализации всегда можно поймать исключение</a:t>
            </a:r>
          </a:p>
          <a:p>
            <a:pPr indent="-342900" lvl="0" marL="342900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Объявляйте курсоры в спецификации, а описывайте в теле пакета</a:t>
            </a:r>
          </a:p>
          <a:p>
            <a:pPr indent="0" lvl="0" marL="0" marR="0" rtl="0" algn="l">
              <a:spcBef>
                <a:spcPts val="3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1276803" y="2188775"/>
            <a:ext cx="6590394" cy="258532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PACKAGE emp_stuff AS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CURSOR c1 RETURN employees%ROWTYPE;  -- Declare cursor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emp_stuff;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PACKAGE BODY emp_stuff AS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CURSOR c1 RETURN employees%ROWTYPE IS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SELECT * FROM employees WHERE salary &gt; 2500;  -- Define cursor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emp_stuff;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PL/SQL Source Text Wrapping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Бобович Павел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251519" y="836712"/>
            <a:ext cx="8712967" cy="5289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Можно зашифровать следующие типы модулей, чтобы никто не мог посмотреть исходный код:</a:t>
            </a:r>
          </a:p>
          <a:p>
            <a:pPr indent="-342900" lvl="0" marL="342900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 specification</a:t>
            </a:r>
          </a:p>
          <a:p>
            <a:pPr indent="-342900" lvl="0" marL="342900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 body</a:t>
            </a:r>
          </a:p>
          <a:p>
            <a:pPr indent="-342900" lvl="0" marL="342900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specification</a:t>
            </a:r>
          </a:p>
          <a:p>
            <a:pPr indent="-342900" lvl="0" marL="342900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body</a:t>
            </a:r>
          </a:p>
          <a:p>
            <a:pPr indent="-342900" lvl="0" marL="342900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</a:p>
          <a:p>
            <a:pPr indent="-342900" lvl="0" marL="342900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Procedure</a:t>
            </a:r>
          </a:p>
          <a:p>
            <a:pPr indent="0" lvl="0" marL="0" marR="0" rtl="0" algn="l">
              <a:spcBef>
                <a:spcPts val="3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Ограничения:</a:t>
            </a:r>
          </a:p>
          <a:p>
            <a:pPr indent="-342900" lvl="0" marL="342900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Проблемы с обратной совместимостью (нельзя заврапленнй в 11-м оракле файл перенести в 10-й)</a:t>
            </a:r>
          </a:p>
          <a:p>
            <a:pPr indent="-342900" lvl="0" marL="342900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не безопасный путь для хранения паролей или имен таблиц (юзай </a:t>
            </a:r>
            <a:r>
              <a:rPr b="0" i="0" lang="en-US" sz="19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Oracle Database Vault Administrator's Guide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</a:p>
          <a:p>
            <a:pPr indent="-342900" lvl="0" marL="342900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Исходный код триггера заврапить нельзя, врапим процедуру и ее вызываем в триггере</a:t>
            </a:r>
          </a:p>
          <a:p>
            <a:pPr indent="0" lvl="0" marL="0" marR="0" rtl="0" algn="l">
              <a:spcBef>
                <a:spcPts val="3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PL/SQL Source Text Wrapping Guidelines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Бобович Павел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251519" y="836712"/>
            <a:ext cx="8712967" cy="5289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Врапь только тело пакета и не врапь спецификацию, это поможет другим разработчикам посмотреть информацию в спецификации, которая им может понадобиться при разработке</a:t>
            </a:r>
          </a:p>
          <a:p>
            <a:pPr indent="-342900" lvl="0" marL="342900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Врапь файлы в самом конце разработки, ты не сможешь редактировать заврапленный файл. Если надо внести правки, правь оригинальный файл и потом врапь его снова</a:t>
            </a:r>
          </a:p>
          <a:p>
            <a:pPr indent="-342900" lvl="0" marL="342900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Перед дистрибуцией заврапленного файла посмотри его в текстовом редакторе и убедись, что все важные части заврапленны</a:t>
            </a:r>
          </a:p>
          <a:p>
            <a:pPr indent="0" lvl="0" marL="0" marR="0" rtl="0" algn="l">
              <a:spcBef>
                <a:spcPts val="3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Dependencies (Зависимости)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Бобович Павел</a:t>
            </a:r>
          </a:p>
        </p:txBody>
      </p:sp>
      <p:pic>
        <p:nvPicPr>
          <p:cNvPr descr="http://xn----7sbab3bbulzjlg7dvg.xn--p1ai/sus4_0/image/_(164).jpg" id="332" name="Shape 3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161255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Dependencies (Зависимости)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Бобович Павел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457200" y="908720"/>
            <a:ext cx="8229600" cy="5217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определение объекта А ссылается на объект B, то А зависит от В.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 -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dependent object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(зависимый объект)от B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-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referenced object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(объект, на который ссылается) А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(USER/ALL/DBA)_DEPENDENCIES – описание зависимостей между объектами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Dependencies (Зависимости)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Бобович Павел</a:t>
            </a: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457200" y="908720"/>
            <a:ext cx="8229600" cy="5217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 зависит от B, В зависит от С, то А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 dependent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(прямо зависит) от B, A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 dependent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(косвенно зависит) of C.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изменение С делает невалидным B, В делает невалидным А. Это называется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cascading invalidation.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Coarse-grained invalidation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(инвалидируются все зависимости)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fine-grained invalidation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(в зависимости операций, ссылка в конце презентации)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Dependencies (Зависимости)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Бобович Павел</a:t>
            </a: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0" y="3578700"/>
            <a:ext cx="9144000" cy="31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pkg_test </a:t>
            </a:r>
            <a:r>
              <a:rPr b="0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</a:p>
          <a:p>
            <a:pPr indent="0" lvl="0" marL="0" marR="0" rtl="0" algn="l">
              <a:lnSpc>
                <a:spcPct val="80000"/>
              </a:lnSpc>
              <a:spcBef>
                <a:spcPts val="45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t_1 test_table%</a:t>
            </a:r>
            <a:r>
              <a:rPr b="0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ROWTYPE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80000"/>
              </a:lnSpc>
              <a:spcBef>
                <a:spcPts val="45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t_2 test_table2%</a:t>
            </a:r>
            <a:r>
              <a:rPr b="0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rowtype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80000"/>
              </a:lnSpc>
              <a:spcBef>
                <a:spcPts val="45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80000"/>
              </a:lnSpc>
              <a:spcBef>
                <a:spcPts val="448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5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pkg_test2 </a:t>
            </a:r>
            <a:r>
              <a:rPr b="0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</a:p>
          <a:p>
            <a:pPr indent="0" lvl="0" marL="0" marR="0" rtl="0" algn="l">
              <a:lnSpc>
                <a:spcPct val="80000"/>
              </a:lnSpc>
              <a:spcBef>
                <a:spcPts val="45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t_1 test_table%</a:t>
            </a:r>
            <a:r>
              <a:rPr b="0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ROWTYPE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:= pkg_test.t_1;</a:t>
            </a:r>
          </a:p>
          <a:p>
            <a:pPr indent="0" lvl="0" marL="0" marR="0" rtl="0" algn="l">
              <a:lnSpc>
                <a:spcPct val="80000"/>
              </a:lnSpc>
              <a:spcBef>
                <a:spcPts val="45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80000"/>
              </a:lnSpc>
              <a:spcBef>
                <a:spcPts val="448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179511" y="836712"/>
            <a:ext cx="79208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test_table (</a:t>
            </a:r>
            <a:r>
              <a:rPr b="0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test_table2(</a:t>
            </a:r>
            <a:r>
              <a:rPr b="0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  <p:pic>
        <p:nvPicPr>
          <p:cNvPr id="358" name="Shape 3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2978" y="692695"/>
            <a:ext cx="6200700" cy="288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DBlink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Бобович Павел</a:t>
            </a:r>
          </a:p>
        </p:txBody>
      </p:sp>
      <p:sp>
        <p:nvSpPr>
          <p:cNvPr descr="https://www.centos.org/docs/5/html/CDS/ag/8.0/images/dblink3.png" id="366" name="Shape 366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ttps://www.centos.org/docs/5/html/CDS/ag/8.0/images/dblink3.png" id="367" name="Shape 367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8" name="Shape 3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7438" y="1585912"/>
            <a:ext cx="4429124" cy="368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Процедура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Бобович Павел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124744"/>
            <a:ext cx="8229600" cy="5001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SQL&gt; CREATE OR REPLACE PROCEDURE p(p_1 NUMBER,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2                                p_2 NUMBER DEFAULT 4,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3                                p_3 OUT NUMBER                 ) IS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4      v_1 NUMBER;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5  BEGIN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      v_1 := p_2 * 2;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7      p_3 := p_1 + v_1;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8  END;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9  /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60"/>
              </a:spcBef>
              <a:buClr>
                <a:srgbClr val="BFBFBF"/>
              </a:buClr>
              <a:buSzPct val="100000"/>
              <a:buFont typeface="Arial"/>
              <a:buChar char="•"/>
            </a:pPr>
            <a:r>
              <a:rPr b="0" i="0" lang="en-US" sz="13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Procedure created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60"/>
              </a:spcBef>
              <a:buClr>
                <a:srgbClr val="BFBFBF"/>
              </a:buClr>
              <a:buSzPct val="100000"/>
              <a:buFont typeface="Arial"/>
              <a:buChar char="•"/>
            </a:pPr>
            <a:r>
              <a:rPr b="0" i="0" lang="en-US" sz="13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SQL&gt; set serveroutput on 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60"/>
              </a:spcBef>
              <a:buClr>
                <a:srgbClr val="BFBFBF"/>
              </a:buClr>
              <a:buSzPct val="100000"/>
              <a:buFont typeface="Arial"/>
              <a:buChar char="•"/>
            </a:pPr>
            <a:r>
              <a:rPr b="0" i="0" lang="en-US" sz="13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SQL&gt; exec dbms_output.enable(10000);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60"/>
              </a:spcBef>
              <a:buClr>
                <a:srgbClr val="BFBFBF"/>
              </a:buClr>
              <a:buSzPct val="100000"/>
              <a:buFont typeface="Arial"/>
              <a:buChar char="•"/>
            </a:pPr>
            <a:r>
              <a:rPr b="0" i="0" lang="en-US" sz="13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PL/SQL procedure successfully completed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SQL&gt; DECLARE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2      n NUMBER;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3  BEGIN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4      p(p_1 =&gt; 10, p_3 =&gt; n);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5      dbms_output.put_line(n);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  END;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7  /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PL/SQL procedure successfully completed</a:t>
            </a:r>
          </a:p>
        </p:txBody>
      </p:sp>
      <p:sp>
        <p:nvSpPr>
          <p:cNvPr id="107" name="Shape 107"/>
          <p:cNvSpPr/>
          <p:nvPr/>
        </p:nvSpPr>
        <p:spPr>
          <a:xfrm>
            <a:off x="1215404" y="1700808"/>
            <a:ext cx="1052340" cy="243665"/>
          </a:xfrm>
          <a:prstGeom prst="rect">
            <a:avLst/>
          </a:prstGeom>
          <a:solidFill>
            <a:srgbClr val="558FC3">
              <a:alpha val="49803"/>
            </a:srgbClr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1115616" y="1924211"/>
            <a:ext cx="1368151" cy="784706"/>
          </a:xfrm>
          <a:prstGeom prst="rect">
            <a:avLst/>
          </a:prstGeom>
          <a:solidFill>
            <a:srgbClr val="558FC3">
              <a:alpha val="49803"/>
            </a:srgbClr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1215400" y="4293101"/>
            <a:ext cx="1700399" cy="359999"/>
          </a:xfrm>
          <a:prstGeom prst="rect">
            <a:avLst/>
          </a:prstGeom>
          <a:solidFill>
            <a:srgbClr val="558FC3">
              <a:alpha val="49803"/>
            </a:srgbClr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2195735" y="1340767"/>
            <a:ext cx="1872300" cy="359999"/>
          </a:xfrm>
          <a:prstGeom prst="rect">
            <a:avLst/>
          </a:prstGeom>
          <a:solidFill>
            <a:srgbClr val="558FC3">
              <a:alpha val="49800"/>
            </a:srgbClr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3500264" y="1097101"/>
            <a:ext cx="135600" cy="243600"/>
          </a:xfrm>
          <a:prstGeom prst="rect">
            <a:avLst/>
          </a:prstGeom>
          <a:solidFill>
            <a:srgbClr val="558FC3">
              <a:alpha val="49800"/>
            </a:srgbClr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3635896" y="1097101"/>
            <a:ext cx="1007999" cy="243600"/>
          </a:xfrm>
          <a:prstGeom prst="rect">
            <a:avLst/>
          </a:prstGeom>
          <a:solidFill>
            <a:srgbClr val="558FC3">
              <a:alpha val="49800"/>
            </a:srgbClr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1259632" y="1097101"/>
            <a:ext cx="2267999" cy="243600"/>
          </a:xfrm>
          <a:prstGeom prst="rect">
            <a:avLst/>
          </a:prstGeom>
          <a:solidFill>
            <a:srgbClr val="558FC3">
              <a:alpha val="49800"/>
            </a:srgbClr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Запуск удаленных процедур (через dblink)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Бобович Павел</a:t>
            </a:r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457200" y="908720"/>
            <a:ext cx="8229600" cy="5217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SQL&gt; select sysdate@DB_LINK_TEST from dual;</a:t>
            </a:r>
          </a:p>
          <a:p>
            <a:pPr indent="0" lvl="0" marL="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SYSDATE</a:t>
            </a:r>
          </a:p>
          <a:p>
            <a:pPr indent="0" lvl="0" marL="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</a:t>
            </a:r>
          </a:p>
          <a:p>
            <a:pPr indent="0" lvl="0" marL="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06.11.2015</a:t>
            </a:r>
          </a:p>
          <a:p>
            <a:pPr indent="0" lvl="0" marL="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SQL&gt; select get_test@DB_LINK_TEST from dual;</a:t>
            </a:r>
          </a:p>
          <a:p>
            <a:pPr indent="0" lvl="0" marL="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GET_TEST</a:t>
            </a:r>
          </a:p>
          <a:p>
            <a:pPr indent="0" lvl="0" marL="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</a:t>
            </a:r>
          </a:p>
          <a:p>
            <a:pPr indent="0" lvl="0" marL="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 world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Бобович Павел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3294246" y="2821740"/>
            <a:ext cx="255550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Dbms_Job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Jobs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Бобович Павел</a:t>
            </a:r>
          </a:p>
        </p:txBody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457200" y="908720"/>
            <a:ext cx="8229600" cy="5217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 предназначен для периодического запуска задач.</a:t>
            </a:r>
          </a:p>
          <a:p>
            <a:pPr indent="0" lvl="0" marL="0" marR="0" rtl="0" algn="l">
              <a:lnSpc>
                <a:spcPct val="80000"/>
              </a:lnSpc>
              <a:spcBef>
                <a:spcPts val="5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Указываем, </a:t>
            </a:r>
            <a:r>
              <a:rPr b="0" i="1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когда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с </a:t>
            </a:r>
            <a:r>
              <a:rPr b="0" i="1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каким интервалом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запускать.</a:t>
            </a:r>
          </a:p>
          <a:p>
            <a:pPr indent="0" lvl="0" marL="0" marR="0" rtl="0" algn="l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Информация о джобах - DBA_JOBS</a:t>
            </a:r>
          </a:p>
          <a:p>
            <a:pPr indent="0" lvl="0" marL="0" marR="0" rtl="0" algn="l">
              <a:lnSpc>
                <a:spcPct val="80000"/>
              </a:lnSpc>
              <a:spcBef>
                <a:spcPts val="5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 выполняющихся джобах - DBA_JOBS_RUNNING</a:t>
            </a:r>
          </a:p>
          <a:p>
            <a:pPr indent="0" lvl="0" marL="0" marR="0" rtl="0" algn="l">
              <a:lnSpc>
                <a:spcPct val="80000"/>
              </a:lnSpc>
              <a:spcBef>
                <a:spcPts val="5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Создание/управление джобами - DBMS_JOB</a:t>
            </a:r>
          </a:p>
          <a:p>
            <a:pPr indent="0" lvl="0" marL="0" marR="0" rtl="0" algn="l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Особенность: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Транзакционный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Нет имени, номер задать нельзя, это выходной параметр</a:t>
            </a:r>
          </a:p>
          <a:p>
            <a:pPr indent="0" lvl="0" marL="0" marR="0" rtl="0" algn="l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Jobs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Бобович Павел</a:t>
            </a:r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457200" y="908720"/>
            <a:ext cx="8229600" cy="5217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DBMS_JOB.SUBMIT ( </a:t>
            </a:r>
          </a:p>
          <a:p>
            <a:pPr indent="0" lvl="0" marL="0" marR="0" rtl="0" algn="l"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job       OUT BINARY_INTEGER,</a:t>
            </a:r>
          </a:p>
          <a:p>
            <a:pPr indent="0" lvl="0" marL="0" marR="0" rtl="0" algn="l"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what      IN  VARCHAR2,</a:t>
            </a:r>
          </a:p>
          <a:p>
            <a:pPr indent="0" lvl="0" marL="0" marR="0" rtl="0" algn="l"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next_date IN  DATE DEFAULT sysdate,</a:t>
            </a:r>
          </a:p>
          <a:p>
            <a:pPr indent="0" lvl="0" marL="0" marR="0" rtl="0" algn="l"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interval  IN  VARCHAR2 DEFAULT 'null',</a:t>
            </a:r>
          </a:p>
          <a:p>
            <a:pPr indent="0" lvl="0" marL="0" marR="0" rtl="0" algn="l"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no_parse  IN  BOOLEAN DEFAULT FALSE,</a:t>
            </a:r>
          </a:p>
          <a:p>
            <a:pPr indent="0" lvl="0" marL="0" marR="0" rtl="0" algn="l"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instance  IN  BINARY_INTEGER DEFAULT any_instance,</a:t>
            </a:r>
          </a:p>
          <a:p>
            <a:pPr indent="0" lvl="0" marL="0" marR="0" rtl="0" algn="l"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force     IN  BOOLEAN DEFAULT FALSE);</a:t>
            </a:r>
          </a:p>
          <a:p>
            <a:pPr indent="0" lvl="0" marL="0" marR="0" rtl="0" algn="l"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1" name="Shape 401"/>
          <p:cNvCxnSpPr/>
          <p:nvPr/>
        </p:nvCxnSpPr>
        <p:spPr>
          <a:xfrm>
            <a:off x="611560" y="3356992"/>
            <a:ext cx="8064896" cy="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Shape 402"/>
          <p:cNvSpPr/>
          <p:nvPr/>
        </p:nvSpPr>
        <p:spPr>
          <a:xfrm>
            <a:off x="2025650" y="1600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graphicFrame>
        <p:nvGraphicFramePr>
          <p:cNvPr id="403" name="Shape 403"/>
          <p:cNvGraphicFramePr/>
          <p:nvPr/>
        </p:nvGraphicFramePr>
        <p:xfrm>
          <a:off x="611556" y="3538128"/>
          <a:ext cx="3000000" cy="300000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FFC0BE"/>
                    </a:gs>
                    <a:gs pos="35000">
                      <a:srgbClr val="FFD2D2"/>
                    </a:gs>
                    <a:gs pos="100000">
                      <a:srgbClr val="FFEEEE"/>
                    </a:gs>
                  </a:gsLst>
                  <a:lin ang="16200000" scaled="0"/>
                </a:gradFill>
                <a:tableStyleId>{2EB973CB-1A52-4C61-BC4E-6AB6AE86AC61}</a:tableStyleId>
              </a:tblPr>
              <a:tblGrid>
                <a:gridCol w="1146075"/>
                <a:gridCol w="6918825"/>
              </a:tblGrid>
              <a:tr h="19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 u="none" cap="none" strike="noStrike"/>
                        <a:t>Parameter</a:t>
                      </a:r>
                    </a:p>
                  </a:txBody>
                  <a:tcPr marT="17675" marB="17675" marR="17675" marL="176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 u="none" cap="none" strike="noStrike"/>
                        <a:t>Description</a:t>
                      </a:r>
                    </a:p>
                  </a:txBody>
                  <a:tcPr marT="17675" marB="17675" marR="17675" marL="17675" anchor="b"/>
                </a:tc>
              </a:tr>
              <a:tr h="19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job</a:t>
                      </a:r>
                    </a:p>
                  </a:txBody>
                  <a:tcPr marT="17675" marB="17675" marR="17675" marL="17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Номер джоба</a:t>
                      </a:r>
                    </a:p>
                  </a:txBody>
                  <a:tcPr marT="17675" marB="17675" marR="17675" marL="17675"/>
                </a:tc>
              </a:tr>
              <a:tr h="19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what</a:t>
                      </a:r>
                    </a:p>
                  </a:txBody>
                  <a:tcPr marT="17675" marB="17675" marR="17675" marL="17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PL/SQL-процедура для запуска (или PL/SQL блок или даже insert </a:t>
                      </a:r>
                      <a:r>
                        <a:rPr lang="en-US" sz="1400" u="none" cap="none" strike="noStrike">
                          <a:latin typeface="Noto Symbol"/>
                          <a:ea typeface="Noto Symbol"/>
                          <a:cs typeface="Noto Symbol"/>
                          <a:sym typeface="Noto Symbol"/>
                        </a:rPr>
                        <a:t>☺)</a:t>
                      </a:r>
                    </a:p>
                  </a:txBody>
                  <a:tcPr marT="17675" marB="17675" marR="17675" marL="17675"/>
                </a:tc>
              </a:tr>
              <a:tr h="19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next_date</a:t>
                      </a:r>
                    </a:p>
                  </a:txBody>
                  <a:tcPr marT="17675" marB="17675" marR="17675" marL="17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Следующая дата запуска джоба</a:t>
                      </a:r>
                    </a:p>
                  </a:txBody>
                  <a:tcPr marT="17675" marB="17675" marR="17675" marL="17675"/>
                </a:tc>
              </a:tr>
              <a:tr h="354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interval</a:t>
                      </a:r>
                    </a:p>
                  </a:txBody>
                  <a:tcPr marT="17675" marB="17675" marR="17675" marL="17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Выражение, возвращающее тип Date следующего запуска джоба. Должно вычисляться для каждого будующего запуска или быть null.</a:t>
                      </a:r>
                    </a:p>
                  </a:txBody>
                  <a:tcPr marT="17675" marB="17675" marR="17675" marL="17675"/>
                </a:tc>
              </a:tr>
              <a:tr h="388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no_parse</a:t>
                      </a:r>
                    </a:p>
                  </a:txBody>
                  <a:tcPr marT="17675" marB="17675" marR="17675" marL="17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Если false – Oracle парсит what джоба, если true – оракл будет парсить what при первом запуске джоба. Зачем это? Например, создать джоб до создания таблицы, с которой работает джоб.</a:t>
                      </a:r>
                    </a:p>
                  </a:txBody>
                  <a:tcPr marT="17675" marB="17675" marR="17675" marL="17675"/>
                </a:tc>
              </a:tr>
              <a:tr h="19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instance</a:t>
                      </a:r>
                    </a:p>
                  </a:txBody>
                  <a:tcPr marT="17675" marB="17675" marR="17675" marL="17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Instance на котором должен запуститься джоб</a:t>
                      </a:r>
                    </a:p>
                  </a:txBody>
                  <a:tcPr marT="17675" marB="17675" marR="17675" marL="17675"/>
                </a:tc>
              </a:tr>
              <a:tr h="372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force</a:t>
                      </a:r>
                    </a:p>
                  </a:txBody>
                  <a:tcPr marT="17675" marB="17675" marR="17675" marL="176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Если true – любой положительный номер instance-а подходит, если false, то указанный instance должен быть запущен, иначе вы получите исключение.</a:t>
                      </a:r>
                    </a:p>
                  </a:txBody>
                  <a:tcPr marT="17675" marB="17675" marR="17675" marL="17675"/>
                </a:tc>
              </a:tr>
            </a:tbl>
          </a:graphicData>
        </a:graphic>
      </p:graphicFrame>
      <p:sp>
        <p:nvSpPr>
          <p:cNvPr id="404" name="Shape 404"/>
          <p:cNvSpPr/>
          <p:nvPr/>
        </p:nvSpPr>
        <p:spPr>
          <a:xfrm>
            <a:off x="2025650" y="1600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Scheduler</a:t>
            </a:r>
          </a:p>
        </p:txBody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457200" y="803845"/>
            <a:ext cx="8229600" cy="5217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DBMS_JOB  считается устаревшей технологией и Oracle рекомендует использовать более мощный Scheduler (c 10g):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Логирование запуска джобов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Простой и мощный синтаксис (проще, но гораздо мощнее cron-а)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Запуск джобов за пределами БД, в ОС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Управление ресурсами между различными классами джоба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Возможность просмотра и графического управлений (Oracle SQL developer)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Возможность использования ресурсного плана(например, не запускать джоб при загрузке процессора более 70%)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Возможность указать максимальную длительность работы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Возможность указать последовательно задачи, которые надо выполнить, проверку результатов выполнения задач и ветвление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Бобович Павел</a:t>
            </a:r>
          </a:p>
        </p:txBody>
      </p:sp>
      <p:sp>
        <p:nvSpPr>
          <p:cNvPr id="413" name="Shape 413"/>
          <p:cNvSpPr/>
          <p:nvPr/>
        </p:nvSpPr>
        <p:spPr>
          <a:xfrm>
            <a:off x="2025650" y="1600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414" name="Shape 414"/>
          <p:cNvSpPr/>
          <p:nvPr/>
        </p:nvSpPr>
        <p:spPr>
          <a:xfrm>
            <a:off x="2025650" y="1600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Scheduler</a:t>
            </a:r>
          </a:p>
        </p:txBody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179511" y="908720"/>
            <a:ext cx="8784976" cy="5217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Информация о джобах щедуллера - DBA_SCHEDULER_JOBS</a:t>
            </a:r>
          </a:p>
          <a:p>
            <a:pPr indent="0" lvl="0" marL="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 выполняющихся джобах - DBA_SCHEDULER_RUNNING_JOBS</a:t>
            </a:r>
          </a:p>
          <a:p>
            <a:pPr indent="0" lvl="0" marL="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Создание/управление scheduler-джобами - DBMS_SCHEDULER</a:t>
            </a:r>
          </a:p>
          <a:p>
            <a:pPr indent="0" lvl="0" marL="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интервала:</a:t>
            </a:r>
          </a:p>
          <a:p>
            <a:pPr indent="0" lvl="0" marL="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'FREQ=DAILY; BYDAY=SUN; BYHOUR=18;' </a:t>
            </a:r>
          </a:p>
          <a:p>
            <a:pPr indent="0" lvl="0" marL="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‘FREQ=MINUTELY;interval=5' </a:t>
            </a:r>
          </a:p>
          <a:p>
            <a:pPr indent="0" lvl="0" marL="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‘FREQ=HOURLY;interval=1'</a:t>
            </a:r>
          </a:p>
          <a:p>
            <a:pPr indent="0" lvl="0" marL="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'FREQ=DAILY; BYDAY=MON,TUE,WED,THU,FRI,SAT,SUN; BYHOUR=22;'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Бобович Павел</a:t>
            </a:r>
          </a:p>
        </p:txBody>
      </p:sp>
      <p:sp>
        <p:nvSpPr>
          <p:cNvPr id="423" name="Shape 423"/>
          <p:cNvSpPr/>
          <p:nvPr/>
        </p:nvSpPr>
        <p:spPr>
          <a:xfrm>
            <a:off x="2025650" y="1600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424" name="Shape 424"/>
          <p:cNvSpPr/>
          <p:nvPr/>
        </p:nvSpPr>
        <p:spPr>
          <a:xfrm>
            <a:off x="2025650" y="1600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425" name="Shape 425"/>
          <p:cNvSpPr txBox="1"/>
          <p:nvPr/>
        </p:nvSpPr>
        <p:spPr>
          <a:xfrm>
            <a:off x="2339751" y="1772816"/>
            <a:ext cx="4876626" cy="258532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DBMS_SCHEDULER.CREATE_JOB (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job_name           =&gt; 'my_java_job',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job_type           =&gt; 'EXECUTABLE',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job_action         =&gt; '/usr/bin/java myClass',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repeat_interval    =&gt; 'FREQ=MINUTELY',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enabled            =&gt; TRUE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END;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Scheduler</a:t>
            </a:r>
          </a:p>
        </p:txBody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457200" y="908720"/>
            <a:ext cx="8229600" cy="5217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32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DBMS_SCHEDULER.CREATE_JOB(</a:t>
            </a:r>
          </a:p>
          <a:p>
            <a:pPr indent="0" lvl="0" marL="0" marR="0" rtl="0" algn="l">
              <a:spcBef>
                <a:spcPts val="32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job_name          =&gt; 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'pavlik_job'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0" lvl="0" marL="0" marR="0" rtl="0" algn="l">
              <a:spcBef>
                <a:spcPts val="32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job_type          =&gt; 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'PLSQL_BLOCK'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0" lvl="0" marL="0" marR="0" rtl="0" algn="l">
              <a:spcBef>
                <a:spcPts val="32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job_action        =&gt; 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'BEGIN INSERT </a:t>
            </a:r>
            <a:r>
              <a:rPr b="0" i="0" lang="en-US" sz="1600" u="none" cap="none" strike="noStrike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  <a:t>INTO employees VALUES (7935, ''SALLY'', ''DOGAN'', ''sally.dogan@examplecorp.com'', NULL, SYSDATE,''AD_PRES'', NULL, NULL, NULL, NULL);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END;'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0" lvl="0" marL="0" marR="0" rtl="0" algn="l">
              <a:spcBef>
                <a:spcPts val="32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start_date        =&gt; 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SYSDATE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0" lvl="0" marL="0" marR="0" rtl="0" algn="l">
              <a:spcBef>
                <a:spcPts val="32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repeat_interval   =&gt; 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'FREQ = DAILY; INTERVAL = 1'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32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32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</a:p>
          <a:p>
            <a:pPr indent="0" lvl="0" marL="0" marR="0" rtl="0" algn="l"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2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DBMS_SCHEDULER.DROP_JOB(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'pavlik_job'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Бобович Павел</a:t>
            </a:r>
          </a:p>
        </p:txBody>
      </p:sp>
      <p:sp>
        <p:nvSpPr>
          <p:cNvPr id="434" name="Shape 434"/>
          <p:cNvSpPr/>
          <p:nvPr/>
        </p:nvSpPr>
        <p:spPr>
          <a:xfrm>
            <a:off x="2025650" y="1600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435" name="Shape 435"/>
          <p:cNvSpPr/>
          <p:nvPr/>
        </p:nvSpPr>
        <p:spPr>
          <a:xfrm>
            <a:off x="2025650" y="1600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Scheduler. Периодичность</a:t>
            </a:r>
          </a:p>
        </p:txBody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457200" y="908720"/>
            <a:ext cx="8229600" cy="5217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requency_clause = "FREQ" "=" "YEARLY" | "MONTHLY" | "WEEKLY" | "DAILY" | "HOURLY" | "MINUTELY" | "SECONDLY"</a:t>
            </a:r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interval_clause = "INTERVAL" "=" intervalnum</a:t>
            </a:r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intervalnum = 1 through 999</a:t>
            </a:r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bymonth_clause = "BYMONTH" "=" monthlist</a:t>
            </a:r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monthlist = monthday ( "," monthday)*</a:t>
            </a:r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month = numeric_month | char_month</a:t>
            </a:r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numeric_month = 1 | 2 | 3 ...  12</a:t>
            </a:r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char_month = "JAN" | "FEB" | "MAR" | "APR" | "MAY" | "JUN" |</a:t>
            </a:r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"JUL" | "AUG" | "SEP" | "OCT" | "NOV" | "DEC“</a:t>
            </a:r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byweekno_clause = "BYWEEKNO" "=" weeknumber_list -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through 53</a:t>
            </a:r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byyearday_clause = "BYYEARDAY" "=" yearday_list  -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through 366</a:t>
            </a:r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bymonthday_clause = "BYMONTHDAY" "=" monthday_list -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through 31</a:t>
            </a:r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byday_clause = "BYDAY" "=" byday_list -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= "MON" | "TUE" | "WED“…</a:t>
            </a:r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byhour_clause = "BYHOUR" "=" hour_list -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hour = 0 through 23</a:t>
            </a:r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byminute_clause = "BYMINUTE" "=" minute_list -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minute = 0 through 59</a:t>
            </a:r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bysecond_clause = "BYSECOND" "=" second_list -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= 0 through 59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Бобович Павел</a:t>
            </a:r>
          </a:p>
        </p:txBody>
      </p:sp>
      <p:sp>
        <p:nvSpPr>
          <p:cNvPr id="444" name="Shape 444"/>
          <p:cNvSpPr/>
          <p:nvPr/>
        </p:nvSpPr>
        <p:spPr>
          <a:xfrm>
            <a:off x="2025650" y="1600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445" name="Shape 445"/>
          <p:cNvSpPr/>
          <p:nvPr/>
        </p:nvSpPr>
        <p:spPr>
          <a:xfrm>
            <a:off x="2025650" y="1600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Scheduler. Chain-ы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Бобович Павел</a:t>
            </a:r>
          </a:p>
        </p:txBody>
      </p:sp>
      <p:sp>
        <p:nvSpPr>
          <p:cNvPr id="453" name="Shape 453"/>
          <p:cNvSpPr/>
          <p:nvPr/>
        </p:nvSpPr>
        <p:spPr>
          <a:xfrm>
            <a:off x="2025650" y="1600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454" name="Shape 454"/>
          <p:cNvSpPr/>
          <p:nvPr/>
        </p:nvSpPr>
        <p:spPr>
          <a:xfrm>
            <a:off x="2025650" y="1600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455" name="Shape 455"/>
          <p:cNvSpPr txBox="1"/>
          <p:nvPr/>
        </p:nvSpPr>
        <p:spPr>
          <a:xfrm>
            <a:off x="755575" y="764704"/>
            <a:ext cx="7560839" cy="5632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Chain(цепочка) – именованная последовательность задач связанная вместе. Chain-ы являются средством, с помощью которого можно реализовать зависимости между задачами, в которых задачи стартуют в зависимости от результата одной или более предыдущих задач.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sys.dbms_scheduler.create_chain(chain_name=&gt; ‘SCHEMA.CHAIN_MAIN',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sys.dbms_scheduler.define_chain_step(chain_name=&gt;‘SCHEMA.CHAIN_MAIN',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step_name    =&gt; 'PREP_AND_DO_START',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sys.dbms_scheduler.define_chain_rule(chain_name=&gt;' SCHEMA.CHAIN_MAIN',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rule_name  =&gt; SCHEMA.RULE_1',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condition  =&gt; 'TRUE',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action     =&gt; 'START “DO_DATA","PREP_AND_DO_START“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sys.dbms_scheduler.define_chain_rule(chain_name=&gt; ‘SCHEMA.CHAIN_MAIN',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rule_name  =&gt; 'SCHEMA.RULE_2_1',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condition  =&gt; 'PREP_AND_DO_START COMPLETED',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sys.dbms_scheduler.enable(name =&gt; 'SCHEMA.CHAIN_MAIN');</a:t>
            </a:r>
          </a:p>
        </p:txBody>
      </p:sp>
      <p:pic>
        <p:nvPicPr>
          <p:cNvPr id="456" name="Shape 45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3277" y="1916832"/>
            <a:ext cx="4730906" cy="2773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Summarizing</a:t>
            </a:r>
          </a:p>
        </p:txBody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0" y="648000"/>
            <a:ext cx="9144000" cy="581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Пакеты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инкапсуляция логически связанного кода в единое целое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Перегрузка процедур и функций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добавление нового функционала без изменения старого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Глобальные переменные пакеты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средство обмена данным между разными исполняемыми блоками кода</a:t>
            </a: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INLINE Pragma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указывает, что вызов подпрограммы должен быть встроен. Действует непосредственно на последующее описание или оператор, и на некоторые типы операторов</a:t>
            </a: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SERIALLY_REUSABLE Pragma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указывает, что состояние пакета необходимо только для одного серверного вызова, после этого вызова место для хранения переменных пакетов может быть использовано повторно, уменьшая перерасход памяти для длительных операций.</a:t>
            </a: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 compilation Pragma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условная компиляция</a:t>
            </a: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 Writing Guidelines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рекомендации оракл по написани кода пакетов</a:t>
            </a: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PL/SQL Source Text Wrapping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шифрование кода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Спецификация без тела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это хранение констант, исключений и типов и т.д.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Dependency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зависимости БД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 Link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средство исполнения процедур и функций на удаленных БД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DBMS_JOB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простой средство эпизодического/периодического запуска заданий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новое, мощное средство БД (с 10g) для запуска заданий как БД так и ОС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1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Бобович Павел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Структура процедуры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Бобович Павел</a:t>
            </a:r>
          </a:p>
        </p:txBody>
      </p:sp>
      <p:pic>
        <p:nvPicPr>
          <p:cNvPr id="121" name="Shape 1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9087" y="791345"/>
            <a:ext cx="5829299" cy="268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152" y="4393187"/>
            <a:ext cx="5714999" cy="142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2200" y="1628800"/>
            <a:ext cx="2257425" cy="552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ll_spec" id="124" name="Shape 1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72200" y="2732533"/>
            <a:ext cx="2390775" cy="5524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/>
          <p:nvPr/>
        </p:nvSpPr>
        <p:spPr>
          <a:xfrm>
            <a:off x="1763688" y="1412775"/>
            <a:ext cx="2520279" cy="840481"/>
          </a:xfrm>
          <a:prstGeom prst="rect">
            <a:avLst/>
          </a:prstGeom>
          <a:solidFill>
            <a:srgbClr val="558FC3">
              <a:alpha val="49803"/>
            </a:srgbClr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410410" y="1628800"/>
            <a:ext cx="1745764" cy="624458"/>
          </a:xfrm>
          <a:prstGeom prst="rect">
            <a:avLst/>
          </a:prstGeom>
          <a:solidFill>
            <a:srgbClr val="558FC3">
              <a:alpha val="49803"/>
            </a:srgbClr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2411759" y="2852935"/>
            <a:ext cx="792087" cy="391046"/>
          </a:xfrm>
          <a:prstGeom prst="rect">
            <a:avLst/>
          </a:prstGeom>
          <a:solidFill>
            <a:srgbClr val="558FC3">
              <a:alpha val="49803"/>
            </a:srgbClr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Список использованных материалов</a:t>
            </a:r>
          </a:p>
        </p:txBody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0" y="692695"/>
            <a:ext cx="9144000" cy="5841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7368"/>
              <a:buFont typeface="Arial"/>
              <a:buChar char="•"/>
            </a:pPr>
            <a:r>
              <a:rPr b="0" i="0" lang="en-US" sz="185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Функция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Arial"/>
              <a:buChar char="•"/>
            </a:pPr>
            <a:r>
              <a:rPr b="0" i="0" lang="en-US" sz="185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Процедура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Arial"/>
              <a:buChar char="•"/>
            </a:pPr>
            <a:r>
              <a:rPr b="0" i="0" lang="en-US" sz="185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Спецификация пакета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Arial"/>
              <a:buChar char="•"/>
            </a:pPr>
            <a:r>
              <a:rPr b="0" i="0" lang="en-US" sz="185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Тело пакета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Arial"/>
              <a:buChar char="•"/>
            </a:pPr>
            <a:r>
              <a:rPr b="0" i="0" lang="en-US" sz="185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PL/SQL Блок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Arial"/>
              <a:buChar char="•"/>
            </a:pPr>
            <a:r>
              <a:rPr b="0" i="0" lang="en-US" sz="185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INLINE Pragma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Arial"/>
              <a:buChar char="•"/>
            </a:pPr>
            <a:r>
              <a:rPr b="0" i="0" lang="en-US" sz="185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SERIALLY_REUSABLE Pragma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Arial"/>
              <a:buChar char="•"/>
            </a:pPr>
            <a:r>
              <a:rPr b="0" i="0" lang="en-US" sz="185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Conditional Compilation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Arial"/>
              <a:buChar char="•"/>
            </a:pPr>
            <a:r>
              <a:rPr b="0" i="0" lang="en-US" sz="185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Package Writing Guidelines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Arial"/>
              <a:buChar char="•"/>
            </a:pPr>
            <a:r>
              <a:rPr b="0" i="0" lang="en-US" sz="185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PL/SQL Source Text Wrapping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Arial"/>
              <a:buChar char="•"/>
            </a:pPr>
            <a:r>
              <a:rPr b="0" i="0" lang="en-US" sz="185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Compiling PL/SQL Units for Native Execution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Arial"/>
              <a:buChar char="•"/>
            </a:pPr>
            <a:r>
              <a:rPr b="0" i="0" lang="en-US" sz="185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Dependency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Arial"/>
              <a:buChar char="•"/>
            </a:pPr>
            <a:r>
              <a:rPr b="0" i="0" lang="en-US" sz="185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5"/>
              </a:rPr>
              <a:t>DBLink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Arial"/>
              <a:buChar char="•"/>
            </a:pPr>
            <a:r>
              <a:rPr b="0" i="0" lang="en-US" sz="185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6"/>
              </a:rPr>
              <a:t>DBMS_JOB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Arial"/>
              <a:buChar char="•"/>
            </a:pPr>
            <a:r>
              <a:rPr b="0" i="0" lang="en-US" sz="185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7"/>
              </a:rPr>
              <a:t>SCHEDULER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Arial"/>
              <a:buChar char="•"/>
            </a:pPr>
            <a:r>
              <a:rPr b="0" i="0" lang="en-US" sz="185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8"/>
              </a:rPr>
              <a:t>PL/SQL Language Fundamentals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Arial"/>
              <a:buChar char="•"/>
            </a:pPr>
            <a:r>
              <a:rPr b="0" i="0" lang="en-US" sz="185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9"/>
              </a:rPr>
              <a:t>PL/SQL limits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    	 	                                      Бобович Павел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Функция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Бобович Павел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0" y="648000"/>
            <a:ext cx="8686800" cy="58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97826"/>
              <a:buFont typeface="Arial"/>
              <a:buChar char="•"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SQL&gt; create or replace function fnc_Multiply(n1 number, n2 number)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buClr>
                <a:schemeClr val="dk1"/>
              </a:buClr>
              <a:buSzPct val="97826"/>
              <a:buFont typeface="Arial"/>
              <a:buChar char="•"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2  return number is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buClr>
                <a:schemeClr val="dk1"/>
              </a:buClr>
              <a:buSzPct val="97826"/>
              <a:buFont typeface="Arial"/>
              <a:buChar char="•"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3  begin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buClr>
                <a:schemeClr val="dk1"/>
              </a:buClr>
              <a:buSzPct val="97826"/>
              <a:buFont typeface="Arial"/>
              <a:buChar char="•"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4     return n1*n2;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buClr>
                <a:schemeClr val="dk1"/>
              </a:buClr>
              <a:buSzPct val="97826"/>
              <a:buFont typeface="Arial"/>
              <a:buChar char="•"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5  end;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buClr>
                <a:schemeClr val="dk1"/>
              </a:buClr>
              <a:buSzPct val="97826"/>
              <a:buFont typeface="Arial"/>
              <a:buChar char="•"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6  /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buClr>
                <a:srgbClr val="7F7F7F"/>
              </a:buClr>
              <a:buSzPct val="97826"/>
              <a:buFont typeface="Arial"/>
              <a:buChar char="•"/>
            </a:pPr>
            <a:r>
              <a:rPr b="0" i="0" lang="en-US" sz="22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Function created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30"/>
              </a:spcBef>
              <a:buClr>
                <a:srgbClr val="7F7F7F"/>
              </a:buClr>
              <a:buSzPct val="97727"/>
              <a:buFont typeface="Arial"/>
              <a:buChar char="•"/>
            </a:pPr>
            <a:r>
              <a:rPr b="0" i="0" lang="en-US" sz="21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SQL&gt; set serveroutput on;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30"/>
              </a:spcBef>
              <a:buClr>
                <a:srgbClr val="7F7F7F"/>
              </a:buClr>
              <a:buSzPct val="97727"/>
              <a:buFont typeface="Arial"/>
              <a:buChar char="•"/>
            </a:pPr>
            <a:r>
              <a:rPr b="0" i="0" lang="en-US" sz="21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SQL&gt; exec dbms_output.enable(10000);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30"/>
              </a:spcBef>
              <a:buClr>
                <a:srgbClr val="7F7F7F"/>
              </a:buClr>
              <a:buSzPct val="97727"/>
              <a:buFont typeface="Arial"/>
              <a:buChar char="•"/>
            </a:pPr>
            <a:r>
              <a:rPr b="0" i="0" lang="en-US" sz="21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PL/SQL procedure successfully completed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buClr>
                <a:schemeClr val="dk1"/>
              </a:buClr>
              <a:buSzPct val="97826"/>
              <a:buFont typeface="Arial"/>
              <a:buChar char="•"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SQL&gt; select </a:t>
            </a:r>
            <a:r>
              <a:rPr b="1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fnc_Multiply(10,4.5)</a:t>
            </a: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mult from dual;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buClr>
                <a:schemeClr val="dk1"/>
              </a:buClr>
              <a:buSzPct val="97826"/>
              <a:buFont typeface="Arial"/>
              <a:buChar char="•"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1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buClr>
                <a:schemeClr val="dk1"/>
              </a:buClr>
              <a:buSzPct val="97826"/>
              <a:buFont typeface="Arial"/>
              <a:buChar char="•"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buClr>
                <a:schemeClr val="dk1"/>
              </a:buClr>
              <a:buSzPct val="97826"/>
              <a:buFont typeface="Arial"/>
              <a:buChar char="•"/>
            </a:pPr>
            <a:r>
              <a:rPr b="0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b="1" i="0" lang="en-US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Структура функции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Бобович Павел</a:t>
            </a:r>
          </a:p>
        </p:txBody>
      </p:sp>
      <p:pic>
        <p:nvPicPr>
          <p:cNvPr id="143" name="Shape 1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1650" y="993775"/>
            <a:ext cx="5600699" cy="52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Пакеты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Бобович Павел</a:t>
            </a:r>
          </a:p>
        </p:txBody>
      </p:sp>
      <p:pic>
        <p:nvPicPr>
          <p:cNvPr descr="http://legkosite.com/images/original/191092.jpeg"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9750" y="1524440"/>
            <a:ext cx="5524500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Структура спецификации пакета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Бобович Павел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79511" y="908720"/>
            <a:ext cx="8928992" cy="5217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0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pkg_test </a:t>
            </a:r>
            <a:r>
              <a:rPr b="0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c_hello_world </a:t>
            </a:r>
            <a:r>
              <a:rPr b="0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CONSTANT</a:t>
            </a: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b="0" i="0" lang="en-US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'Hello, world!'</a:t>
            </a: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t_name </a:t>
            </a:r>
            <a:r>
              <a:rPr b="0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last_name   </a:t>
            </a:r>
            <a:r>
              <a:rPr b="0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first_name  </a:t>
            </a:r>
            <a:r>
              <a:rPr b="0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middle_name </a:t>
            </a:r>
            <a:r>
              <a:rPr b="0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ex_sun_is_shining </a:t>
            </a:r>
            <a:r>
              <a:rPr b="0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cur_huge_data </a:t>
            </a:r>
            <a:r>
              <a:rPr b="0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dual%</a:t>
            </a:r>
            <a:r>
              <a:rPr b="0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ROWTYPE</a:t>
            </a: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t_table_indexed </a:t>
            </a:r>
            <a:r>
              <a:rPr b="0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BINARY_INTEGER</a:t>
            </a: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PROCEDURE</a:t>
            </a: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make_me_happy(p_summa </a:t>
            </a:r>
            <a:r>
              <a:rPr b="0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am_i_happy(p_summa </a:t>
            </a:r>
            <a:r>
              <a:rPr b="0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0" i="0" lang="en-US" sz="15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5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814" y="2990616"/>
            <a:ext cx="2209799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Структура спецификации пакета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Бобович Павел</a:t>
            </a:r>
          </a:p>
        </p:txBody>
      </p:sp>
      <p:pic>
        <p:nvPicPr>
          <p:cNvPr id="168" name="Shape 168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4962" y="1268759"/>
            <a:ext cx="5934074" cy="131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90788" y="3431126"/>
            <a:ext cx="4162425" cy="22383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pic>
      <p:cxnSp>
        <p:nvCxnSpPr>
          <p:cNvPr id="170" name="Shape 170"/>
          <p:cNvCxnSpPr>
            <a:endCxn id="169" idx="0"/>
          </p:cNvCxnSpPr>
          <p:nvPr/>
        </p:nvCxnSpPr>
        <p:spPr>
          <a:xfrm flipH="1">
            <a:off x="4572000" y="2346626"/>
            <a:ext cx="144000" cy="1084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pic>
        <p:nvPicPr>
          <p:cNvPr id="171" name="Shape 17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82639" y="3748087"/>
            <a:ext cx="1962149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00850" y="4024078"/>
            <a:ext cx="2343299" cy="63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Стандартная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 xmlns:r="http://schemas.openxmlformats.org/officeDocument/2006/relationships">
  <a:clrScheme name="Стандартная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 xmlns:r="http://schemas.openxmlformats.org/officeDocument/2006/relationships">
  <a:clrScheme name="Стандартная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 xmlns:r="http://schemas.openxmlformats.org/officeDocument/2006/relationships">
  <a:clrScheme name="Стандартная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 xmlns:r="http://schemas.openxmlformats.org/officeDocument/2006/relationships">
  <a:clrScheme name="Стандартная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