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C983EF-56E2-4ACA-B51F-1AAB9F96AC35}">
  <a:tblStyle styleId="{49C983EF-56E2-4ACA-B51F-1AAB9F96AC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Relationship Id="rId4" Type="http://schemas.openxmlformats.org/officeDocument/2006/relationships/image" Target="../media/image11.gif"/><Relationship Id="rId5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oracle.com/cd/E11882_01/appdev.112/e25519/static.htm" TargetMode="External"/><Relationship Id="rId4" Type="http://schemas.openxmlformats.org/officeDocument/2006/relationships/hyperlink" Target="https://docs.oracle.com/cd/E11882_01/appdev.112/e25519/sql_cursor.htm" TargetMode="External"/><Relationship Id="rId11" Type="http://schemas.openxmlformats.org/officeDocument/2006/relationships/hyperlink" Target="https://docs.oracle.com/cd/E11882_01/server.112/e40402/initparams045.htm" TargetMode="External"/><Relationship Id="rId10" Type="http://schemas.openxmlformats.org/officeDocument/2006/relationships/hyperlink" Target="https://docs.oracle.com/cd/E11882_01/server.112/e40402/initparams232.htm" TargetMode="External"/><Relationship Id="rId9" Type="http://schemas.openxmlformats.org/officeDocument/2006/relationships/hyperlink" Target="https://docs.oracle.com/cd/E11882_01/server.112/e40402/initparams163.htm" TargetMode="External"/><Relationship Id="rId5" Type="http://schemas.openxmlformats.org/officeDocument/2006/relationships/hyperlink" Target="https://docs.oracle.com/cd/E11882_01/appdev.112/e25519/explicit_cursor.htm" TargetMode="External"/><Relationship Id="rId6" Type="http://schemas.openxmlformats.org/officeDocument/2006/relationships/hyperlink" Target="https://docs.oracle.com/cd/E11882_01/appdev.112/e25519/open_statement.htm" TargetMode="External"/><Relationship Id="rId7" Type="http://schemas.openxmlformats.org/officeDocument/2006/relationships/hyperlink" Target="https://docs.oracle.com/cd/E11882_01/appdev.112/e25519/close_statement.htm" TargetMode="External"/><Relationship Id="rId8" Type="http://schemas.openxmlformats.org/officeDocument/2006/relationships/hyperlink" Target="https://docs.oracle.com/cd/E11882_01/appdev.112/e25519/fetch_statement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8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Коллекции и курсоры</a:t>
            </a:r>
            <a:b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(часть 2)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5414480" y="6102848"/>
            <a:ext cx="3606230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Черный Евгений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Атрибуты explicit cursor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%ISOPEN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%FOUND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%NOTFOUND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%ROWCOUNT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named_cursor_attribute.gif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5" y="1124744"/>
            <a:ext cx="5226727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836712"/>
            <a:ext cx="9144000" cy="54784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salary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ROWNUM &lt;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my_ename  employees.last_name%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my_salary employees.salary%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my_ename,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my_salary;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my_ename ||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salary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my_salary);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into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одной записи: 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select_item [, select_item ]...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variable_name [, variable_name ]...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нескольких записей: 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select_item [, select_item ]...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variable_name [, variable_name ]...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Исключения: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NO_DATA_FOUND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TOO_MANY_ROWS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For Loop Statement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implicit cursor (в этом случае называется implicit cursor FOR LOOP statement)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такой курсор нельзя ссылаться с помощью SQL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конструкции можно использовать explicit cursor (в этом случае называется explicit cursor FOR LOOP statement)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цикле неявно объявляется переменная типа cursor%ROWTYPE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Открывается курсор автоматически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Закрывается также автоматически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cursor_for_loop_statement.gif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1412775"/>
            <a:ext cx="7272806" cy="367484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9" name="Shape 189"/>
          <p:cNvSpPr txBox="1"/>
          <p:nvPr/>
        </p:nvSpPr>
        <p:spPr>
          <a:xfrm>
            <a:off x="0" y="692695"/>
            <a:ext cx="9144000" cy="56938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job_id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'%CLERK%'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manager_id &gt;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job_id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'%CLERK%'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manager_id &gt;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item.last_name ||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Job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item.job_id);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'Name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item.last_name ||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Job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item.job_id);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variable (REF CURSOR)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 использоваться для выполнения разных select-запросов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участвовать в выражениях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входным параметром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параметром, передающимся от БД клиенту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может содержать параметров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Сильный курсор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Слабый курсор (SYS_REFCURSOR)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с cursor variable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курсорной переменной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type_name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REF CURSOR [ RETURN 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return_type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cursor_variable type_name;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Открытие и закрытие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cursor_variable FOR select_statement;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cursor_variable;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Извлечение данных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Связывание значения с курсорной переменной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target_cursor_variable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:= 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source_cursor_variable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✓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ROWTYPE_MISMATCH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open_for_statement.gif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98" y="2708919"/>
            <a:ext cx="8964488" cy="9209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ref_cursor_type_definition.gif"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3" y="980728"/>
            <a:ext cx="7613134" cy="437173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ursor_variable_declaration.gif"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0" y="2636911"/>
            <a:ext cx="5972101" cy="84866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9" name="Shape 209"/>
          <p:cNvSpPr txBox="1"/>
          <p:nvPr/>
        </p:nvSpPr>
        <p:spPr>
          <a:xfrm>
            <a:off x="0" y="620687"/>
            <a:ext cx="9144000" cy="581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empcurtyp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strong type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genericcurtyp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weak type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cursor1   empcurtyp;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strong cursor variable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cursor2   genericcurtyp;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weak cursor variable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my_cursor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SYS_REFCURSOR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weak cursor variable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v_employees employees%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emplist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emp_list emplist;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v_sql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* FROM   employees WHERE  REGEXP_LIKE(job_id, ''S[HT]_CLERK'') ORDER  BY last_name'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v_sql;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v_employees;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some_actions;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v_sql;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emp_list;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cursor1;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some_actions_with_emp_list;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expressions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вложенный курсор: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(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Открывается неявно при извлечении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Закрывается либо явно пользователем, либо при закрытии родительского курсора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0" y="620687"/>
            <a:ext cx="9144000" cy="600164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emp_cur_typ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emp_cur    emp_cur_typ;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dept_name  departments.department_name%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emp_name   employees.last_name%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e.last_name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e.department_id = d.department_id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e.last_name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)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departments 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department_name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'A%'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department_name;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Process each row of query result set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dept_name, emp_cur;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'Department: 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dept_name);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Process each row of subquery result set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emp_cur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emp_name;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emp_cur%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'-- Employee: 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emp_name);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Парсинг курсора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aaa.jpg" id="226" name="Shape 2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241"/>
            <a:ext cx="9144000" cy="36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Параметры БД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100000"/>
              <a:buFont typeface="Noto Symbol"/>
              <a:buChar char="✓"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v$parameter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'%cursor%‘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buClr>
                <a:srgbClr val="008080"/>
              </a:buClr>
              <a:buSzPct val="100000"/>
              <a:buFont typeface="Noto Symbol"/>
              <a:buChar char="✓"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v$system_parameter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'%cursor%‘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0" y="2276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{49C983EF-56E2-4ACA-B51F-1AAB9F96AC35}</a:tableStyleId>
              </a:tblPr>
              <a:tblGrid>
                <a:gridCol w="3419875"/>
                <a:gridCol w="5724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Параметр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Описание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open_cursors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Максимальное количество открытых курсоров в рамках одной сессии (по умолчанию 50). Максимально возможное значение  65 535.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session_cached_cursors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Максимальное количество session cursors в кэше (по умолчанию 50).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cursor_space_for_time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Параметр устаревший. Пользоваться не следует.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Словари данных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V$OPEN_CURSOR возвращает список кэшированных сессией курсоров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получить количество открытых курсоров, используйте запрос: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a.value,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s.username,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s.sid,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s.serial#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v$sesstat  a,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v$statname b,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v$session  s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a.statistic# = b.statistic#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s.sid = a.sid</a:t>
            </a:r>
          </a:p>
          <a:p>
            <a:pPr indent="-342900" lvl="0" marL="34290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b.name =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'opened cursors current'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cursor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cursor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 cursor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cursor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с параметрами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into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for loop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cursor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expression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Парсинг cursor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БД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Словари данных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cursor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cursor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 cursor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cursor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cursor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БД, словари данных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	     Черный Евгений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PL/SQL Static SQL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Implicit Cursor Attribute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Explicit Cursor Declaration and Definition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Open Statement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Close Statement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Fetch Statement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OPEN_CURSORS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SESSION_CACHED_CURSORS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CURSOR_SPACE_FOR_TIME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347864" y="548679"/>
            <a:ext cx="2598192" cy="7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Cursors</a:t>
            </a:r>
          </a:p>
        </p:txBody>
      </p:sp>
      <p:pic>
        <p:nvPicPr>
          <p:cNvPr descr="cursor.jp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709950"/>
            <a:ext cx="6408712" cy="325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Курсор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указатель на приватную SQL область, в которой содержится информация о выполнении конкретного select-оператора (или любого другого dml оператора)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aaa.jp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62" y="2343150"/>
            <a:ext cx="7077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Cursor	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открывает implicit cursor каждый раз, когда выполняет select или dml-оператор. Сразу после выполнения закрывает его.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не контролируем такие курсоры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некоторым атрибутам таких курсоров мы имеем доступ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SQL%ISOPEN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SQL%FOUND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SQL%NOTFOUND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SQL%ROWCOUNT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115616" y="1412775"/>
            <a:ext cx="6336703" cy="45243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p(dept_no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AUTHID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DEFINER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dept_temp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dept_no;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'Delete succeeded for department number 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dept_no);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'No department number '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dept_no);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Explicit cursor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Именованный курсор (named cursor)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курсора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parameter_list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[ 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return_type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select_statement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cursor_definition.gif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2708919"/>
            <a:ext cx="8408318" cy="25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907703" y="1916832"/>
            <a:ext cx="4248472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job_id,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salary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salary &gt;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some_actions;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cursor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cursor;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Выделяет ресурсы базы данных для выполнения запроса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	Выполняет запрос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Устанавливает позицию курсора перед первой записью результирующего набора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cursor;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все ресурсы, связанные с данным курсором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INVALID_CURSOR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CURSOR_ALREADY_OPEN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open_statement.gif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04864"/>
            <a:ext cx="9144000" cy="13838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lose_statement.gif"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1988840"/>
            <a:ext cx="6984776" cy="214734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Fetching data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cursor_name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into_clause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Извлекает текущую строку из курсора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Сохраняет значение колонок в переданных переменных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Переводит позицию курсора на следующую строку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  <p:pic>
        <p:nvPicPr>
          <p:cNvPr descr="fetch_statement.gif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33055"/>
            <a:ext cx="9109519" cy="11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0" y="620687"/>
            <a:ext cx="9144000" cy="59093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sal          employees.salary%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sal_multiple employees.salary%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factor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salary,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salary * factor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'AD_%'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sal, sal_multiple;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c1%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'factor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factor);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'sal         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sal);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'sal_multiple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sal_multiple);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factor := factor +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Параметры в курсоре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c(job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max_sal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hired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'31-DEC-99'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last_name,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first_name,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(salary - max_sal) overpayment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job_id = job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salary &gt; max_sal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hire_date &gt; hired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salary;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b="1" i="0" lang="en-US" sz="1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'SA_REP'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'31-DEC-04'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do_something;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1" i="0" lang="en-US" sz="18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8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	 	                           Черный Евгений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