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21039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4520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73519" y="1604520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57200" y="3681719"/>
            <a:ext cx="822852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21039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3681719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21039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73519" y="1604520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673519" y="3681719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57200" y="3681719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21039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73519" y="1604520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2519" y="3681360"/>
            <a:ext cx="2377439" cy="189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6200" y="3681360"/>
            <a:ext cx="2377439" cy="189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21039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21039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457200" y="1604520"/>
            <a:ext cx="822923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21039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4520"/>
            <a:ext cx="40154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73519" y="1604520"/>
            <a:ext cx="40154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21039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x="457200" y="273600"/>
            <a:ext cx="8229239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21039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4520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57200" y="3681719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73519" y="1604520"/>
            <a:ext cx="40154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21039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4520"/>
            <a:ext cx="40154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73519" y="1604520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73519" y="3681719"/>
            <a:ext cx="40154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0" marR="0" rtl="0" algn="l">
              <a:spcBef>
                <a:spcPts val="0"/>
              </a:spcBef>
              <a:buChar char="○"/>
              <a:defRPr/>
            </a:lvl2pPr>
            <a:lvl3pPr indent="0" lvl="2" marL="0" marR="0" rtl="0" algn="l">
              <a:spcBef>
                <a:spcPts val="0"/>
              </a:spcBef>
              <a:buChar char="■"/>
              <a:defRPr/>
            </a:lvl3pPr>
            <a:lvl4pPr indent="0" lvl="3" marL="0" marR="0" rtl="0" algn="l">
              <a:spcBef>
                <a:spcPts val="0"/>
              </a:spcBef>
              <a:buChar char="●"/>
              <a:defRPr/>
            </a:lvl4pPr>
            <a:lvl5pPr indent="0" lvl="4" marL="0" marR="0" rtl="0" algn="l">
              <a:spcBef>
                <a:spcPts val="0"/>
              </a:spcBef>
              <a:buChar char="○"/>
              <a:defRPr/>
            </a:lvl5pPr>
            <a:lvl6pPr indent="0" lvl="5" marL="0" marR="0" rtl="0" algn="l">
              <a:spcBef>
                <a:spcPts val="0"/>
              </a:spcBef>
              <a:buChar char="■"/>
              <a:defRPr/>
            </a:lvl6pPr>
            <a:lvl7pPr indent="0" lvl="6" marL="0" marR="0" rtl="0" algn="l">
              <a:spcBef>
                <a:spcPts val="0"/>
              </a:spcBef>
              <a:buChar char="●"/>
              <a:defRPr/>
            </a:lvl7pPr>
            <a:lvl8pPr indent="0" lvl="7" marL="0" marR="0" rtl="0" algn="l">
              <a:spcBef>
                <a:spcPts val="0"/>
              </a:spcBef>
              <a:buChar char="○"/>
              <a:defRPr/>
            </a:lvl8pPr>
            <a:lvl9pPr indent="0" lvl="8" marL="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ocs.oracle.com/cd/E11882_01/appdev.112/e25519/triggers.htm" TargetMode="External"/><Relationship Id="rId4" Type="http://schemas.openxmlformats.org/officeDocument/2006/relationships/hyperlink" Target="http://docs.oracle.com/cd/E11882_01/appdev.112/e25519/create_trigger.htm" TargetMode="External"/><Relationship Id="rId5" Type="http://schemas.openxmlformats.org/officeDocument/2006/relationships/hyperlink" Target="http://docs.oracle.com/cd/E11882_01/appdev.112/e25519/alter_trigger.htm" TargetMode="External"/><Relationship Id="rId6" Type="http://schemas.openxmlformats.org/officeDocument/2006/relationships/hyperlink" Target="http://docs.oracle.com/cd/E11882_01/appdev.112/e25519/drop_trigger.htm" TargetMode="External"/><Relationship Id="rId7" Type="http://schemas.openxmlformats.org/officeDocument/2006/relationships/hyperlink" Target="http://docs.oracle.com/cd/E11882_01/appdev.112/e41502/adfns_editions.htm%23ADFNS020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85800" y="1880171"/>
            <a:ext cx="7772400" cy="200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</a:rPr>
              <a:t>Oracle Core</a:t>
            </a:r>
            <a:br>
              <a:rPr b="0" i="0" lang="en-US" sz="4000" u="none" cap="none" strike="noStrike">
                <a:solidFill>
                  <a:srgbClr val="FF0000"/>
                </a:solidFill>
              </a:rPr>
            </a:br>
            <a:r>
              <a:rPr b="0" i="0" lang="en-US" sz="4000" u="none" cap="none" strike="noStrike">
                <a:solidFill>
                  <a:srgbClr val="FF0000"/>
                </a:solidFill>
              </a:rPr>
              <a:t>Тема 9</a:t>
            </a:r>
            <a:br>
              <a:rPr b="0" i="0" lang="en-US" sz="4000" u="none" cap="none" strike="noStrike">
                <a:solidFill>
                  <a:srgbClr val="FF0000"/>
                </a:solidFill>
              </a:rPr>
            </a:br>
            <a:r>
              <a:rPr b="1" i="0" lang="en-US" sz="4000" u="none" cap="none" strike="noStrike">
                <a:solidFill>
                  <a:srgbClr val="FF0000"/>
                </a:solidFill>
              </a:rPr>
              <a:t>TRIGGERS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39951" y="5517232"/>
            <a:ext cx="4902373" cy="1213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Петров Александр </a:t>
            </a:r>
          </a:p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Senior developer группы разработки Oracle</a:t>
            </a:r>
          </a:p>
          <a:p>
            <a:pPr indent="0" lvl="0" marL="0" marR="0" rtl="0" algn="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Черный Евгений</a:t>
            </a:r>
          </a:p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Team Leader группы разработки Oracle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23528" y="836712"/>
            <a:ext cx="44326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test_schema1.tr_test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test_schema2.testtable1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23528" y="2708919"/>
            <a:ext cx="85575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test_schema2.testtable1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field1 =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‘New Name'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23528" y="2708919"/>
            <a:ext cx="8352928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Test_schema3  (того, кто запустил update)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83568" y="1628800"/>
            <a:ext cx="6227987" cy="276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dbms_output.put_line( sys_context(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'USERENV'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'CURRENT_SCHEMA'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);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23528" y="2708919"/>
            <a:ext cx="4104456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TEST_SCHEMA1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23528" y="836712"/>
            <a:ext cx="3531736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tr_test_ai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(:new.id +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'рекурсия'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23528" y="3212975"/>
            <a:ext cx="6849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'ins_1'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23528" y="3212975"/>
            <a:ext cx="8575168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ORA-04091  Таблица TABLE_TEST изменяется, триггер/функция может не заметить это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96773" y="3717025"/>
            <a:ext cx="7366499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Обход проблемы чтения изменяемой таблицы: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использовать триггеры уровня операции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автономная транзакция в триггере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использовать сторонние структуры (коллекции уровня пакета)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Использовать COMPOUND TRIGGER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изменение алгоритма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20184" y="836712"/>
            <a:ext cx="3531736" cy="19389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tr_test_ai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(*)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:new.text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&lt; :new.id;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23528" y="836712"/>
            <a:ext cx="353173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tr_test_ai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PRAGMA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AUTONOMOUS_TRANSACTION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(:new.id +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'рекурсия'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23528" y="3707739"/>
            <a:ext cx="7629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'ins_1'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23528" y="3707739"/>
            <a:ext cx="800187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ORA-00036  превышено максимальное число рекурсивных уровней SQL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COMPOUND TRIGGER DML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23528" y="836712"/>
            <a:ext cx="5319085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tr_table_test_compound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compound trigger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1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v_count  pls_integer := 0;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    procedure log( p_text in varchar2 ) 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    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      dbms_output.put_line( p_text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    end log;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before statement 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log( 'before statement'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end before statement;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before each row 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log( 'before insert: ' || nvl( :old.text, 'null' ) || ' =&gt; ' || nvl( :new.text, 'null' )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end before each row;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after each row 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log( 'after insert : ' || nvl( :old.text, 'null' ) || ' =&gt; ' || nvl( :new.text, 'null' )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v_count := v_count + 1;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end after each row;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after statement 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log( 'after statement (' || v_count || ')'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end after statement;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tr_table_test_compound;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508103" y="836712"/>
            <a:ext cx="338437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rownum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'ins_'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rownum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connect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rownum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580112" y="3095089"/>
            <a:ext cx="283442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before statement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before insert: null =&gt; ins_1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after insert : null =&gt; ins_1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before insert: null =&gt; ins_2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after insert : null =&gt; ins_2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before insert: null =&gt; ins_3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after insert : null =&gt; ins_3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after statement (3)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INSTEAD OF DML trigger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79511" y="620687"/>
            <a:ext cx="873829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tr_test_ai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inserting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'trigger on table fire! INSERT'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updating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'trigger on table fire! UPDATE text='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:new.text ||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dt='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to_char(:new.dt,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‘yyyy-mm-dd'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tr_test_instead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INSTEAD OF UPDATE ON vi_table_test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text = :new.text,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dt   = :new.dt +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:new.id;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79511" y="5517232"/>
            <a:ext cx="8084263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vi_table_test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'ins_1'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vi_table_test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text =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'upd_2'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dt =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'2015-01-01’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79511" y="5508521"/>
            <a:ext cx="8280919" cy="5847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trigger on table fire! INSERT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trigger on table fire! UPDATE text=upd_2 dt=2015-01-02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INSTEAD OF DML trigger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79511" y="620687"/>
            <a:ext cx="8366392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TABLE_TEST(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xmlType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xmltype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'&lt;oracle&gt;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&lt;person phone="2345"&gt;Черный&lt;/person&gt;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&lt;person phone="7890"&gt;Бобович&lt;/person&gt;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&lt;person phone="5712"&gt;Зацепин&lt;/person&gt;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&lt;/oracle&gt;'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xml_field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vi_table_test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(x),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'/person/text()'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).getStringVal()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(x),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'/person/@phone'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).getStringVal() phone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TABLE_TEST,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XmlSequence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 XmlType.extract(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'/oracle/person'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) ) x;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31918" y="3996353"/>
            <a:ext cx="54922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phone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vi_table_test;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7" y="3861048"/>
            <a:ext cx="2105024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273397" y="5229200"/>
            <a:ext cx="88706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vi_table_test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phone =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'9999'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'Черный'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51519" y="5229200"/>
            <a:ext cx="8568951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ORA-01733 Виртуальный столбец здесь недопустим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07504" y="620687"/>
            <a:ext cx="8924237" cy="54476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tr_test_instead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INSTEAD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vi_table_test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v_body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xmltype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v_nlist dbms_xmldom.domnodelist;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      dbms_xmldom.domnode;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e       dbms_xmldom.domelement;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v_body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:new.id;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v_nlist := dbms_xmldom.getelementsbytagname(dbms_xmldom.newdomdocument(v_body),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'person'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dbms_xmldom.getlength(v_nlist) -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n := dbms_xmldom.item(v_nlist, i);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e := dbms_xmldom.makeelement(n);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dbms_xmldom.getnodevalue(dbms_xmldom.getfirstchild(n)) = :new.name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dbms_xmldom.setattribute(e,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'phone'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:new.phone);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v_body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:new.id;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44016" y="6093296"/>
            <a:ext cx="9036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vi_table_test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phone =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'9999'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'Черный'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1340767"/>
            <a:ext cx="2133599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Crossedition Triggers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0" y="692695"/>
            <a:ext cx="91440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Crossedition Triggers  -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служат для межредакционного взаимодействия,например для переноса и трансформации данных из полей, отсутствующих в новой редакции, в другие поля.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79511" y="908720"/>
            <a:ext cx="8892479" cy="2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Ограничения триггеров: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2060"/>
              </a:buClr>
              <a:buSzPct val="100000"/>
              <a:buFont typeface="Noto Symbol"/>
              <a:buChar char="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нельзя выполнять DDL statements (только AT)</a:t>
            </a:r>
          </a:p>
          <a:p>
            <a:pPr indent="0" lvl="0" marL="0" marR="0" rtl="0" algn="l">
              <a:spcBef>
                <a:spcPts val="0"/>
              </a:spcBef>
              <a:buClr>
                <a:srgbClr val="002060"/>
              </a:buClr>
              <a:buSzPct val="100000"/>
              <a:buFont typeface="Noto Symbol"/>
              <a:buChar char="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нельзя запускать подпрограммы с операторами контроля транзакций</a:t>
            </a:r>
          </a:p>
          <a:p>
            <a:pPr indent="0" lvl="0" marL="0" marR="0" rtl="0" algn="l">
              <a:spcBef>
                <a:spcPts val="0"/>
              </a:spcBef>
              <a:buClr>
                <a:srgbClr val="002060"/>
              </a:buClr>
              <a:buSzPct val="100000"/>
              <a:buFont typeface="Noto Symbol"/>
              <a:buChar char="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не имеет доступа к SERIALLY_REUSABLE пакетов</a:t>
            </a:r>
          </a:p>
          <a:p>
            <a:pPr indent="0" lvl="0" marL="0" marR="0" rtl="0" algn="l">
              <a:spcBef>
                <a:spcPts val="0"/>
              </a:spcBef>
              <a:buClr>
                <a:srgbClr val="002060"/>
              </a:buClr>
              <a:buSzPct val="100000"/>
              <a:buFont typeface="Noto Symbol"/>
              <a:buChar char="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размер не может превышать 32К</a:t>
            </a:r>
          </a:p>
          <a:p>
            <a:pPr indent="0" lvl="0" marL="0" marR="0" rtl="0" algn="l">
              <a:spcBef>
                <a:spcPts val="0"/>
              </a:spcBef>
              <a:buClr>
                <a:srgbClr val="002060"/>
              </a:buClr>
              <a:buSzPct val="100000"/>
              <a:buFont typeface="Noto Symbol"/>
              <a:buChar char="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нельзя декларировать переменные типа LONG и LONG RAW</a:t>
            </a:r>
          </a:p>
          <a:p>
            <a:pPr indent="0" lvl="0" marL="0" marR="0" rtl="0" algn="l">
              <a:spcBef>
                <a:spcPts val="0"/>
              </a:spcBef>
              <a:buClr>
                <a:srgbClr val="002060"/>
              </a:buClr>
              <a:buSzPct val="100000"/>
              <a:buFont typeface="Noto Symbol"/>
              <a:buChar char="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мутирование таблицы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5495" y="1052736"/>
            <a:ext cx="910339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Триггеры удобно использовать для дополнительных проверок.</a:t>
            </a:r>
          </a:p>
          <a:p>
            <a:pPr indent="0" lvl="0" marL="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Возможность изменения или добавления значений полей.</a:t>
            </a:r>
          </a:p>
          <a:p>
            <a:pPr indent="0" lvl="0" marL="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Возможность изменить алгоритм в одном месте для всего множества операций.</a:t>
            </a:r>
          </a:p>
          <a:p>
            <a:pPr indent="0" lvl="0" marL="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Логирование, возможность «промежуточного» слоя между пользователями и БД.</a:t>
            </a:r>
          </a:p>
          <a:p>
            <a:pPr indent="0" lvl="0" marL="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Прозрачная корректировка входящих данных.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5495" y="3212975"/>
            <a:ext cx="71206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Каждый триггер замедляет операции DML с таблицей до 30%.</a:t>
            </a:r>
          </a:p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Трудность отладки, усложнение поиска ошибок.</a:t>
            </a:r>
          </a:p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Вымывание функциональности из основных алгоритмов.</a:t>
            </a:r>
          </a:p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Инвалидный триггер – невозможность операции.</a:t>
            </a:r>
          </a:p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Триггер BEFORE генерит дополнительные REDO для update.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23528" y="836712"/>
            <a:ext cx="476636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 подразделяются: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❖"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SCHEMA Triggers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❖"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DATABASE Triggers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❖"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INSTEAD OF CREATE Triggers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23528" y="3573016"/>
            <a:ext cx="5651995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События срабатывания системных триггеров: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2060"/>
              </a:buClr>
              <a:buSzPct val="100000"/>
              <a:buFont typeface="Noto Symbol"/>
              <a:buChar char="❖"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DDL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2060"/>
              </a:buClr>
              <a:buSzPct val="100000"/>
              <a:buFont typeface="Noto Symbol"/>
              <a:buChar char="❖"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System event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0" y="-27383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</a:rPr>
              <a:t>Содержание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0" y="692150"/>
            <a:ext cx="9144000" cy="578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Триггеры уровня инструкций DML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Compound триггеры DML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Instead of триггеры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❑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Crossedition триггеры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Noto Symbol"/>
              <a:buChar char="❑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Системные триггеры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Noto Symbol"/>
              <a:buChar char="❑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Операции с триггерами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Noto Symbol"/>
              <a:buChar char="❑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Права для операций с триггерами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 (schema)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23528" y="836712"/>
            <a:ext cx="548419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testschema.tr_ddl_0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testschema1.schema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'trigger [before drop] fire!'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testschema.tr_ddl_2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'trigger [after create] fire!'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23528" y="3708321"/>
            <a:ext cx="560241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testschema.table1(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testschema.table1;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23528" y="3645023"/>
            <a:ext cx="604867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trigger [after create] fire!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323528" y="4365103"/>
            <a:ext cx="5725546" cy="5847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testschema1.table1(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testschema1.table1;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23528" y="4365103"/>
            <a:ext cx="561662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trigger [after create] fire!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 (schema)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23528" y="836712"/>
            <a:ext cx="6865149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События срабатывания триггеров (DDL):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ALTER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DROP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ANALYZE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ASSOCIATE STATISTICS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AUDIT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NOAUDIT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COMMENT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DDL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DISASSOCIATE STATISTICS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GRANT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RENAME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REVOKE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TRUNCATE</a:t>
            </a:r>
            <a:r>
              <a:rPr b="1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23528" y="836712"/>
            <a:ext cx="8024954" cy="36009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tr_ddl_03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ddl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'owner= 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ora_dict_obj_owner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'name = 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ora_dict_obj_name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'type = 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ora_dict_obj_type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'event= 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ora_sysevent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ora_dict_obj_name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'TABLE_INCORRECT'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RAISE_APPLICATION_ERROR(-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20001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'Таблица не может быть создана'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395536" y="4869160"/>
            <a:ext cx="51219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table_dbadmin(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95536" y="4581128"/>
            <a:ext cx="5256583" cy="10772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Owner = TR_DDL_03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name  = TABLE_DBADMIN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    = TABLE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Event  = CREATE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95536" y="4509119"/>
            <a:ext cx="5368777" cy="1138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table_incorrect(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23528" y="4581128"/>
            <a:ext cx="5760640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ORA-20001 'Таблица не может быть создана'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 (schema)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07504" y="548679"/>
            <a:ext cx="8712967" cy="6001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t_log_ddl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ddl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PRAGMA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AUTONOMOUS_TRANSACTION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sql_text_list ora_name_list_t;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sql_text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    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     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curr_time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ZONE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ora_dict_obj_type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'MATERIALIZED VIEW’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ora_dict_obj_type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'SNAPSHOT'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:=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ora_sql_txt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(sql_text_list),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sql_text :=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(sql_text || sql_text_list(i),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curr_time :=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systimestamp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log_ddl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(curr_time,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ora_login_user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200" u="none" cap="none" strike="noStrike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sys_context('USERENV', 'OS_USER'),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         sys_context('USERENV', 'HOST'),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         sys_context('USERENV', 'IP_ADDRESS'),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sql_text);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 (database)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23528" y="836712"/>
            <a:ext cx="3328155" cy="212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tr_ddl_04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ddl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stl ora_name_list_t;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:=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(ora_sql_txt(stl), </a:t>
            </a:r>
            <a:r>
              <a:rPr b="0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dbms_output.put_line(stl(i));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95536" y="3789039"/>
            <a:ext cx="569899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TABLE_DBADMIN(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251519" y="5445223"/>
            <a:ext cx="6972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testschema.testtable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testuser;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23528" y="5301207"/>
            <a:ext cx="7776864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grants: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TESTUSER SELECT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323528" y="3789039"/>
            <a:ext cx="568863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create table TABLE_DBADMIN( id number )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51519" y="836712"/>
            <a:ext cx="7157728" cy="4339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tr_ddl_05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ngl  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npl  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v_grant_type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v_grant_list ora_name_list_t;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v_priv_list  ora_name_list_t;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v_grant_type := ora_dict_obj_type;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ngl          := ora_grantee(v_grant_list);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npl          := ora_privilege_list(v_priv_list);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v_grant_type =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'OBJECT PRIVILEGE'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'grants:'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ngl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dbms_output.put_line(v_grant_list(i) ||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v_priv_list(i));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 (database)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323528" y="836712"/>
            <a:ext cx="585608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tr_ddl_06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RAISE_APPLICATION_ERROR(-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20001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'Ot takaya zagogulina!'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23528" y="2987659"/>
            <a:ext cx="3355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tr_ddl_06;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23528" y="3018438"/>
            <a:ext cx="345638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Complete!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 (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INSTEAD OF CREATE </a:t>
            </a: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23528" y="836712"/>
            <a:ext cx="539121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tr_instead_of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INSTEAD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(ora_dict_obj_owner ||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ora_dict_obj_name);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23528" y="2708919"/>
            <a:ext cx="47339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DBADMIN.TEST_TABLE; 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323528" y="2708919"/>
            <a:ext cx="460851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DBADMIN.TEST_TABLE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 (events)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323528" y="836712"/>
            <a:ext cx="823180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События срабатывания триггеров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AFTER STARTUP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BEFORE SHUTDOWN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AFTER DB_ROLE_CHANGE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AFTER SERVERERROR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AFTER LOGON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BEFORE LOGOFF</a:t>
            </a:r>
          </a:p>
          <a:p>
            <a:pPr indent="0" lvl="0" marL="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Noto Symbol"/>
              <a:buChar char="➢"/>
            </a:pPr>
            <a:r>
              <a:rPr b="1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AFTER SUSPEND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368661" y="4437112"/>
            <a:ext cx="7803739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Noto Symbol"/>
              <a:buChar char="➢"/>
            </a:pPr>
            <a:r>
              <a:rPr b="1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BEFORE SERVERERROR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сожалению пока не поддерживается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 (events)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23528" y="836712"/>
            <a:ext cx="408958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tr_event_startup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startup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init_some_collect;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755575" y="1439198"/>
            <a:ext cx="5184575" cy="2616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RAISE_APPLICATION_ERROR(-</a:t>
            </a:r>
            <a:r>
              <a:rPr b="0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20001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'Don’t start!'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23528" y="2132856"/>
            <a:ext cx="4182554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tr_event_shutdown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release_some_collect;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23528" y="3308791"/>
            <a:ext cx="51714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tr_event_logon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logon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test.schema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RAISE_APPLICATION_ERROR(-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20001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’TEST, go home!'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23528" y="4645585"/>
            <a:ext cx="3996606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tr_event_logoff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logoff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 (events)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323528" y="836712"/>
            <a:ext cx="483337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event_after_ servererror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servererror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is_servererror(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1476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'fire [error 1476]'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23528" y="3429000"/>
            <a:ext cx="5492208" cy="8309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dbms_output.put_line( to_char(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51519" y="3429000"/>
            <a:ext cx="5760640" cy="923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fire [error 1476]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ОШИБКА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Системные триггеры (events)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0" y="548679"/>
            <a:ext cx="91440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tr_event_suspend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suspend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v_error_type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v_object_type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v_object_owner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v_table_space_name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v_object_name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v_sub_object_name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dbms_resumable.space_error_info(error_type       =&gt; v_error_type,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object_type      =&gt; v_object_type,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object_owner     =&gt; v_object_owner,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table_space_name =&gt; v_table_space_name,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object_name      =&gt; v_object_name,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sub_object_name  =&gt; v_sub_object_name)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v_error_type =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'SPACE QUOTA EXCEEDED'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v_object_type =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'TABLE SPACE'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send_sms(sys_context(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'USERENV'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'CURRENT_USER'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b="0" i="1" lang="en-US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--Пинаем админа, увеличим квоту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178971" y="836712"/>
            <a:ext cx="8784976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ymbol"/>
              <a:buChar char="➢"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Когда триггер будет запущен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 выполнения dml инструкции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после выполнения dml инструкции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1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Как триггер будет запущен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 целой операции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 каждой записи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Составные триггеры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rgbClr val="538CD5"/>
              </a:buClr>
              <a:buSzPct val="100000"/>
              <a:buFont typeface="Noto Symbol"/>
              <a:buChar char="➢"/>
            </a:pPr>
            <a:r>
              <a:rPr b="1" i="0" lang="en-US" sz="2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На какие действия будет запущен триггер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Вставка записей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Обновление записей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Удаление записей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-99391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Операции с триггерами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323528" y="836712"/>
            <a:ext cx="34387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Отключение триггеров: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TRIGGER_NAME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disable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323528" y="1916832"/>
            <a:ext cx="3345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Включение триггеров: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TRIGGER_NAME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enable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23525" y="4869150"/>
            <a:ext cx="771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25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Информация о триггерах: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dba_triggers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25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Код там же, где и всё:              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dba_source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23523" y="5445225"/>
            <a:ext cx="78645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25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 вот его валидность смотреть: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dba_objects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23523" y="2924950"/>
            <a:ext cx="765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Включение | отключение всех триггеров на таблице: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enable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disable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triggers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23528" y="3861048"/>
            <a:ext cx="34387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Компиляция триггеров: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TRIGGER_NAME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Права для операций с триггерами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23523" y="836700"/>
            <a:ext cx="67053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FF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323523" y="1700800"/>
            <a:ext cx="7315499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FF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grant create any trigger to USER;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FF"/>
              </a:buClr>
              <a:buSzPct val="100000"/>
              <a:buFont typeface="Noto Symbol"/>
              <a:buChar char="➢"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grant alter any trigger to USER;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FF"/>
              </a:buClr>
              <a:buSzPct val="100000"/>
              <a:buFont typeface="Noto Symbol"/>
              <a:buChar char="➢"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grant drop any trigger to USER;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323524" y="3059675"/>
            <a:ext cx="80474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FF"/>
              </a:buClr>
              <a:buSzPct val="100000"/>
              <a:buFont typeface="Noto Symbol"/>
              <a:buChar char="➢"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grant ADMINISTER DATABASE TRIGGER to USER;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0" y="-27383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</a:rPr>
              <a:t>Summarizing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0" y="548679"/>
            <a:ext cx="9143998" cy="5262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Триггер это именованный программный модуль, который хранится в базе данных и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срабатывает в ответ на определенной событие.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Событие может быть связано с таблицей, представлением, схемой, или базой данных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DML заявление (DELETE, INSERT или UPDATE)</a:t>
            </a:r>
          </a:p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DDL заявление (CREATE, ALTER или DROP)</a:t>
            </a:r>
          </a:p>
          <a:p>
            <a:pPr indent="0" lvl="0" marL="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Операции базы данных (SERVERERROR, LOGON, LOGOFF, STARTUP или SHUTDOWN)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Триггеры используют для:</a:t>
            </a:r>
          </a:p>
          <a:p>
            <a:pPr indent="0" lvl="0" marL="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реализации сложных ограничений целостности данных, которые невозможно осуществить через описательные ограничения, установленные при создании таблиц</a:t>
            </a:r>
          </a:p>
          <a:p>
            <a:pPr indent="0" lvl="0" marL="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организации всевозможных видов аудита</a:t>
            </a:r>
          </a:p>
          <a:p>
            <a:pPr indent="0" lvl="0" marL="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оповещения других модулей о том, что делать в случае изменения информации содержащейся в БД</a:t>
            </a:r>
          </a:p>
          <a:p>
            <a:pPr indent="0" lvl="0" marL="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реализации бизнес логики</a:t>
            </a:r>
          </a:p>
          <a:p>
            <a:pPr indent="0" lvl="0" marL="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организации каскадных воздействий на таблицы БД</a:t>
            </a:r>
          </a:p>
          <a:p>
            <a:pPr indent="0" lvl="0" marL="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Noto Symbol"/>
              <a:buChar char="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отклика на системные события в БД или схеме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Триггеры дают разработчику широкий спектр возможностей по реализации логики в БД, но требуют аккуратного использования из-за своего воздействия на быстродействие SQL операторов и системных событий.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442983" y="2852935"/>
            <a:ext cx="8233471" cy="9541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Триггеры – полезная вещь!</a:t>
            </a:r>
          </a:p>
          <a:p>
            <a:pPr indent="-514350" lvl="0" marL="51435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Можешь обойтись без них – не применяй!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материалов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0" y="692695"/>
            <a:ext cx="9144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PL/SQL Triggers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(oracle documentation)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Create trigger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(oracle documentation)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Alter trigger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(oracle documentation)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Drop trigger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(oracle documentation)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Crossedition triggers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(oracle documentation)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3524" y="908725"/>
            <a:ext cx="58755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trigger_name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'trigger fire!'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55575" y="1124744"/>
            <a:ext cx="3356559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55575" y="1124744"/>
            <a:ext cx="5232523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55575" y="1340767"/>
            <a:ext cx="1473480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55574" y="1124749"/>
            <a:ext cx="7408199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OF f1, f2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55575" y="1772816"/>
            <a:ext cx="2148344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(new.id &gt;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55575" y="1825075"/>
            <a:ext cx="3251699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(old.id &lt;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55574" y="1556799"/>
            <a:ext cx="5443499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REFERENCING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OLD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23528" y="4149080"/>
            <a:ext cx="3683828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trigger before операция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trigger before операция со строкой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операция со строкой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trigger after операция со строкой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trigger before операция со строкой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операция со строкой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trigger after операция со строкой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trigger after операция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55575" y="2132850"/>
            <a:ext cx="3564299" cy="5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23528" y="3068959"/>
            <a:ext cx="2332690" cy="9541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OTHERS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2008" y="548679"/>
            <a:ext cx="896448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'before insert'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insert'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'before insert row: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 insert row: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7504" y="5733255"/>
            <a:ext cx="802495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rownum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'ins_'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rownum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rownum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148064" y="836712"/>
            <a:ext cx="3528391" cy="18158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before insert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before insert row: null =&gt; ins_1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after insert row   : null =&gt; ins_1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before insert row: null =&gt; ins_2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after insert row   : null =&gt; ins_2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before insert row: null =&gt; ins_3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after insert row   : null =&gt; ins_3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after insert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82386" y="2708919"/>
            <a:ext cx="8954109" cy="1277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:old.text IS NULL THEN :new.text := 'change text‘; END IF;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'before insert row: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148064" y="836712"/>
            <a:ext cx="3528391" cy="18158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before insert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before insert row: null =&gt; change text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after insert row: null =&gt; change text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before insert row: null =&gt; change text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after insert row: null =&gt; change text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before insert row: null =&gt; change text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after insert row: null =&gt; change text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after insert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7504" y="4221087"/>
            <a:ext cx="8856983" cy="110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:new.text := 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'change text'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67543" y="4221087"/>
            <a:ext cx="8161145" cy="923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Ошибка при компиляции: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ORA-04084: невозможно изменить значение NEW для этого типа триггера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07504" y="548679"/>
            <a:ext cx="9036495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tr_test_455_before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'before insert: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updating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'before update: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deleting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'before delete: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‘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07504" y="3343051"/>
            <a:ext cx="8856983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tr_test_455_after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inserting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insert: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updating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update: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delete: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7504" y="3429000"/>
            <a:ext cx="8712967" cy="23083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'ins_1'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text =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'upd_2'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07504" y="4653135"/>
            <a:ext cx="360039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before insert:   null     =&gt; ins_1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after insert:      null     =&gt; ins_1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before update: ins_1  =&gt; upd_2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after update:    ins_1  =&gt; upd_2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before delete:  upd_2 =&gt; null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after delete:     upd_2 =&gt; null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5134" y="548679"/>
            <a:ext cx="9105377" cy="24622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tr_test_455_after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inserting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insert: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 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updating(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'dt'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update(dt):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deleting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delete: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(:old.text,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 =&gt; 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(:new.text,</a:t>
            </a:r>
            <a:r>
              <a:rPr b="0" i="0" lang="en-US" sz="11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88135" y="3708321"/>
            <a:ext cx="8084263" cy="800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text =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'upd_2'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dt =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text =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'upd_3'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07504" y="4653135"/>
            <a:ext cx="3199915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before update:   ins_1  =&gt; upd_2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before update:   upd_2 =&gt; upd_3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after update(dt): upd_2 =&gt; upd_3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08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95536" y="548679"/>
            <a:ext cx="8424935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tr_test_99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v_id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v_id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test_schema.test_table1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text = :new.text;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test_schema.test_table2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id_test_table1 = v_id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:old.id;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test_schema.test_procedure;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OTHERS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log_error;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01301" y="4627001"/>
            <a:ext cx="381065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tr_test_99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PRAGMA AUTONOMOUS_TRANSACTION;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logs.ifc_logs.info(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'trigger fire'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COMMIT;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55575" y="2492896"/>
            <a:ext cx="7200799" cy="8309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:new.id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RAISE_APPLICATION_ERROR(-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20001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'ID is NULL'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95536" y="692695"/>
            <a:ext cx="842493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'tr_test_1 fire'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follows tr_test_1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'tr_test_2 fire'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86343" y="4581128"/>
            <a:ext cx="6849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'ins_1'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95536" y="4500408"/>
            <a:ext cx="6912767" cy="5847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tr_test_1 fire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tr_test_2 fire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27383"/>
            <a:ext cx="9142920" cy="5749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Триггеры уровня инструкций DML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95536" y="692695"/>
            <a:ext cx="842493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Инвалидный триггер не даст выполниться операции DML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47837" y="1340767"/>
            <a:ext cx="343876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follows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tr_test_1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нет_такой_функции;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43643" y="3573016"/>
            <a:ext cx="52084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insert into table_test values ( 1, 'ins_1', sysdate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update table_test set text = 'upd_2' where id = 1;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67543" y="1916832"/>
            <a:ext cx="83548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disable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95536" y="3573016"/>
            <a:ext cx="5208476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insert into table_test values ( 1, 'ins_1', sysdate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update table_test set text = 'upd_2' where id = 1;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разработки Oracle			       	  2015	 		                         Петров Александр, Черный Евгений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