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3"/>
  </p:notesMasterIdLst>
  <p:sldIdLst>
    <p:sldId id="256" r:id="rId2"/>
    <p:sldId id="291" r:id="rId3"/>
    <p:sldId id="258" r:id="rId4"/>
    <p:sldId id="266" r:id="rId5"/>
    <p:sldId id="261" r:id="rId6"/>
    <p:sldId id="260" r:id="rId7"/>
    <p:sldId id="262" r:id="rId8"/>
    <p:sldId id="292" r:id="rId9"/>
    <p:sldId id="293" r:id="rId10"/>
    <p:sldId id="277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8" r:id="rId19"/>
    <p:sldId id="271" r:id="rId20"/>
    <p:sldId id="283" r:id="rId21"/>
    <p:sldId id="284" r:id="rId22"/>
    <p:sldId id="279" r:id="rId23"/>
    <p:sldId id="280" r:id="rId24"/>
    <p:sldId id="286" r:id="rId25"/>
    <p:sldId id="281" r:id="rId26"/>
    <p:sldId id="287" r:id="rId27"/>
    <p:sldId id="288" r:id="rId28"/>
    <p:sldId id="282" r:id="rId29"/>
    <p:sldId id="285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D8F61D-1ACB-411C-9EC2-113F9B46B778}">
          <p14:sldIdLst>
            <p14:sldId id="256"/>
          </p14:sldIdLst>
        </p14:section>
        <p14:section name="HTML и XML" id="{6F17CB4D-9534-412F-9F9A-53250F752795}">
          <p14:sldIdLst>
            <p14:sldId id="291"/>
            <p14:sldId id="258"/>
            <p14:sldId id="266"/>
          </p14:sldIdLst>
        </p14:section>
        <p14:section name="Связанные технологии" id="{0468AC57-4B9A-49A8-BE69-3CFF15B0D9A6}">
          <p14:sldIdLst>
            <p14:sldId id="261"/>
          </p14:sldIdLst>
        </p14:section>
        <p14:section name="Структура XML" id="{A4D7A7E5-9E92-4FC9-86F0-7D1DE79D4933}">
          <p14:sldIdLst>
            <p14:sldId id="260"/>
            <p14:sldId id="262"/>
            <p14:sldId id="292"/>
            <p14:sldId id="293"/>
            <p14:sldId id="277"/>
            <p14:sldId id="263"/>
            <p14:sldId id="264"/>
            <p14:sldId id="265"/>
            <p14:sldId id="267"/>
            <p14:sldId id="268"/>
            <p14:sldId id="269"/>
            <p14:sldId id="270"/>
            <p14:sldId id="278"/>
          </p14:sldIdLst>
        </p14:section>
        <p14:section name="Namespaces" id="{52B93165-5366-48AE-BA0E-FCF6E5F446AD}">
          <p14:sldIdLst>
            <p14:sldId id="271"/>
            <p14:sldId id="283"/>
            <p14:sldId id="284"/>
            <p14:sldId id="279"/>
            <p14:sldId id="280"/>
            <p14:sldId id="286"/>
            <p14:sldId id="281"/>
            <p14:sldId id="287"/>
            <p14:sldId id="288"/>
            <p14:sldId id="282"/>
            <p14:sldId id="285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7F"/>
    <a:srgbClr val="7FBFFF"/>
    <a:srgbClr val="FFFF82"/>
    <a:srgbClr val="FF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4660"/>
  </p:normalViewPr>
  <p:slideViewPr>
    <p:cSldViewPr>
      <p:cViewPr varScale="1">
        <p:scale>
          <a:sx n="115" d="100"/>
          <a:sy n="115" d="100"/>
        </p:scale>
        <p:origin x="17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A497FAD-1BA5-4E63-95FB-28085C2A7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2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E86AC05-3974-4012-9EC1-9E94F1710431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CA56981-42E0-43FD-9D3F-94DDCD08C51D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4ECC4C7-225C-489B-A65F-B2A535222674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68070F0-3F08-445C-BB12-663BF7C3CAEB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32CF6CC-77CD-410F-B414-775219D34B1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7BAE386-9ED7-4A38-8FA2-0E13DD3ECE68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EBE99A6-FDBF-4B9D-85D2-CA35AA8FC4F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7275C86-78F4-4529-B489-6E0737C8CE3F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6833363-2131-4CA1-A912-28C36399904D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D15224B-9CD3-4EC1-B2B2-2DA36E528E9F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58C7533-75A7-45B6-8BEE-A06C76B9EF68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CEDC318-4D9D-42E6-A837-8A252EF47FA2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E2E1E37-A76A-49F6-94BC-982F8C28D22A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512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E85EAAA-D1BA-41CB-B98E-F29478C76B59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4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F8BEB78-19F0-4A2D-9B78-4C7B6B7F3FB9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6C5C0BA-C512-4258-B0BC-9F849FFD9C6C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6A48BF8-C908-492B-9361-1EA4E334E936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0154033-16C9-434D-951C-51EE28598946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322C017-EAA6-401F-88BE-BCA4C8899D7D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F3B1BAB-6612-4F75-9F98-64ED3ECB2772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064050F-195E-4EF4-AD97-72A1C01BD826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D1CE063-3502-47CD-A793-1938B056C435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3219E5B-8C8A-4D7A-B4AE-1C6886D19DB7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6DE5B60-9B86-4B5B-8B15-C51ABCC32C43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153A2FC-394C-4895-A94F-E7995D7957B8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9ED75C6-C591-45B4-9179-2DFCF00148C4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4AFDA05-5CB7-4908-9D9A-08E6BD6CF41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22DF365-964B-4618-A189-1626E9232E1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5366C46-AE4F-4EB3-AE44-8BB5BE661134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5366C46-AE4F-4EB3-AE44-8BB5BE661134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5366C46-AE4F-4EB3-AE44-8BB5BE66113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ru-RU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>
              <a:latin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ru-RU">
              <a:latin typeface="Arial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ru-RU">
              <a:latin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E269AE3-99B6-4CB8-8748-C303C972AC8C}" type="datetime5">
              <a:rPr lang="en-US"/>
              <a:pPr>
                <a:defRPr/>
              </a:pPr>
              <a:t>1-Sep-16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EB050-6BE0-4250-A6A9-EAE01D44A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12834-2607-4B16-83BC-430CFB432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77D90-1DAB-4958-9049-00B2C3E3D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8A9B-69FB-49D1-8B59-25F6DBE4F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E6437-E952-4267-AF82-8C495D2CD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B20F6-81F9-4E02-A858-60998482B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30034-2E45-4D43-BC3F-C35BD5356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0405E-E6C1-4FC7-87E1-CE900FA7C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0475-ECED-441E-8187-7D9795531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E2A7-C61A-4E43-9159-B5943542C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ru-RU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>
              <a:latin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>
              <a:latin typeface="Arial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ru-RU"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>
              <a:latin typeface="Arial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ru-RU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845A0645-0A99-4DA0-B582-5A529CC6D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2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2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2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2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2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</a:t>
            </a:r>
          </a:p>
        </p:txBody>
      </p:sp>
      <p:pic>
        <p:nvPicPr>
          <p:cNvPr id="3077" name="Picture 5" descr="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157814" cy="245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EA1F2DD-9C10-4560-93F2-63098E81C1FA}" type="slidenum">
              <a:rPr lang="en-US" sz="1400">
                <a:latin typeface="Arial" charset="0"/>
              </a:rPr>
              <a:pPr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</a:t>
            </a:r>
            <a:r>
              <a:rPr lang="ru-RU" dirty="0" smtClean="0"/>
              <a:t> строительные блоки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/>
            <a:r>
              <a:rPr lang="ru-RU" dirty="0" smtClean="0"/>
              <a:t>Помимо этого,</a:t>
            </a:r>
            <a:r>
              <a:rPr lang="en-US" dirty="0" smtClean="0"/>
              <a:t> </a:t>
            </a:r>
            <a:r>
              <a:rPr lang="en-US" dirty="0" smtClean="0"/>
              <a:t>XML </a:t>
            </a:r>
            <a:r>
              <a:rPr lang="ru-RU" dirty="0" smtClean="0"/>
              <a:t>документ строится из</a:t>
            </a:r>
            <a:r>
              <a:rPr lang="en-US" dirty="0" smtClean="0"/>
              <a:t>:</a:t>
            </a:r>
            <a:endParaRPr lang="en-US" dirty="0" smtClean="0"/>
          </a:p>
          <a:p>
            <a:pPr lvl="1" eaLnBrk="1" hangingPunct="1"/>
            <a:r>
              <a:rPr lang="ru-RU" dirty="0" smtClean="0">
                <a:solidFill>
                  <a:schemeClr val="tx2"/>
                </a:solidFill>
              </a:rPr>
              <a:t>элементов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high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u="sng" dirty="0" smtClean="0">
                <a:solidFill>
                  <a:schemeClr val="accent2"/>
                </a:solidFill>
                <a:latin typeface="Trebuchet MS" pitchFamily="34" charset="0"/>
              </a:rPr>
              <a:t>high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 scale="F"&gt;</a:t>
            </a:r>
            <a:r>
              <a:rPr lang="en-US" dirty="0" smtClean="0">
                <a:latin typeface="Trebuchet MS" pitchFamily="34" charset="0"/>
              </a:rPr>
              <a:t>103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&lt;/</a:t>
            </a:r>
            <a:r>
              <a:rPr lang="en-US" u="sng" dirty="0" smtClean="0">
                <a:solidFill>
                  <a:schemeClr val="accent2"/>
                </a:solidFill>
                <a:latin typeface="Trebuchet MS" pitchFamily="34" charset="0"/>
              </a:rPr>
              <a:t>high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&gt;</a:t>
            </a:r>
          </a:p>
          <a:p>
            <a:pPr lvl="1" eaLnBrk="1" hangingPunct="1"/>
            <a:r>
              <a:rPr lang="ru-RU" dirty="0" smtClean="0">
                <a:solidFill>
                  <a:schemeClr val="tx2"/>
                </a:solidFill>
              </a:rPr>
              <a:t>тэгов </a:t>
            </a:r>
            <a:r>
              <a:rPr lang="en-US" dirty="0" smtClean="0"/>
              <a:t>, </a:t>
            </a:r>
            <a:r>
              <a:rPr lang="ru-RU" dirty="0" smtClean="0"/>
              <a:t>в паре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u="sng" dirty="0" smtClean="0">
                <a:solidFill>
                  <a:schemeClr val="accent2"/>
                </a:solidFill>
                <a:latin typeface="Trebuchet MS" pitchFamily="34" charset="0"/>
              </a:rPr>
              <a:t>&lt;high scale="F"&gt;</a:t>
            </a:r>
            <a:r>
              <a:rPr lang="en-US" dirty="0" smtClean="0">
                <a:latin typeface="Trebuchet MS" pitchFamily="34" charset="0"/>
              </a:rPr>
              <a:t>103</a:t>
            </a:r>
            <a:r>
              <a:rPr lang="en-US" u="sng" dirty="0" smtClean="0">
                <a:solidFill>
                  <a:schemeClr val="accent2"/>
                </a:solidFill>
                <a:latin typeface="Trebuchet MS" pitchFamily="34" charset="0"/>
              </a:rPr>
              <a:t>&lt;/high&gt;</a:t>
            </a:r>
          </a:p>
          <a:p>
            <a:pPr lvl="1" eaLnBrk="1" hangingPunct="1"/>
            <a:r>
              <a:rPr lang="ru-RU" dirty="0" smtClean="0">
                <a:solidFill>
                  <a:schemeClr val="tx2"/>
                </a:solidFill>
              </a:rPr>
              <a:t>атрибутов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&lt;high </a:t>
            </a:r>
            <a:r>
              <a:rPr lang="en-US" u="sng" dirty="0" smtClean="0">
                <a:solidFill>
                  <a:schemeClr val="accent2"/>
                </a:solidFill>
                <a:latin typeface="Trebuchet MS" pitchFamily="34" charset="0"/>
              </a:rPr>
              <a:t>scale="F"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dirty="0" smtClean="0">
                <a:latin typeface="Trebuchet MS" pitchFamily="34" charset="0"/>
              </a:rPr>
              <a:t>103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&lt;/high&gt;</a:t>
            </a:r>
          </a:p>
          <a:p>
            <a:pPr lvl="1" eaLnBrk="1" hangingPunct="1"/>
            <a:r>
              <a:rPr lang="ru-RU" dirty="0" err="1" smtClean="0">
                <a:solidFill>
                  <a:schemeClr val="tx2"/>
                </a:solidFill>
              </a:rPr>
              <a:t>сущьностей</a:t>
            </a:r>
            <a:r>
              <a:rPr lang="en-US" dirty="0" smtClean="0"/>
              <a:t>: 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&lt;afternoon&gt;</a:t>
            </a:r>
            <a:r>
              <a:rPr lang="en-US" sz="2000" dirty="0" smtClean="0">
                <a:latin typeface="Trebuchet MS" pitchFamily="34" charset="0"/>
              </a:rPr>
              <a:t>Sunny</a:t>
            </a:r>
            <a:r>
              <a:rPr lang="en-US" sz="2000" dirty="0" smtClean="0">
                <a:solidFill>
                  <a:schemeClr val="folHlink"/>
                </a:solidFill>
                <a:latin typeface="Trebuchet MS" pitchFamily="34" charset="0"/>
              </a:rPr>
              <a:t> </a:t>
            </a:r>
            <a:r>
              <a:rPr lang="en-US" sz="2000" u="sng" dirty="0" smtClean="0">
                <a:solidFill>
                  <a:schemeClr val="folHlink"/>
                </a:solidFill>
                <a:latin typeface="Trebuchet MS" pitchFamily="34" charset="0"/>
              </a:rPr>
              <a:t>&amp;amp;</a:t>
            </a:r>
            <a:r>
              <a:rPr lang="en-US" sz="2000" dirty="0" smtClean="0">
                <a:latin typeface="Trebuchet MS" pitchFamily="34" charset="0"/>
              </a:rPr>
              <a:t> hot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&lt;/afternoon&gt;</a:t>
            </a:r>
          </a:p>
          <a:p>
            <a:pPr lvl="1" eaLnBrk="1" hangingPunct="1"/>
            <a:r>
              <a:rPr lang="ru-RU" dirty="0" smtClean="0">
                <a:solidFill>
                  <a:schemeClr val="tx2"/>
                </a:solidFill>
              </a:rPr>
              <a:t>символьные данные</a:t>
            </a:r>
            <a:r>
              <a:rPr lang="en-US" dirty="0" smtClean="0"/>
              <a:t>, </a:t>
            </a:r>
            <a:r>
              <a:rPr lang="ru-RU" dirty="0" smtClean="0"/>
              <a:t>которые могут быть</a:t>
            </a:r>
            <a:r>
              <a:rPr lang="en-US" dirty="0" smtClean="0"/>
              <a:t>:</a:t>
            </a:r>
            <a:endParaRPr lang="en-US" dirty="0" smtClean="0"/>
          </a:p>
          <a:p>
            <a:pPr lvl="2" eaLnBrk="1" hangingPunct="1"/>
            <a:r>
              <a:rPr lang="ru-RU" dirty="0" smtClean="0">
                <a:solidFill>
                  <a:schemeClr val="tx2"/>
                </a:solidFill>
              </a:rPr>
              <a:t>разобраны (</a:t>
            </a:r>
            <a:r>
              <a:rPr lang="ru-RU" dirty="0" err="1" smtClean="0">
                <a:solidFill>
                  <a:schemeClr val="tx2"/>
                </a:solidFill>
              </a:rPr>
              <a:t>распарсены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(</a:t>
            </a:r>
            <a:r>
              <a:rPr lang="ru-RU" dirty="0" smtClean="0"/>
              <a:t>обрабатывается как </a:t>
            </a:r>
            <a:r>
              <a:rPr lang="en-US" dirty="0" smtClean="0"/>
              <a:t>XML)—</a:t>
            </a:r>
            <a:r>
              <a:rPr lang="ru-RU" dirty="0" smtClean="0"/>
              <a:t>это по умолчанию</a:t>
            </a:r>
            <a:endParaRPr lang="en-US" dirty="0" smtClean="0"/>
          </a:p>
          <a:p>
            <a:pPr lvl="2" eaLnBrk="1" hangingPunct="1"/>
            <a:r>
              <a:rPr lang="ru-RU" dirty="0" smtClean="0">
                <a:solidFill>
                  <a:schemeClr val="tx2"/>
                </a:solidFill>
              </a:rPr>
              <a:t>неразобранные</a:t>
            </a:r>
            <a:r>
              <a:rPr lang="en-US" dirty="0" smtClean="0"/>
              <a:t> (</a:t>
            </a:r>
            <a:r>
              <a:rPr lang="ru-RU" dirty="0" smtClean="0"/>
              <a:t>все символы обозначают сами себя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1FA10E2-A57A-4A86-8507-CB7B0F697642}" type="slidenum">
              <a:rPr lang="en-US" sz="1400">
                <a:latin typeface="Arial" charset="0"/>
              </a:rPr>
              <a:pPr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Элементы и атрибуты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Атрибуты </a:t>
            </a:r>
            <a:r>
              <a:rPr lang="ru-RU" sz="2400" dirty="0"/>
              <a:t>и элементы в некоторой степени взаимозаменяемы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Пример использования только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buClr>
                <a:srgbClr val="FFFF82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&lt;name&gt;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&lt;first&gt;David&lt;/first&gt;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&lt;last&gt;</a:t>
            </a:r>
            <a:r>
              <a:rPr 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Matuszek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&lt;/last&gt;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&lt;/name&gt;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Пример с использованием атрибутов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buClr>
                <a:srgbClr val="FFFF82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&lt;name first="David" last="</a:t>
            </a:r>
            <a:r>
              <a:rPr 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Matuszek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"&gt;&lt;/name&gt;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Вы увидите, что элементы легче использовать в своих программах - это хороший повод, чтобы предпочесть </a:t>
            </a:r>
            <a:r>
              <a:rPr lang="ru-RU" sz="2400" dirty="0" smtClean="0"/>
              <a:t>их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Атрибуты часто содержат метаданные, такие как уникальные </a:t>
            </a:r>
            <a:r>
              <a:rPr lang="ru-RU" sz="2400" dirty="0" smtClean="0"/>
              <a:t>идентификаторы </a:t>
            </a:r>
            <a:r>
              <a:rPr lang="en-US" sz="2400" dirty="0" smtClean="0"/>
              <a:t>(id)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D874D19-411D-4F07-AA07-9FF2CF0D2DB8}" type="slidenum">
              <a:rPr lang="en-US" sz="1400">
                <a:latin typeface="Arial" charset="0"/>
              </a:rPr>
              <a:pPr/>
              <a:t>12</a:t>
            </a:fld>
            <a:endParaRPr lang="en-US" sz="1400" dirty="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Корректный XML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Каждый элемент должен иметь как начальный тег и конечный тег, например,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name&gt; ... &lt;/name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Но пустые элементы могут быть сокращены: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break /&gt;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XML-теги чувствительны к </a:t>
            </a:r>
            <a:r>
              <a:rPr lang="ru-RU" dirty="0" smtClean="0"/>
              <a:t>регистру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XML-теги не могут начинаться с </a:t>
            </a:r>
            <a:r>
              <a:rPr lang="ru-RU" dirty="0" err="1" smtClean="0">
                <a:solidFill>
                  <a:schemeClr val="accent2"/>
                </a:solidFill>
              </a:rPr>
              <a:t>xml</a:t>
            </a:r>
            <a:r>
              <a:rPr lang="ru-RU" dirty="0" smtClean="0"/>
              <a:t> символов</a:t>
            </a:r>
            <a:endParaRPr lang="en-US" sz="2000" dirty="0" smtClean="0">
              <a:solidFill>
                <a:srgbClr val="FFFF82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Элементы должны быть правильно вложены, например не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&lt;b&gt;</a:t>
            </a:r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</a:rPr>
              <a:t>&lt;</a:t>
            </a:r>
            <a:r>
              <a:rPr lang="en-US" sz="2400" dirty="0" err="1" smtClean="0">
                <a:solidFill>
                  <a:schemeClr val="tx2"/>
                </a:solidFill>
                <a:latin typeface="Trebuchet MS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</a:rPr>
              <a:t>&gt;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bold and italic&lt;/b&gt;</a:t>
            </a:r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</a:rPr>
              <a:t>&lt;/</a:t>
            </a:r>
            <a:r>
              <a:rPr lang="en-US" sz="2400" dirty="0" err="1" smtClean="0">
                <a:solidFill>
                  <a:schemeClr val="tx2"/>
                </a:solidFill>
                <a:latin typeface="Trebuchet MS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</a:rPr>
              <a:t>&gt;</a:t>
            </a: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Каждый XML-документ должен иметь один и только один корневой </a:t>
            </a:r>
            <a:r>
              <a:rPr lang="ru-RU" sz="2400" dirty="0" smtClean="0"/>
              <a:t>элемент</a:t>
            </a:r>
            <a:endParaRPr lang="ru-RU" sz="24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Значения атрибутов должны быть заключены в одинарные или двойные кавычки, например,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time unit="days"&gt;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Символьные данные не могут </a:t>
            </a:r>
            <a:r>
              <a:rPr lang="ru-RU" sz="2400" dirty="0" smtClean="0"/>
              <a:t>содержать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400" dirty="0" smtClean="0"/>
              <a:t>  </a:t>
            </a:r>
            <a:r>
              <a:rPr lang="en-US" sz="2400" dirty="0" smtClean="0"/>
              <a:t>or 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21D5C59-FB57-4E20-9FFB-8AABA005B65D}" type="slidenum">
              <a:rPr lang="en-US" sz="1400">
                <a:latin typeface="Arial" charset="0"/>
              </a:rPr>
              <a:pPr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Сущности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65118"/>
            <a:ext cx="8305800" cy="4495800"/>
          </a:xfrm>
        </p:spPr>
        <p:txBody>
          <a:bodyPr/>
          <a:lstStyle/>
          <a:p>
            <a:pPr eaLnBrk="1" hangingPunct="1"/>
            <a:r>
              <a:rPr lang="ru-RU" dirty="0"/>
              <a:t>Пять специальных символов должны быть написаны как сущности</a:t>
            </a:r>
            <a:r>
              <a:rPr lang="ru-RU" dirty="0" smtClean="0"/>
              <a:t>:</a:t>
            </a:r>
          </a:p>
          <a:p>
            <a:pPr marL="457200" lvl="1" indent="0" eaLnBrk="1" hangingPunct="1">
              <a:buNone/>
            </a:pPr>
            <a:r>
              <a:rPr lang="ru-RU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amp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;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</a:t>
            </a:r>
            <a:r>
              <a:rPr lang="ru-RU" dirty="0" smtClean="0"/>
              <a:t> для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r>
              <a:rPr lang="en-US" dirty="0" smtClean="0"/>
              <a:t>   (</a:t>
            </a:r>
            <a:r>
              <a:rPr lang="ru-RU" dirty="0" smtClean="0"/>
              <a:t>почти всегда необходимо</a:t>
            </a:r>
            <a:r>
              <a:rPr lang="en-US" dirty="0" smtClean="0"/>
              <a:t>)</a:t>
            </a:r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r>
              <a:rPr lang="en-US" dirty="0" err="1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; </a:t>
            </a:r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 smtClean="0"/>
              <a:t>  </a:t>
            </a:r>
            <a:r>
              <a:rPr lang="ru-RU" dirty="0" smtClean="0"/>
              <a:t>для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smtClean="0"/>
              <a:t>    </a:t>
            </a:r>
            <a:r>
              <a:rPr lang="en-US" dirty="0" smtClean="0"/>
              <a:t>(</a:t>
            </a:r>
            <a:r>
              <a:rPr lang="ru-RU" dirty="0"/>
              <a:t>почти всегда необходимо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r>
              <a:rPr lang="en-US" dirty="0" err="1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;</a:t>
            </a:r>
            <a:r>
              <a:rPr lang="en-US" dirty="0" smtClean="0">
                <a:solidFill>
                  <a:schemeClr val="accent2"/>
                </a:solidFill>
              </a:rPr>
              <a:t>   </a:t>
            </a:r>
            <a:r>
              <a:rPr lang="en-US" dirty="0" smtClean="0"/>
              <a:t>   </a:t>
            </a:r>
            <a:r>
              <a:rPr lang="ru-RU" dirty="0" smtClean="0"/>
              <a:t>для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dirty="0" smtClean="0"/>
              <a:t>   </a:t>
            </a:r>
            <a:r>
              <a:rPr lang="en-US" dirty="0" smtClean="0"/>
              <a:t>(</a:t>
            </a:r>
            <a:r>
              <a:rPr lang="ru-RU" dirty="0" smtClean="0"/>
              <a:t>как правило, нет необходимости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r>
              <a:rPr lang="en-US" dirty="0" err="1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quot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;</a:t>
            </a:r>
            <a:r>
              <a:rPr lang="en-US" dirty="0" smtClean="0">
                <a:solidFill>
                  <a:srgbClr val="FFFF82"/>
                </a:solidFill>
                <a:latin typeface="Trebuchet MS" pitchFamily="34" charset="0"/>
              </a:rPr>
              <a:t> </a:t>
            </a:r>
            <a:r>
              <a:rPr lang="ru-RU" dirty="0" smtClean="0">
                <a:solidFill>
                  <a:srgbClr val="FFFF82"/>
                </a:solidFill>
                <a:latin typeface="Trebuchet MS" pitchFamily="34" charset="0"/>
              </a:rPr>
              <a:t> </a:t>
            </a:r>
            <a:r>
              <a:rPr lang="ru-RU" dirty="0" smtClean="0"/>
              <a:t>для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" </a:t>
            </a:r>
            <a:r>
              <a:rPr lang="en-US" dirty="0" smtClean="0"/>
              <a:t>   </a:t>
            </a:r>
            <a:r>
              <a:rPr lang="en-US" dirty="0" smtClean="0"/>
              <a:t>(</a:t>
            </a:r>
            <a:r>
              <a:rPr lang="ru-RU" dirty="0"/>
              <a:t>необходимо в двойных кавычках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r>
              <a:rPr lang="en-US" dirty="0" err="1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apos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;</a:t>
            </a:r>
            <a:r>
              <a:rPr lang="en-US" dirty="0" smtClean="0"/>
              <a:t> </a:t>
            </a:r>
            <a:r>
              <a:rPr lang="ru-RU" dirty="0" smtClean="0"/>
              <a:t> для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'</a:t>
            </a:r>
            <a:r>
              <a:rPr lang="en-US" dirty="0" smtClean="0"/>
              <a:t>    </a:t>
            </a:r>
            <a:r>
              <a:rPr lang="en-US" dirty="0" smtClean="0"/>
              <a:t>(</a:t>
            </a:r>
            <a:r>
              <a:rPr lang="ru-RU" dirty="0"/>
              <a:t>необходимо в </a:t>
            </a:r>
            <a:r>
              <a:rPr lang="ru-RU" dirty="0" smtClean="0"/>
              <a:t>одинарных </a:t>
            </a:r>
            <a:r>
              <a:rPr lang="ru-RU" dirty="0"/>
              <a:t>кавычках</a:t>
            </a:r>
            <a:r>
              <a:rPr lang="en-US" dirty="0" smtClean="0"/>
              <a:t>)</a:t>
            </a:r>
            <a:endParaRPr lang="en-US" dirty="0" smtClean="0"/>
          </a:p>
          <a:p>
            <a:pPr eaLnBrk="1" hangingPunct="1"/>
            <a:r>
              <a:rPr lang="ru-RU" dirty="0"/>
              <a:t>Эти объекты могут быть использованы даже в тех местах, где они абсолютно не </a:t>
            </a:r>
            <a:r>
              <a:rPr lang="ru-RU" dirty="0" smtClean="0"/>
              <a:t>требуется</a:t>
            </a:r>
          </a:p>
          <a:p>
            <a:pPr eaLnBrk="1" hangingPunct="1"/>
            <a:r>
              <a:rPr lang="ru-RU" dirty="0"/>
              <a:t>Это </a:t>
            </a:r>
            <a:r>
              <a:rPr lang="ru-RU" i="1" dirty="0"/>
              <a:t>единственные</a:t>
            </a:r>
            <a:r>
              <a:rPr lang="ru-RU" dirty="0"/>
              <a:t> предопределенные объекты в XML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BB5EE4-8E00-4765-ADF6-4589EC009FAF}" type="slidenum">
              <a:rPr lang="en-US" sz="1400">
                <a:latin typeface="Arial" charset="0"/>
              </a:rPr>
              <a:pPr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 </a:t>
            </a:r>
            <a:r>
              <a:rPr lang="ru-RU" dirty="0" smtClean="0"/>
              <a:t>объявление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77975"/>
            <a:ext cx="8229600" cy="4278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Декларация </a:t>
            </a:r>
            <a:r>
              <a:rPr lang="ru-RU" sz="2400" dirty="0"/>
              <a:t>XML выглядит следующим образом</a:t>
            </a:r>
            <a:r>
              <a:rPr lang="ru-RU" sz="2400" dirty="0" smtClean="0"/>
              <a:t>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&lt;?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xml version="1.0" encoding="UTF-8"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standalone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="yes"?&gt;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Декларация XML не требуется браузерами, но требуется большинству процессоров XML (так включите ее</a:t>
            </a:r>
            <a:r>
              <a:rPr lang="ru-RU" sz="2000" dirty="0" smtClean="0"/>
              <a:t>!)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Если она присутствует, декларация XML </a:t>
            </a:r>
            <a:r>
              <a:rPr lang="ru-RU" sz="2000" dirty="0" smtClean="0"/>
              <a:t>должна </a:t>
            </a:r>
            <a:r>
              <a:rPr lang="ru-RU" sz="2000" dirty="0"/>
              <a:t>быть первой - даже не </a:t>
            </a:r>
            <a:r>
              <a:rPr lang="ru-RU" sz="2000" dirty="0" smtClean="0"/>
              <a:t>должен </a:t>
            </a:r>
            <a:r>
              <a:rPr lang="ru-RU" sz="2000" dirty="0"/>
              <a:t>пробел</a:t>
            </a:r>
            <a:r>
              <a:rPr lang="ru-RU" sz="2000" dirty="0" smtClean="0"/>
              <a:t> </a:t>
            </a:r>
            <a:r>
              <a:rPr lang="ru-RU" sz="2000" dirty="0"/>
              <a:t>предшествовать </a:t>
            </a:r>
            <a:r>
              <a:rPr lang="ru-RU" sz="2000" dirty="0" smtClean="0"/>
              <a:t>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Обратите внимание на скобки 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&lt;?</a:t>
            </a:r>
            <a:r>
              <a:rPr lang="en-US" sz="2000" dirty="0" smtClean="0"/>
              <a:t>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?&gt;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version="1.0"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ru-RU" sz="2000" dirty="0"/>
              <a:t>если объявление отсутствует, то принимается версия 1.0.</a:t>
            </a:r>
            <a:endParaRPr lang="ru-RU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encoding </a:t>
            </a:r>
            <a:r>
              <a:rPr lang="ru-RU" sz="2000" dirty="0"/>
              <a:t>может быть </a:t>
            </a:r>
            <a:r>
              <a:rPr lang="ru-RU" sz="2000" dirty="0">
                <a:solidFill>
                  <a:schemeClr val="accent2"/>
                </a:solidFill>
              </a:rPr>
              <a:t>"UTF-8" </a:t>
            </a:r>
            <a:r>
              <a:rPr lang="ru-RU" sz="2000" dirty="0"/>
              <a:t>(ASCII) или </a:t>
            </a:r>
            <a:r>
              <a:rPr lang="ru-RU" sz="2000" dirty="0">
                <a:solidFill>
                  <a:schemeClr val="accent2"/>
                </a:solidFill>
              </a:rPr>
              <a:t>"UTF-16" </a:t>
            </a:r>
            <a:r>
              <a:rPr lang="ru-RU" sz="2000" dirty="0"/>
              <a:t>(</a:t>
            </a:r>
            <a:r>
              <a:rPr lang="ru-RU" sz="2000" dirty="0" err="1"/>
              <a:t>Unicode</a:t>
            </a:r>
            <a:r>
              <a:rPr lang="ru-RU" sz="2000" dirty="0"/>
              <a:t>), или что-то другое, или он может быть </a:t>
            </a:r>
            <a:r>
              <a:rPr lang="ru-RU" sz="2000" dirty="0" smtClean="0"/>
              <a:t>опущен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standalone</a:t>
            </a:r>
            <a:r>
              <a:rPr lang="en-US" sz="2000" dirty="0" smtClean="0"/>
              <a:t> </a:t>
            </a:r>
            <a:r>
              <a:rPr lang="ru-RU" sz="2000" dirty="0"/>
              <a:t>говорит, есть ли отдельный </a:t>
            </a:r>
            <a:r>
              <a:rPr lang="ru-RU" sz="2000" dirty="0" smtClean="0"/>
              <a:t>DTD, по умолчанию - нет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991973E-E065-4757-AD98-CBC530776359}" type="slidenum">
              <a:rPr lang="en-US" sz="1400">
                <a:latin typeface="Arial" charset="0"/>
              </a:rPr>
              <a:pPr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</a:t>
            </a:r>
            <a:r>
              <a:rPr lang="ru-RU" dirty="0" smtClean="0"/>
              <a:t>нструкции обработки</a:t>
            </a:r>
            <a:endParaRPr 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Инструкции </a:t>
            </a:r>
            <a:r>
              <a:rPr lang="ru-RU" sz="2400" dirty="0"/>
              <a:t>по </a:t>
            </a:r>
            <a:r>
              <a:rPr lang="ru-RU" sz="2400" dirty="0" smtClean="0"/>
              <a:t>обработке (</a:t>
            </a:r>
            <a:r>
              <a:rPr lang="en-US" sz="2400" dirty="0" smtClean="0">
                <a:solidFill>
                  <a:schemeClr val="tx2"/>
                </a:solidFill>
              </a:rPr>
              <a:t>PI</a:t>
            </a:r>
            <a:r>
              <a:rPr lang="ru-RU" sz="2400" dirty="0"/>
              <a:t> </a:t>
            </a:r>
            <a:r>
              <a:rPr lang="ru-RU" sz="2400" dirty="0" smtClean="0"/>
              <a:t>или </a:t>
            </a:r>
            <a:r>
              <a:rPr lang="en-US" sz="2400" dirty="0" smtClean="0">
                <a:solidFill>
                  <a:schemeClr val="tx2"/>
                </a:solidFill>
              </a:rPr>
              <a:t>Processing </a:t>
            </a:r>
            <a:r>
              <a:rPr lang="en-US" sz="2400" dirty="0" smtClean="0">
                <a:solidFill>
                  <a:schemeClr val="tx2"/>
                </a:solidFill>
              </a:rPr>
              <a:t>Instructions</a:t>
            </a:r>
            <a:r>
              <a:rPr lang="en-US" sz="2400" dirty="0" smtClean="0"/>
              <a:t>) </a:t>
            </a:r>
            <a:r>
              <a:rPr lang="ru-RU" sz="2400" dirty="0"/>
              <a:t>могут встречаться в любом месте документа XML (но, как правило, </a:t>
            </a:r>
            <a:r>
              <a:rPr lang="ru-RU" sz="2400" dirty="0" smtClean="0"/>
              <a:t>после объявления)</a:t>
            </a:r>
            <a:endParaRPr lang="en-US" sz="2400" dirty="0" smtClean="0"/>
          </a:p>
          <a:p>
            <a:pPr eaLnBrk="1" hangingPunct="1"/>
            <a:r>
              <a:rPr lang="ru-RU" sz="2400" dirty="0" smtClean="0"/>
              <a:t>Инструкция по обработке </a:t>
            </a:r>
            <a:r>
              <a:rPr lang="ru-RU" sz="2400" dirty="0"/>
              <a:t>является командой программы обработки документа XML, </a:t>
            </a:r>
            <a:r>
              <a:rPr lang="ru-RU" sz="2400" dirty="0" smtClean="0"/>
              <a:t>указывающая на необходимость обрабатывать </a:t>
            </a:r>
            <a:r>
              <a:rPr lang="ru-RU" sz="2400" dirty="0"/>
              <a:t>определенным образом</a:t>
            </a:r>
            <a:endParaRPr lang="en-US" sz="2400" dirty="0" smtClean="0"/>
          </a:p>
          <a:p>
            <a:pPr eaLnBrk="1" hangingPunct="1"/>
            <a:r>
              <a:rPr lang="ru-RU" sz="2400" dirty="0"/>
              <a:t>XML-документы, как правило, обрабатываются более чем одной </a:t>
            </a:r>
            <a:r>
              <a:rPr lang="ru-RU" sz="2400" dirty="0" smtClean="0"/>
              <a:t>программой</a:t>
            </a:r>
          </a:p>
          <a:p>
            <a:pPr eaLnBrk="1" hangingPunct="1"/>
            <a:r>
              <a:rPr lang="ru-RU" sz="2400" dirty="0" smtClean="0"/>
              <a:t>Программы</a:t>
            </a:r>
            <a:r>
              <a:rPr lang="ru-RU" sz="2400" dirty="0"/>
              <a:t>, которые не признают данную </a:t>
            </a:r>
            <a:r>
              <a:rPr lang="ru-RU" sz="2400" dirty="0" smtClean="0"/>
              <a:t>инструкцию обработки просто игнорируют ее. </a:t>
            </a:r>
            <a:r>
              <a:rPr lang="ru-RU" sz="2400" dirty="0" smtClean="0"/>
              <a:t>Общий формат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&lt;?</a:t>
            </a:r>
            <a:r>
              <a:rPr lang="en-US" sz="2400" i="1" dirty="0" smtClean="0">
                <a:solidFill>
                  <a:schemeClr val="folHlink"/>
                </a:solidFill>
                <a:latin typeface="Trebuchet MS" pitchFamily="34" charset="0"/>
              </a:rPr>
              <a:t>target instructions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?&gt;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ru-RU" sz="2400" dirty="0" smtClean="0"/>
              <a:t>Пример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&lt;?xml-stylesheet type="text/</a:t>
            </a:r>
            <a:r>
              <a:rPr 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css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" </a:t>
            </a:r>
            <a:r>
              <a:rPr 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href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="mySheet.css"?&gt;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1F50B57-789E-43D3-88E1-21EC10C54A59}" type="slidenum">
              <a:rPr lang="en-US" sz="1400">
                <a:latin typeface="Arial" charset="0"/>
              </a:rPr>
              <a:pPr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Комментарии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574088" cy="5334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&lt;!-- </a:t>
            </a:r>
            <a:r>
              <a:rPr lang="ru-RU" sz="2400" dirty="0">
                <a:solidFill>
                  <a:schemeClr val="accent2"/>
                </a:solidFill>
                <a:latin typeface="Trebuchet MS" pitchFamily="34" charset="0"/>
              </a:rPr>
              <a:t>Это комментарий как в HTML и XML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-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-&gt;</a:t>
            </a:r>
          </a:p>
          <a:p>
            <a:pPr eaLnBrk="1" hangingPunct="1"/>
            <a:r>
              <a:rPr lang="ru-RU" sz="2400" dirty="0"/>
              <a:t>Комментарии могут быть помещены в любом месте в документе </a:t>
            </a:r>
            <a:r>
              <a:rPr lang="ru-RU" sz="2400" dirty="0" smtClean="0"/>
              <a:t>XML</a:t>
            </a:r>
          </a:p>
          <a:p>
            <a:pPr eaLnBrk="1" hangingPunct="1"/>
            <a:r>
              <a:rPr lang="ru-RU" sz="2400" dirty="0"/>
              <a:t>Комментарии могут быть использованы для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 eaLnBrk="1" hangingPunct="1"/>
            <a:r>
              <a:rPr lang="ru-RU" sz="2000" dirty="0"/>
              <a:t>Объяснения структуры документа </a:t>
            </a:r>
            <a:r>
              <a:rPr lang="en-US" sz="2000" dirty="0" smtClean="0"/>
              <a:t>XML</a:t>
            </a:r>
            <a:endParaRPr lang="ru-RU" sz="2000" dirty="0"/>
          </a:p>
          <a:p>
            <a:pPr lvl="1" eaLnBrk="1" hangingPunct="1"/>
            <a:r>
              <a:rPr lang="ru-RU" sz="2000" dirty="0"/>
              <a:t>Комментирование части XML в ходе разработки и </a:t>
            </a:r>
            <a:r>
              <a:rPr lang="ru-RU" sz="2000" dirty="0" smtClean="0"/>
              <a:t>тестирования</a:t>
            </a:r>
          </a:p>
          <a:p>
            <a:pPr eaLnBrk="1" hangingPunct="1"/>
            <a:r>
              <a:rPr lang="ru-RU" dirty="0"/>
              <a:t>Комментарии не являются элементами и не имеют конечный </a:t>
            </a:r>
            <a:r>
              <a:rPr lang="ru-RU" dirty="0" smtClean="0"/>
              <a:t>тег</a:t>
            </a:r>
            <a:endParaRPr lang="ru-RU" sz="2400" dirty="0"/>
          </a:p>
          <a:p>
            <a:pPr eaLnBrk="1" hangingPunct="1"/>
            <a:r>
              <a:rPr lang="ru-RU" sz="2400" dirty="0"/>
              <a:t>Пробелы после </a:t>
            </a:r>
            <a:r>
              <a:rPr lang="ru-RU" sz="2400" dirty="0">
                <a:solidFill>
                  <a:schemeClr val="accent2"/>
                </a:solidFill>
                <a:latin typeface="Trebuchet MS" pitchFamily="34" charset="0"/>
              </a:rPr>
              <a:t>&lt;!-</a:t>
            </a:r>
            <a:r>
              <a:rPr lang="ru-RU" sz="2400" dirty="0" smtClean="0"/>
              <a:t> и </a:t>
            </a:r>
            <a:r>
              <a:rPr lang="ru-RU" sz="2400" dirty="0"/>
              <a:t>перед </a:t>
            </a:r>
            <a:r>
              <a:rPr lang="ru-RU" sz="2400" dirty="0">
                <a:solidFill>
                  <a:schemeClr val="accent2"/>
                </a:solidFill>
                <a:latin typeface="Trebuchet MS" pitchFamily="34" charset="0"/>
              </a:rPr>
              <a:t>-&gt; </a:t>
            </a:r>
            <a:r>
              <a:rPr lang="ru-RU" sz="2400" dirty="0"/>
              <a:t>являются </a:t>
            </a:r>
            <a:r>
              <a:rPr lang="ru-RU" sz="2400" dirty="0" smtClean="0"/>
              <a:t>необязательными</a:t>
            </a:r>
          </a:p>
          <a:p>
            <a:pPr eaLnBrk="1" hangingPunct="1"/>
            <a:r>
              <a:rPr lang="ru-RU" sz="2400" dirty="0"/>
              <a:t>Последовательность символов - не может </a:t>
            </a:r>
            <a:r>
              <a:rPr lang="ru-RU" sz="2400" dirty="0" smtClean="0"/>
              <a:t>встречаться </a:t>
            </a:r>
            <a:r>
              <a:rPr lang="ru-RU" sz="2400" dirty="0"/>
              <a:t>в </a:t>
            </a:r>
            <a:r>
              <a:rPr lang="ru-RU" sz="2400" dirty="0" smtClean="0"/>
              <a:t>комментарии</a:t>
            </a:r>
            <a:endParaRPr lang="ru-RU" sz="2400" dirty="0"/>
          </a:p>
          <a:p>
            <a:pPr eaLnBrk="1" hangingPunct="1"/>
            <a:r>
              <a:rPr lang="ru-RU" sz="2400" dirty="0"/>
              <a:t>Закрывающая скобка должна быть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--&gt;</a:t>
            </a:r>
            <a:endParaRPr lang="en-US" sz="2400" dirty="0" smtClean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7F1398E-5899-4195-8C79-0E538F9A2307}" type="slidenum">
              <a:rPr lang="en-US" sz="1400">
                <a:latin typeface="Arial" charset="0"/>
              </a:rPr>
              <a:pPr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Trebuchet MS" pitchFamily="34" charset="0"/>
              </a:rPr>
              <a:t>CDATA</a:t>
            </a:r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74088" cy="4760913"/>
          </a:xfrm>
        </p:spPr>
        <p:txBody>
          <a:bodyPr/>
          <a:lstStyle/>
          <a:p>
            <a:pPr eaLnBrk="1" hangingPunct="1"/>
            <a:r>
              <a:rPr lang="ru-RU" sz="2400" dirty="0"/>
              <a:t>По умолчанию весь текст внутри документа XML </a:t>
            </a:r>
            <a:r>
              <a:rPr lang="ru-RU" sz="2400" dirty="0" smtClean="0"/>
              <a:t>преобразовывается</a:t>
            </a:r>
          </a:p>
          <a:p>
            <a:r>
              <a:rPr lang="ru-RU" sz="2400" dirty="0" smtClean="0"/>
              <a:t>Вы </a:t>
            </a:r>
            <a:r>
              <a:rPr lang="ru-RU" sz="2400" dirty="0"/>
              <a:t>можете </a:t>
            </a:r>
            <a:r>
              <a:rPr lang="ru-RU" sz="2400" dirty="0" smtClean="0"/>
              <a:t>определить, что </a:t>
            </a:r>
            <a:r>
              <a:rPr lang="ru-RU" sz="2400" dirty="0"/>
              <a:t>текст следует рассматривать как </a:t>
            </a:r>
            <a:r>
              <a:rPr lang="ru-RU" sz="2400" dirty="0" smtClean="0"/>
              <a:t>исходные символьные данные (</a:t>
            </a:r>
            <a:r>
              <a:rPr lang="en-US" sz="2400" i="1" u="sng" dirty="0"/>
              <a:t>c</a:t>
            </a:r>
            <a:r>
              <a:rPr lang="en-US" sz="2400" i="1" dirty="0"/>
              <a:t>haracter </a:t>
            </a:r>
            <a:r>
              <a:rPr lang="en-US" sz="2400" i="1" u="sng" dirty="0" smtClean="0"/>
              <a:t>data</a:t>
            </a:r>
            <a:r>
              <a:rPr lang="ru-RU" sz="2400" dirty="0" smtClean="0"/>
              <a:t>), </a:t>
            </a:r>
            <a:r>
              <a:rPr lang="ru-RU" sz="2400" dirty="0"/>
              <a:t>заключив его </a:t>
            </a:r>
            <a:r>
              <a:rPr lang="ru-RU" sz="2400" dirty="0" smtClean="0"/>
              <a:t>в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&lt;![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CDATA[  ...  ]]&gt;</a:t>
            </a:r>
          </a:p>
          <a:p>
            <a:pPr eaLnBrk="1" hangingPunct="1"/>
            <a:r>
              <a:rPr lang="ru-RU" sz="2400" dirty="0"/>
              <a:t>Любые символы, даже &amp; и &lt;, могут возникнуть внутри </a:t>
            </a:r>
            <a:r>
              <a:rPr lang="ru-RU" sz="2400" dirty="0" smtClean="0"/>
              <a:t>CDATA</a:t>
            </a:r>
          </a:p>
          <a:p>
            <a:pPr eaLnBrk="1" hangingPunct="1"/>
            <a:r>
              <a:rPr lang="ru-RU" sz="2400" dirty="0"/>
              <a:t>Пробелы внутри CDATA (обычно) </a:t>
            </a:r>
            <a:r>
              <a:rPr lang="ru-RU" sz="2400" dirty="0" smtClean="0"/>
              <a:t>сохраняется</a:t>
            </a:r>
          </a:p>
          <a:p>
            <a:pPr eaLnBrk="1" hangingPunct="1"/>
            <a:r>
              <a:rPr lang="ru-RU" sz="2400" dirty="0"/>
              <a:t>Единственное существенное ограничение состоит в том, что последовательность символов]]&gt; не может возникнуть внутри </a:t>
            </a:r>
            <a:r>
              <a:rPr lang="ru-RU" sz="2400" dirty="0" smtClean="0"/>
              <a:t>CDATA</a:t>
            </a:r>
          </a:p>
          <a:p>
            <a:pPr eaLnBrk="1" hangingPunct="1"/>
            <a:r>
              <a:rPr lang="ru-RU" sz="2400" dirty="0"/>
              <a:t>CDATA полезен, когда ваш текст имеет много недопустимых символов (например, если ваш XML-документ содержит некоторые HTML-текст)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506773C-5C13-448C-A956-F6BC36D3A7EB}" type="slidenum">
              <a:rPr lang="en-US" sz="1400">
                <a:latin typeface="Arial" charset="0"/>
              </a:rPr>
              <a:pPr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Имена в </a:t>
            </a:r>
            <a:r>
              <a:rPr lang="en-US" dirty="0" smtClean="0"/>
              <a:t>XML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Имена (используется для тегов и атрибутов) должны начинаться с буквы или символа подчеркивания, и </a:t>
            </a:r>
            <a:r>
              <a:rPr lang="ru-RU" dirty="0" smtClean="0"/>
              <a:t>могут </a:t>
            </a:r>
            <a:r>
              <a:rPr lang="ru-RU" dirty="0"/>
              <a:t>состоять из</a:t>
            </a:r>
            <a:r>
              <a:rPr lang="ru-RU" dirty="0" smtClean="0"/>
              <a:t>:</a:t>
            </a:r>
          </a:p>
          <a:p>
            <a:pPr eaLnBrk="1" hangingPunct="1"/>
            <a:r>
              <a:rPr lang="ru-RU" dirty="0" smtClean="0"/>
              <a:t>Символов английских и национальных алфавитов</a:t>
            </a:r>
            <a:endParaRPr lang="en-US" dirty="0" smtClean="0"/>
          </a:p>
          <a:p>
            <a:pPr lvl="1" eaLnBrk="1" hangingPunct="1"/>
            <a:r>
              <a:rPr lang="ru-RU" dirty="0" smtClean="0"/>
              <a:t>Цифры</a:t>
            </a:r>
            <a:r>
              <a:rPr lang="en-US" dirty="0" smtClean="0"/>
              <a:t>, </a:t>
            </a:r>
            <a:r>
              <a:rPr lang="ru-RU" dirty="0" smtClean="0"/>
              <a:t>как римские, так и арабские</a:t>
            </a:r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. </a:t>
            </a:r>
            <a:r>
              <a:rPr lang="en-US" dirty="0" smtClean="0">
                <a:solidFill>
                  <a:srgbClr val="FFFF82"/>
                </a:solidFill>
                <a:latin typeface="Trebuchet MS" pitchFamily="34" charset="0"/>
              </a:rPr>
              <a:t>  </a:t>
            </a:r>
            <a:r>
              <a:rPr lang="en-US" dirty="0" smtClean="0"/>
              <a:t>(</a:t>
            </a:r>
            <a:r>
              <a:rPr lang="ru-RU" dirty="0" smtClean="0"/>
              <a:t>точка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- </a:t>
            </a:r>
            <a:r>
              <a:rPr lang="en-US" dirty="0" smtClean="0">
                <a:solidFill>
                  <a:srgbClr val="FFFF82"/>
                </a:solidFill>
                <a:latin typeface="Trebuchet MS" pitchFamily="34" charset="0"/>
              </a:rPr>
              <a:t>  </a:t>
            </a:r>
            <a:r>
              <a:rPr lang="en-US" dirty="0" smtClean="0"/>
              <a:t>(</a:t>
            </a:r>
            <a:r>
              <a:rPr lang="ru-RU" dirty="0" smtClean="0"/>
              <a:t>дефис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_</a:t>
            </a:r>
            <a:r>
              <a:rPr lang="en-US" dirty="0" smtClean="0">
                <a:solidFill>
                  <a:srgbClr val="FFFF82"/>
                </a:solidFill>
                <a:latin typeface="Trebuchet MS" pitchFamily="34" charset="0"/>
              </a:rPr>
              <a:t>   </a:t>
            </a:r>
            <a:r>
              <a:rPr lang="en-US" dirty="0" smtClean="0"/>
              <a:t>(</a:t>
            </a:r>
            <a:r>
              <a:rPr lang="ru-RU" dirty="0" smtClean="0"/>
              <a:t>подчеркивание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: </a:t>
            </a:r>
            <a:r>
              <a:rPr lang="en-US" dirty="0" smtClean="0">
                <a:solidFill>
                  <a:srgbClr val="FFFF82"/>
                </a:solidFill>
                <a:latin typeface="Trebuchet MS" pitchFamily="34" charset="0"/>
              </a:rPr>
              <a:t>  </a:t>
            </a:r>
            <a:r>
              <a:rPr lang="en-US" dirty="0" smtClean="0"/>
              <a:t>(</a:t>
            </a:r>
            <a:r>
              <a:rPr lang="ru-RU" dirty="0" smtClean="0"/>
              <a:t>двоеточие</a:t>
            </a:r>
            <a:r>
              <a:rPr lang="en-US" dirty="0" smtClean="0"/>
              <a:t>) </a:t>
            </a:r>
            <a:r>
              <a:rPr lang="ru-RU" dirty="0" smtClean="0"/>
              <a:t>следует </a:t>
            </a:r>
            <a:r>
              <a:rPr lang="ru-RU" dirty="0"/>
              <a:t>использовать только для пространств имен</a:t>
            </a:r>
            <a:endParaRPr lang="en-US" dirty="0" smtClean="0"/>
          </a:p>
          <a:p>
            <a:pPr lvl="1" eaLnBrk="1" hangingPunct="1"/>
            <a:r>
              <a:rPr lang="ru-RU" dirty="0" smtClean="0"/>
              <a:t>Не могут содержать пробелы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E9DB915-D8A9-4E15-82C7-20DC48C603E7}" type="slidenum">
              <a:rPr lang="en-US" sz="1400">
                <a:latin typeface="Arial" charset="0"/>
              </a:rPr>
              <a:pPr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that DTDs are used to define the tags that can be used in an XML document</a:t>
            </a:r>
          </a:p>
          <a:p>
            <a:pPr eaLnBrk="1" hangingPunct="1"/>
            <a:r>
              <a:rPr lang="en-US" smtClean="0"/>
              <a:t>An XML document may reference more than one DTD</a:t>
            </a:r>
          </a:p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Namespaces</a:t>
            </a:r>
            <a:r>
              <a:rPr lang="en-US" smtClean="0"/>
              <a:t> are a way to specify which DTD defines a given tag</a:t>
            </a:r>
          </a:p>
          <a:p>
            <a:pPr eaLnBrk="1" hangingPunct="1"/>
            <a:r>
              <a:rPr lang="en-US" smtClean="0"/>
              <a:t>XML, like Java, uses </a:t>
            </a:r>
            <a:r>
              <a:rPr lang="en-US" smtClean="0">
                <a:solidFill>
                  <a:schemeClr val="tx2"/>
                </a:solidFill>
              </a:rPr>
              <a:t>qualified names</a:t>
            </a:r>
            <a:endParaRPr lang="en-US" smtClean="0"/>
          </a:p>
          <a:p>
            <a:pPr lvl="1" eaLnBrk="1" hangingPunct="1"/>
            <a:r>
              <a:rPr lang="en-US" smtClean="0"/>
              <a:t>This helps to avoid collisions between names</a:t>
            </a:r>
          </a:p>
          <a:p>
            <a:pPr lvl="1" eaLnBrk="1" hangingPunct="1"/>
            <a:r>
              <a:rPr lang="en-US" smtClean="0"/>
              <a:t>Java: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myObject.myVariable</a:t>
            </a:r>
            <a:endParaRPr lang="en-US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mtClean="0"/>
              <a:t>XML: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myDTD:myTag</a:t>
            </a:r>
          </a:p>
          <a:p>
            <a:pPr lvl="1" eaLnBrk="1" hangingPunct="1"/>
            <a:r>
              <a:rPr lang="en-US" smtClean="0"/>
              <a:t>Note that XML uses a colon (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:</a:t>
            </a:r>
            <a:r>
              <a:rPr lang="en-US" smtClean="0"/>
              <a:t>) rather than a dot (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.</a:t>
            </a:r>
            <a:r>
              <a:rPr lang="en-US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10E72CC-6EAF-4282-BA24-49D6760C36EE}" type="slidenum">
              <a:rPr lang="en-US" sz="1400">
                <a:latin typeface="Arial" charset="0"/>
              </a:rPr>
              <a:pPr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2438"/>
            <a:ext cx="7793038" cy="614362"/>
          </a:xfrm>
        </p:spPr>
        <p:txBody>
          <a:bodyPr/>
          <a:lstStyle/>
          <a:p>
            <a:pPr eaLnBrk="1" hangingPunct="1"/>
            <a:r>
              <a:rPr lang="en-US" smtClean="0"/>
              <a:t>HTML </a:t>
            </a:r>
            <a:r>
              <a:rPr lang="ru-RU" smtClean="0"/>
              <a:t>и </a:t>
            </a:r>
            <a:r>
              <a:rPr lang="en-US" smtClean="0"/>
              <a:t>XML, I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5800" y="1141413"/>
            <a:ext cx="77724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chemeClr val="tx2"/>
                </a:solidFill>
                <a:latin typeface="Times New Roman" charset="0"/>
              </a:rPr>
              <a:t>XML</a:t>
            </a:r>
            <a:r>
              <a:rPr lang="en-US" sz="3200">
                <a:latin typeface="Times New Roman" charset="0"/>
              </a:rPr>
              <a:t> </a:t>
            </a:r>
            <a:r>
              <a:rPr lang="ru-RU" sz="3200">
                <a:latin typeface="Times New Roman" charset="0"/>
              </a:rPr>
              <a:t>это расширяемый язык разметки (</a:t>
            </a:r>
            <a:r>
              <a:rPr lang="en-US" sz="3200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3200" u="sng">
                <a:solidFill>
                  <a:schemeClr val="tx2"/>
                </a:solidFill>
                <a:latin typeface="Times New Roman" charset="0"/>
              </a:rPr>
              <a:t>X</a:t>
            </a:r>
            <a:r>
              <a:rPr lang="en-US" sz="3200">
                <a:solidFill>
                  <a:schemeClr val="tx2"/>
                </a:solidFill>
                <a:latin typeface="Times New Roman" charset="0"/>
              </a:rPr>
              <a:t>tensible </a:t>
            </a:r>
            <a:r>
              <a:rPr lang="en-US" sz="3200" u="sng">
                <a:solidFill>
                  <a:schemeClr val="tx2"/>
                </a:solidFill>
                <a:latin typeface="Times New Roman" charset="0"/>
              </a:rPr>
              <a:t>M</a:t>
            </a:r>
            <a:r>
              <a:rPr lang="en-US" sz="3200">
                <a:solidFill>
                  <a:schemeClr val="tx2"/>
                </a:solidFill>
                <a:latin typeface="Times New Roman" charset="0"/>
              </a:rPr>
              <a:t>arkup </a:t>
            </a:r>
            <a:r>
              <a:rPr lang="en-US" sz="3200" u="sng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3200">
                <a:solidFill>
                  <a:schemeClr val="tx2"/>
                </a:solidFill>
                <a:latin typeface="Times New Roman" charset="0"/>
              </a:rPr>
              <a:t>anguage</a:t>
            </a:r>
            <a:r>
              <a:rPr lang="ru-RU" sz="3200">
                <a:latin typeface="Times New Roman" charset="0"/>
              </a:rPr>
              <a:t>)</a:t>
            </a:r>
            <a:endParaRPr lang="en-US" sz="3200">
              <a:latin typeface="Times New Roman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62000" y="2154238"/>
            <a:ext cx="36576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>
                <a:latin typeface="Times New Roman" charset="0"/>
              </a:rPr>
              <a:t>HTML используется для разметки текста, поэтому он может отображаться пользователям</a:t>
            </a:r>
            <a:endParaRPr lang="en-US">
              <a:latin typeface="Times New Roman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841875" y="2098675"/>
            <a:ext cx="38449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>
                <a:latin typeface="Times New Roman" charset="0"/>
              </a:rPr>
              <a:t>XML используется для разметки данных, поэтому он может быть обработан с помощью компьютера</a:t>
            </a:r>
            <a:endParaRPr lang="en-US">
              <a:latin typeface="Times New Roman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85800" y="3824288"/>
            <a:ext cx="41560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>
                <a:latin typeface="Times New Roman" charset="0"/>
              </a:rPr>
              <a:t>HTML описывает как структуру (например, 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&lt;р&gt;</a:t>
            </a:r>
            <a:r>
              <a:rPr lang="ru-RU">
                <a:latin typeface="Times New Roman" charset="0"/>
              </a:rPr>
              <a:t>, 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&lt;h2&gt;</a:t>
            </a:r>
            <a:r>
              <a:rPr lang="ru-RU">
                <a:latin typeface="Times New Roman" charset="0"/>
              </a:rPr>
              <a:t>, 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&lt;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em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&gt;</a:t>
            </a:r>
            <a:r>
              <a:rPr lang="ru-RU">
                <a:latin typeface="Times New Roman" charset="0"/>
              </a:rPr>
              <a:t>)</a:t>
            </a:r>
            <a:r>
              <a:rPr lang="en-US">
                <a:latin typeface="Times New Roman" charset="0"/>
              </a:rPr>
              <a:t> </a:t>
            </a:r>
            <a:r>
              <a:rPr lang="ru-RU">
                <a:latin typeface="Times New Roman" charset="0"/>
              </a:rPr>
              <a:t>так и внешний вид (например,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 &lt;br&gt;</a:t>
            </a:r>
            <a:r>
              <a:rPr lang="ru-RU">
                <a:latin typeface="Times New Roman" charset="0"/>
              </a:rPr>
              <a:t>,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 &lt;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&gt;</a:t>
            </a:r>
            <a:r>
              <a:rPr lang="ru-RU">
                <a:latin typeface="Times New Roman" charset="0"/>
              </a:rPr>
              <a:t>,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ru-RU">
                <a:solidFill>
                  <a:schemeClr val="accent2"/>
                </a:solidFill>
                <a:latin typeface="Times New Roman" charset="0"/>
              </a:rPr>
              <a:t>&gt;</a:t>
            </a:r>
            <a:r>
              <a:rPr lang="ru-RU"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953000" y="4008438"/>
            <a:ext cx="35052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>
                <a:latin typeface="Times New Roman" charset="0"/>
              </a:rPr>
              <a:t>XML описывает только содержание, или "значение"</a:t>
            </a:r>
            <a:endParaRPr lang="en-US">
              <a:latin typeface="Times New Roman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62000" y="5551488"/>
            <a:ext cx="34290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>
                <a:latin typeface="Times New Roman" charset="0"/>
              </a:rPr>
              <a:t>HTML использует фиксированный, неизменный набор тегов</a:t>
            </a:r>
            <a:endParaRPr lang="en-US">
              <a:latin typeface="Times New Roman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011738" y="5564188"/>
            <a:ext cx="3505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/>
              <a:t>В XML, вы придумываете свои собственные теги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72870AC-C527-40E3-82E6-774B51B5BE15}" type="slidenum">
              <a:rPr lang="en-US" sz="1400">
                <a:latin typeface="Arial" charset="0"/>
              </a:rPr>
              <a:pPr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Namespaces and URIs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77975"/>
            <a:ext cx="8077200" cy="48228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namespace is defined as a unique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guarantee uniqueness, typically a </a:t>
            </a:r>
            <a:r>
              <a:rPr lang="en-US" smtClean="0">
                <a:solidFill>
                  <a:schemeClr val="tx2"/>
                </a:solidFill>
              </a:rPr>
              <a:t>URI</a:t>
            </a:r>
            <a:r>
              <a:rPr lang="en-US" smtClean="0"/>
              <a:t> (</a:t>
            </a:r>
            <a:r>
              <a:rPr lang="en-US" u="sng" smtClean="0">
                <a:solidFill>
                  <a:schemeClr val="tx2"/>
                </a:solidFill>
              </a:rPr>
              <a:t>U</a:t>
            </a:r>
            <a:r>
              <a:rPr lang="en-US" smtClean="0">
                <a:solidFill>
                  <a:schemeClr val="tx2"/>
                </a:solidFill>
              </a:rPr>
              <a:t>niform </a:t>
            </a:r>
            <a:r>
              <a:rPr lang="en-US" u="sng" smtClean="0">
                <a:solidFill>
                  <a:schemeClr val="tx2"/>
                </a:solidFill>
              </a:rPr>
              <a:t>R</a:t>
            </a:r>
            <a:r>
              <a:rPr lang="en-US" smtClean="0">
                <a:solidFill>
                  <a:schemeClr val="tx2"/>
                </a:solidFill>
              </a:rPr>
              <a:t>esource </a:t>
            </a:r>
            <a:r>
              <a:rPr lang="en-US" u="sng" smtClean="0">
                <a:solidFill>
                  <a:schemeClr val="tx2"/>
                </a:solidFill>
              </a:rPr>
              <a:t>I</a:t>
            </a:r>
            <a:r>
              <a:rPr lang="en-US" smtClean="0">
                <a:solidFill>
                  <a:schemeClr val="tx2"/>
                </a:solidFill>
              </a:rPr>
              <a:t>ndicator</a:t>
            </a:r>
            <a:r>
              <a:rPr lang="en-US" smtClean="0"/>
              <a:t>) is used, because the author “owns”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 doesn't have to be a “real” URI; it just has to be a unique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http://www.matuszek.org/ns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There are two ways to use namespaces: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Declare a default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Associate a </a:t>
            </a:r>
            <a:r>
              <a:rPr lang="en-US" smtClean="0">
                <a:solidFill>
                  <a:schemeClr val="tx2"/>
                </a:solidFill>
              </a:rPr>
              <a:t>prefix</a:t>
            </a:r>
            <a:r>
              <a:rPr lang="en-US" smtClean="0"/>
              <a:t> with a namespace, then use the prefix in the XML to refer to the namespace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5DED95D-6F3D-482A-907F-C9069C651B68}" type="slidenum">
              <a:rPr lang="en-US" sz="1400">
                <a:latin typeface="Arial" charset="0"/>
              </a:rPr>
              <a:pPr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793038" cy="7540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Namespace syntax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4164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In </a:t>
            </a:r>
            <a:r>
              <a:rPr lang="en-US" sz="2000" i="1" smtClean="0"/>
              <a:t>any</a:t>
            </a:r>
            <a:r>
              <a:rPr lang="en-US" sz="2000" smtClean="0"/>
              <a:t> start tag you can use the reserved attribute name 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xmlns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&lt;book </a:t>
            </a:r>
            <a:r>
              <a:rPr lang="en-US" sz="2000" smtClean="0">
                <a:solidFill>
                  <a:schemeClr val="folHlink"/>
                </a:solidFill>
                <a:latin typeface="Trebuchet MS" pitchFamily="34" charset="0"/>
              </a:rPr>
              <a:t>xmlns=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"http://www.matuszek.org/ns"&gt;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namespace will be used as the default for all elements up to the corresponding end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You can override it with a specific prefix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You can use almost this same form to declare a prefix: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&lt;book </a:t>
            </a:r>
            <a:r>
              <a:rPr lang="en-US" sz="2000" smtClean="0">
                <a:solidFill>
                  <a:schemeClr val="folHlink"/>
                </a:solidFill>
                <a:latin typeface="Trebuchet MS" pitchFamily="34" charset="0"/>
              </a:rPr>
              <a:t>xmlns:dave=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"http://www.matuszek.org/ns"&gt;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 this prefix on </a:t>
            </a:r>
            <a:r>
              <a:rPr lang="en-US" sz="2000" i="1" smtClean="0"/>
              <a:t>every tag and attribute</a:t>
            </a:r>
            <a:r>
              <a:rPr lang="en-US" sz="2000" smtClean="0"/>
              <a:t> you want to use from this namespace, including end tags--it is </a:t>
            </a:r>
            <a:r>
              <a:rPr lang="en-US" sz="2000" i="1" smtClean="0"/>
              <a:t>not</a:t>
            </a:r>
            <a:r>
              <a:rPr lang="en-US" sz="2000" smtClean="0"/>
              <a:t> a default prefix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000" smtClean="0">
                <a:solidFill>
                  <a:schemeClr val="folHlink"/>
                </a:solidFill>
                <a:latin typeface="Trebuchet MS" pitchFamily="34" charset="0"/>
              </a:rPr>
              <a:t>dave: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chapter</a:t>
            </a:r>
            <a:r>
              <a:rPr lang="en-US" sz="2000" smtClean="0">
                <a:solidFill>
                  <a:srgbClr val="FFFF82"/>
                </a:solidFill>
                <a:latin typeface="Trebuchet MS" pitchFamily="34" charset="0"/>
              </a:rPr>
              <a:t> </a:t>
            </a:r>
            <a:r>
              <a:rPr lang="en-US" sz="2000" smtClean="0">
                <a:solidFill>
                  <a:schemeClr val="folHlink"/>
                </a:solidFill>
                <a:latin typeface="Trebuchet MS" pitchFamily="34" charset="0"/>
              </a:rPr>
              <a:t>dave: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number="1"&gt;To Begin&lt;/</a:t>
            </a:r>
            <a:r>
              <a:rPr lang="en-US" sz="2000" smtClean="0">
                <a:solidFill>
                  <a:schemeClr val="folHlink"/>
                </a:solidFill>
                <a:latin typeface="Trebuchet MS" pitchFamily="34" charset="0"/>
              </a:rPr>
              <a:t>dave: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chapter&gt;</a:t>
            </a:r>
            <a:b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endParaRPr lang="en-US" sz="200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You can use the prefix in the start tag in which it is defined: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000" smtClean="0">
                <a:solidFill>
                  <a:schemeClr val="folHlink"/>
                </a:solidFill>
                <a:latin typeface="Trebuchet MS" pitchFamily="34" charset="0"/>
              </a:rPr>
              <a:t>dave: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book </a:t>
            </a:r>
            <a:r>
              <a:rPr lang="en-US" sz="2000" smtClean="0">
                <a:solidFill>
                  <a:schemeClr val="folHlink"/>
                </a:solidFill>
                <a:latin typeface="Trebuchet MS" pitchFamily="34" charset="0"/>
              </a:rPr>
              <a:t>xmlns:dave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="http://www.matuszek.org/ns"&gt;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E00A3B0-04B6-4231-97B3-D566ADA7DAA3}" type="slidenum">
              <a:rPr lang="en-US" sz="1400">
                <a:latin typeface="Arial" charset="0"/>
              </a:rPr>
              <a:pPr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of XML rules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with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&lt;?xml version="1"?&gt;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mtClean="0"/>
              <a:t>XML is case sensitive</a:t>
            </a:r>
          </a:p>
          <a:p>
            <a:pPr eaLnBrk="1" hangingPunct="1"/>
            <a:r>
              <a:rPr lang="en-US" smtClean="0"/>
              <a:t>You must have exactly one root element that encloses all the rest of the XML</a:t>
            </a:r>
          </a:p>
          <a:p>
            <a:pPr eaLnBrk="1" hangingPunct="1"/>
            <a:r>
              <a:rPr lang="en-US" smtClean="0"/>
              <a:t>Every element must have a closing tag</a:t>
            </a:r>
          </a:p>
          <a:p>
            <a:pPr eaLnBrk="1" hangingPunct="1"/>
            <a:r>
              <a:rPr lang="en-US" smtClean="0"/>
              <a:t>Elements must be properly nested</a:t>
            </a:r>
          </a:p>
          <a:p>
            <a:pPr eaLnBrk="1" hangingPunct="1"/>
            <a:r>
              <a:rPr lang="en-US" smtClean="0"/>
              <a:t>Attribute values must be enclosed in double or single quotation marks</a:t>
            </a:r>
          </a:p>
          <a:p>
            <a:pPr eaLnBrk="1" hangingPunct="1"/>
            <a:r>
              <a:rPr lang="en-US" smtClean="0"/>
              <a:t>There are only five predeclared entities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23DFA0C-9536-450F-AA0C-FCBBB85B506F}" type="slidenum">
              <a:rPr lang="en-US" sz="1400">
                <a:latin typeface="Arial" charset="0"/>
              </a:rPr>
              <a:pPr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well-structured 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82"/>
              </a:buClr>
              <a:buFontTx/>
              <a:buChar char=" "/>
            </a:pP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&lt;novel&gt;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&lt;foreword&gt;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   &lt;paragraph&gt; This is the great American novel.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   &lt;/paragraph&gt;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&lt;/foreword&gt;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&lt;chapter number="1"&gt;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   &lt;paragraph&gt;It was a dark and stormy night.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  &lt;/paragraph&gt;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   &lt;paragraph&gt;Suddenly, a shot rang out!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   &lt;/paragraph&gt;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  &lt;/chapter&gt;</a:t>
            </a:r>
            <a:br>
              <a:rPr lang="en-US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&lt;/novel&gt;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9CB969C-63AA-4BCC-BB5B-2488DF85F58E}" type="slidenum">
              <a:rPr lang="en-US" sz="1400">
                <a:latin typeface="Arial" charset="0"/>
              </a:rPr>
              <a:pPr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as a tree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57200"/>
          </a:xfrm>
        </p:spPr>
        <p:txBody>
          <a:bodyPr/>
          <a:lstStyle/>
          <a:p>
            <a:pPr eaLnBrk="1" hangingPunct="1"/>
            <a:r>
              <a:rPr lang="en-US" sz="2400" smtClean="0"/>
              <a:t>An XML document represents a hierarchy; a hierarchy is a tree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447800" y="2438400"/>
            <a:ext cx="6400800" cy="3810000"/>
            <a:chOff x="912" y="1536"/>
            <a:chExt cx="4032" cy="2400"/>
          </a:xfrm>
        </p:grpSpPr>
        <p:sp>
          <p:nvSpPr>
            <p:cNvPr id="24582" name="AutoShape 5"/>
            <p:cNvSpPr>
              <a:spLocks noChangeArrowheads="1"/>
            </p:cNvSpPr>
            <p:nvPr/>
          </p:nvSpPr>
          <p:spPr bwMode="auto">
            <a:xfrm>
              <a:off x="2304" y="1536"/>
              <a:ext cx="576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Trebuchet MS" pitchFamily="34" charset="0"/>
                </a:rPr>
                <a:t>novel</a:t>
              </a: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1248" y="2160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Trebuchet MS" pitchFamily="34" charset="0"/>
                </a:rPr>
                <a:t>foreword</a:t>
              </a:r>
            </a:p>
          </p:txBody>
        </p:sp>
        <p:grpSp>
          <p:nvGrpSpPr>
            <p:cNvPr id="24584" name="Group 7"/>
            <p:cNvGrpSpPr>
              <a:grpSpLocks/>
            </p:cNvGrpSpPr>
            <p:nvPr/>
          </p:nvGrpSpPr>
          <p:grpSpPr bwMode="auto">
            <a:xfrm>
              <a:off x="3120" y="2112"/>
              <a:ext cx="1008" cy="480"/>
              <a:chOff x="1488" y="2784"/>
              <a:chExt cx="1008" cy="480"/>
            </a:xfrm>
          </p:grpSpPr>
          <p:sp>
            <p:nvSpPr>
              <p:cNvPr id="24599" name="Rectangle 8"/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100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</a:rPr>
                  <a:t>chapter</a:t>
                </a:r>
                <a:br>
                  <a:rPr lang="en-US" sz="2000">
                    <a:solidFill>
                      <a:schemeClr val="accent2"/>
                    </a:solidFill>
                    <a:latin typeface="Trebuchet MS" pitchFamily="34" charset="0"/>
                  </a:rPr>
                </a:br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</a:rPr>
                  <a:t>number="1"</a:t>
                </a:r>
              </a:p>
            </p:txBody>
          </p:sp>
          <p:sp>
            <p:nvSpPr>
              <p:cNvPr id="24600" name="Rectangle 9"/>
              <p:cNvSpPr>
                <a:spLocks noChangeArrowheads="1"/>
              </p:cNvSpPr>
              <p:nvPr/>
            </p:nvSpPr>
            <p:spPr bwMode="auto">
              <a:xfrm>
                <a:off x="1536" y="3024"/>
                <a:ext cx="91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1056" y="3024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Trebuchet MS" pitchFamily="34" charset="0"/>
                </a:rPr>
                <a:t>paragraph</a:t>
              </a:r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2544" y="3024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Trebuchet MS" pitchFamily="34" charset="0"/>
                </a:rPr>
                <a:t>paragraph</a:t>
              </a:r>
            </a:p>
          </p:txBody>
        </p:sp>
        <p:sp>
          <p:nvSpPr>
            <p:cNvPr id="24587" name="Rectangle 12"/>
            <p:cNvSpPr>
              <a:spLocks noChangeArrowheads="1"/>
            </p:cNvSpPr>
            <p:nvPr/>
          </p:nvSpPr>
          <p:spPr bwMode="auto">
            <a:xfrm>
              <a:off x="3936" y="3024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Trebuchet MS" pitchFamily="34" charset="0"/>
                </a:rPr>
                <a:t>paragraph</a:t>
              </a:r>
            </a:p>
          </p:txBody>
        </p:sp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912" y="3552"/>
              <a:ext cx="110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This is the great</a:t>
              </a:r>
              <a:br>
                <a:rPr lang="en-US" sz="2000">
                  <a:latin typeface="Times New Roman" charset="0"/>
                </a:rPr>
              </a:br>
              <a:r>
                <a:rPr lang="en-US" sz="2000">
                  <a:latin typeface="Times New Roman" charset="0"/>
                </a:rPr>
                <a:t>American novel.</a:t>
              </a:r>
            </a:p>
          </p:txBody>
        </p:sp>
        <p:sp>
          <p:nvSpPr>
            <p:cNvPr id="24589" name="Rectangle 14"/>
            <p:cNvSpPr>
              <a:spLocks noChangeArrowheads="1"/>
            </p:cNvSpPr>
            <p:nvPr/>
          </p:nvSpPr>
          <p:spPr bwMode="auto">
            <a:xfrm>
              <a:off x="2352" y="3552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It was a dark</a:t>
              </a:r>
              <a:br>
                <a:rPr lang="en-US" sz="2000">
                  <a:latin typeface="Times New Roman" charset="0"/>
                </a:rPr>
              </a:br>
              <a:r>
                <a:rPr lang="en-US" sz="2000">
                  <a:latin typeface="Times New Roman" charset="0"/>
                </a:rPr>
                <a:t>and stormy night.</a:t>
              </a:r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3744" y="3552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Suddenly, a shot</a:t>
              </a:r>
              <a:br>
                <a:rPr lang="en-US" sz="2000">
                  <a:latin typeface="Times New Roman" charset="0"/>
                </a:rPr>
              </a:br>
              <a:r>
                <a:rPr lang="en-US" sz="2000">
                  <a:latin typeface="Times New Roman" charset="0"/>
                </a:rPr>
                <a:t>rang out!</a:t>
              </a:r>
            </a:p>
          </p:txBody>
        </p:sp>
        <p:cxnSp>
          <p:nvCxnSpPr>
            <p:cNvPr id="24591" name="AutoShape 16"/>
            <p:cNvCxnSpPr>
              <a:cxnSpLocks noChangeShapeType="1"/>
              <a:stCxn id="24582" idx="2"/>
              <a:endCxn id="24583" idx="0"/>
            </p:cNvCxnSpPr>
            <p:nvPr/>
          </p:nvCxnSpPr>
          <p:spPr bwMode="auto">
            <a:xfrm flipH="1">
              <a:off x="1632" y="1726"/>
              <a:ext cx="960" cy="4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2" name="AutoShape 17"/>
            <p:cNvCxnSpPr>
              <a:cxnSpLocks noChangeShapeType="1"/>
              <a:stCxn id="24599" idx="0"/>
              <a:endCxn id="24582" idx="2"/>
            </p:cNvCxnSpPr>
            <p:nvPr/>
          </p:nvCxnSpPr>
          <p:spPr bwMode="auto">
            <a:xfrm flipH="1" flipV="1">
              <a:off x="2592" y="1726"/>
              <a:ext cx="1032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3" name="AutoShape 18"/>
            <p:cNvCxnSpPr>
              <a:cxnSpLocks noChangeShapeType="1"/>
              <a:stCxn id="24583" idx="2"/>
              <a:endCxn id="24585" idx="0"/>
            </p:cNvCxnSpPr>
            <p:nvPr/>
          </p:nvCxnSpPr>
          <p:spPr bwMode="auto">
            <a:xfrm flipH="1">
              <a:off x="1464" y="2352"/>
              <a:ext cx="168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4" name="AutoShape 19"/>
            <p:cNvCxnSpPr>
              <a:cxnSpLocks noChangeShapeType="1"/>
              <a:stCxn id="24599" idx="2"/>
              <a:endCxn id="24586" idx="0"/>
            </p:cNvCxnSpPr>
            <p:nvPr/>
          </p:nvCxnSpPr>
          <p:spPr bwMode="auto">
            <a:xfrm flipH="1">
              <a:off x="2952" y="2592"/>
              <a:ext cx="67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5" name="AutoShape 20"/>
            <p:cNvCxnSpPr>
              <a:cxnSpLocks noChangeShapeType="1"/>
              <a:stCxn id="24599" idx="2"/>
              <a:endCxn id="24587" idx="0"/>
            </p:cNvCxnSpPr>
            <p:nvPr/>
          </p:nvCxnSpPr>
          <p:spPr bwMode="auto">
            <a:xfrm>
              <a:off x="3624" y="2592"/>
              <a:ext cx="72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6" name="AutoShape 21"/>
            <p:cNvCxnSpPr>
              <a:cxnSpLocks noChangeShapeType="1"/>
              <a:stCxn id="24585" idx="2"/>
              <a:endCxn id="24588" idx="0"/>
            </p:cNvCxnSpPr>
            <p:nvPr/>
          </p:nvCxnSpPr>
          <p:spPr bwMode="auto">
            <a:xfrm>
              <a:off x="1464" y="321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7" name="AutoShape 22"/>
            <p:cNvCxnSpPr>
              <a:cxnSpLocks noChangeShapeType="1"/>
              <a:stCxn id="24586" idx="2"/>
              <a:endCxn id="24589" idx="0"/>
            </p:cNvCxnSpPr>
            <p:nvPr/>
          </p:nvCxnSpPr>
          <p:spPr bwMode="auto">
            <a:xfrm>
              <a:off x="2952" y="321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8" name="AutoShape 23"/>
            <p:cNvCxnSpPr>
              <a:cxnSpLocks noChangeShapeType="1"/>
              <a:stCxn id="24587" idx="2"/>
              <a:endCxn id="24590" idx="0"/>
            </p:cNvCxnSpPr>
            <p:nvPr/>
          </p:nvCxnSpPr>
          <p:spPr bwMode="auto">
            <a:xfrm>
              <a:off x="4344" y="321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7C6FB63-61A4-497D-A258-603373F98169}" type="slidenum">
              <a:rPr lang="en-US" sz="1400">
                <a:latin typeface="Arial" charset="0"/>
              </a:rPr>
              <a:pPr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 XML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You can make up your own XML tags and attributes, </a:t>
            </a:r>
            <a:r>
              <a:rPr lang="en-US" sz="2400" i="1" smtClean="0"/>
              <a:t>but...</a:t>
            </a:r>
            <a:endParaRPr lang="en-US" sz="2400" smtClean="0"/>
          </a:p>
          <a:p>
            <a:pPr lvl="1" eaLnBrk="1" hangingPunct="1"/>
            <a:r>
              <a:rPr lang="en-US" sz="2000" smtClean="0"/>
              <a:t>...any program that </a:t>
            </a:r>
            <a:r>
              <a:rPr lang="en-US" sz="2000" i="1" smtClean="0"/>
              <a:t>uses</a:t>
            </a:r>
            <a:r>
              <a:rPr lang="en-US" sz="2000" smtClean="0"/>
              <a:t> the XML must know what to expect!</a:t>
            </a:r>
          </a:p>
          <a:p>
            <a:pPr eaLnBrk="1" hangingPunct="1"/>
            <a:r>
              <a:rPr lang="en-US" sz="2400" smtClean="0"/>
              <a:t>A DTD (</a:t>
            </a:r>
            <a:r>
              <a:rPr lang="en-US" sz="2400" u="sng" smtClean="0">
                <a:solidFill>
                  <a:schemeClr val="tx2"/>
                </a:solidFill>
              </a:rPr>
              <a:t>D</a:t>
            </a:r>
            <a:r>
              <a:rPr lang="en-US" sz="2400" smtClean="0">
                <a:solidFill>
                  <a:schemeClr val="tx2"/>
                </a:solidFill>
              </a:rPr>
              <a:t>ocument </a:t>
            </a:r>
            <a:r>
              <a:rPr lang="en-US" sz="2400" u="sng" smtClean="0">
                <a:solidFill>
                  <a:schemeClr val="tx2"/>
                </a:solidFill>
              </a:rPr>
              <a:t>T</a:t>
            </a:r>
            <a:r>
              <a:rPr lang="en-US" sz="2400" smtClean="0">
                <a:solidFill>
                  <a:schemeClr val="tx2"/>
                </a:solidFill>
              </a:rPr>
              <a:t>ype </a:t>
            </a:r>
            <a:r>
              <a:rPr lang="en-US" sz="2400" u="sng" smtClean="0">
                <a:solidFill>
                  <a:schemeClr val="tx2"/>
                </a:solidFill>
              </a:rPr>
              <a:t>D</a:t>
            </a:r>
            <a:r>
              <a:rPr lang="en-US" sz="2400" smtClean="0">
                <a:solidFill>
                  <a:schemeClr val="tx2"/>
                </a:solidFill>
              </a:rPr>
              <a:t>efinition</a:t>
            </a:r>
            <a:r>
              <a:rPr lang="en-US" sz="2400" smtClean="0"/>
              <a:t>) defines what tags are legal and where they can occur in the XML</a:t>
            </a:r>
          </a:p>
          <a:p>
            <a:pPr eaLnBrk="1" hangingPunct="1"/>
            <a:r>
              <a:rPr lang="en-US" sz="2400" smtClean="0"/>
              <a:t>An XML document </a:t>
            </a:r>
            <a:r>
              <a:rPr lang="en-US" sz="2400" i="1" smtClean="0"/>
              <a:t>does not require</a:t>
            </a:r>
            <a:r>
              <a:rPr lang="en-US" sz="2400" smtClean="0"/>
              <a:t> a DTD</a:t>
            </a:r>
          </a:p>
          <a:p>
            <a:pPr eaLnBrk="1" hangingPunct="1"/>
            <a:r>
              <a:rPr lang="en-US" sz="2400" smtClean="0"/>
              <a:t>XML is </a:t>
            </a:r>
            <a:r>
              <a:rPr lang="en-US" sz="2400" smtClean="0">
                <a:solidFill>
                  <a:schemeClr val="tx2"/>
                </a:solidFill>
              </a:rPr>
              <a:t>well-structured</a:t>
            </a:r>
            <a:r>
              <a:rPr lang="en-US" sz="2400" smtClean="0"/>
              <a:t> if it follows the rules given earlier</a:t>
            </a:r>
          </a:p>
          <a:p>
            <a:pPr eaLnBrk="1" hangingPunct="1"/>
            <a:r>
              <a:rPr lang="en-US" sz="2400" smtClean="0"/>
              <a:t>In addition, XML is </a:t>
            </a:r>
            <a:r>
              <a:rPr lang="en-US" sz="2400" smtClean="0">
                <a:solidFill>
                  <a:schemeClr val="tx2"/>
                </a:solidFill>
              </a:rPr>
              <a:t>valid</a:t>
            </a:r>
            <a:r>
              <a:rPr lang="en-US" sz="2400" smtClean="0"/>
              <a:t> if it declares a DTD and conforms to that DTD</a:t>
            </a:r>
          </a:p>
          <a:p>
            <a:pPr eaLnBrk="1" hangingPunct="1"/>
            <a:r>
              <a:rPr lang="en-US" sz="2400" smtClean="0"/>
              <a:t>A DTD can be included in the XML, but is typically a separate document</a:t>
            </a:r>
          </a:p>
          <a:p>
            <a:pPr eaLnBrk="1" hangingPunct="1"/>
            <a:r>
              <a:rPr lang="en-US" sz="2400" smtClean="0"/>
              <a:t>Errors in XML documents will </a:t>
            </a:r>
            <a:r>
              <a:rPr lang="en-US" sz="2400" i="1" smtClean="0"/>
              <a:t>stop</a:t>
            </a:r>
            <a:r>
              <a:rPr lang="en-US" sz="2400" smtClean="0"/>
              <a:t> XML programs</a:t>
            </a:r>
          </a:p>
          <a:p>
            <a:pPr eaLnBrk="1" hangingPunct="1"/>
            <a:r>
              <a:rPr lang="en-US" sz="2400" smtClean="0"/>
              <a:t>Some alternatives to DTDs are </a:t>
            </a:r>
            <a:r>
              <a:rPr lang="en-US" sz="2400" smtClean="0">
                <a:solidFill>
                  <a:schemeClr val="tx2"/>
                </a:solidFill>
              </a:rPr>
              <a:t>XML Schemas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chemeClr val="tx2"/>
                </a:solidFill>
              </a:rPr>
              <a:t>RELAX NG</a:t>
            </a:r>
            <a:endParaRPr lang="en-US" sz="2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1106168-6982-4C77-A7D6-89BA1C663466}" type="slidenum">
              <a:rPr lang="en-US" sz="1400">
                <a:latin typeface="Arial" charset="0"/>
              </a:rPr>
              <a:pPr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Mixed content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An element may contain other elements, plain text, or both</a:t>
            </a:r>
          </a:p>
          <a:p>
            <a:pPr lvl="1" eaLnBrk="1" hangingPunct="1"/>
            <a:r>
              <a:rPr lang="en-US" sz="2000" smtClean="0"/>
              <a:t>An element containing only text:</a:t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&lt;name&gt;David Matuszek&lt;/name&gt;</a:t>
            </a:r>
            <a:endParaRPr lang="en-US" sz="2000" smtClean="0"/>
          </a:p>
          <a:p>
            <a:pPr lvl="1" eaLnBrk="1" hangingPunct="1"/>
            <a:r>
              <a:rPr lang="en-US" sz="2000" smtClean="0"/>
              <a:t>An element (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&lt;name&gt;</a:t>
            </a:r>
            <a:r>
              <a:rPr lang="en-US" sz="2000" smtClean="0"/>
              <a:t>) containing only elements:</a:t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&lt;name&gt;&lt;first&gt;David&lt;/first&gt;&lt;last&gt;Matuszek&lt;/last&gt;&lt;/name&gt;</a:t>
            </a:r>
          </a:p>
          <a:p>
            <a:pPr lvl="1" eaLnBrk="1" hangingPunct="1"/>
            <a:r>
              <a:rPr lang="en-US" sz="2000" smtClean="0"/>
              <a:t>An element containing both:</a:t>
            </a:r>
            <a:br>
              <a:rPr lang="en-US" sz="2000" smtClean="0"/>
            </a:b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&lt;class&gt;</a:t>
            </a:r>
            <a:r>
              <a:rPr lang="en-US" sz="2000" smtClean="0"/>
              <a:t>CIT597 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&lt;time&gt;</a:t>
            </a:r>
            <a:r>
              <a:rPr lang="en-US" sz="2000" smtClean="0"/>
              <a:t>10:30-12:00 MW</a:t>
            </a:r>
            <a:r>
              <a:rPr lang="en-US" sz="2000" smtClean="0">
                <a:solidFill>
                  <a:schemeClr val="accent2"/>
                </a:solidFill>
                <a:latin typeface="Trebuchet MS" pitchFamily="34" charset="0"/>
              </a:rPr>
              <a:t>&lt;/time&gt;&lt;/class&gt;</a:t>
            </a:r>
          </a:p>
          <a:p>
            <a:pPr eaLnBrk="1" hangingPunct="1"/>
            <a:r>
              <a:rPr lang="en-US" sz="2400" smtClean="0"/>
              <a:t>An element that contains both text and other elements is said to have </a:t>
            </a:r>
            <a:r>
              <a:rPr lang="en-US" sz="2400" smtClean="0">
                <a:solidFill>
                  <a:schemeClr val="tx2"/>
                </a:solidFill>
              </a:rPr>
              <a:t>mixed content</a:t>
            </a:r>
            <a:endParaRPr lang="en-US" sz="2400" smtClean="0"/>
          </a:p>
          <a:p>
            <a:pPr eaLnBrk="1" hangingPunct="1"/>
            <a:r>
              <a:rPr lang="en-US" sz="2400" smtClean="0"/>
              <a:t>Mixed content is legal, but </a:t>
            </a:r>
            <a:r>
              <a:rPr lang="en-US" sz="2400" i="1" smtClean="0"/>
              <a:t>bad</a:t>
            </a:r>
            <a:endParaRPr lang="en-US" sz="2400" smtClean="0"/>
          </a:p>
          <a:p>
            <a:pPr lvl="1" eaLnBrk="1" hangingPunct="1"/>
            <a:r>
              <a:rPr lang="en-US" sz="2000" smtClean="0"/>
              <a:t>Mixed content makes it much harder to define </a:t>
            </a:r>
            <a:r>
              <a:rPr lang="en-US" sz="2000" i="1" smtClean="0"/>
              <a:t>valid</a:t>
            </a:r>
            <a:r>
              <a:rPr lang="en-US" sz="2000" smtClean="0"/>
              <a:t> XML</a:t>
            </a:r>
          </a:p>
          <a:p>
            <a:pPr lvl="1" eaLnBrk="1" hangingPunct="1"/>
            <a:r>
              <a:rPr lang="en-US" sz="2000" smtClean="0"/>
              <a:t>Mixed content is more complicated to use in a program</a:t>
            </a:r>
          </a:p>
          <a:p>
            <a:pPr lvl="1" eaLnBrk="1" hangingPunct="1"/>
            <a:r>
              <a:rPr lang="en-US" sz="2000" smtClean="0"/>
              <a:t>Mixed content adds no power to XML--it is never needed for anything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C49DC25-42EA-4A29-BC70-463CF62BDC49}" type="slidenum">
              <a:rPr lang="en-US" sz="1400">
                <a:latin typeface="Arial" charset="0"/>
              </a:rPr>
              <a:pPr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XML document, revised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81534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Trebuchet MS" pitchFamily="34" charset="0"/>
              </a:rPr>
              <a:t>&lt;?xml version="1.0"?&gt;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&lt;weatherReport&gt;</a:t>
            </a:r>
          </a:p>
          <a:p>
            <a:r>
              <a:rPr lang="en-US" sz="1800">
                <a:solidFill>
                  <a:srgbClr val="FFFF82"/>
                </a:solidFill>
                <a:latin typeface="Trebuchet MS" pitchFamily="34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&lt;date&gt;</a:t>
            </a:r>
            <a:r>
              <a:rPr lang="en-US" sz="1800">
                <a:latin typeface="Trebuchet MS" pitchFamily="34" charset="0"/>
              </a:rPr>
              <a:t>7/14/97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&lt;/date&gt;</a:t>
            </a:r>
          </a:p>
          <a:p>
            <a:r>
              <a:rPr lang="en-US" sz="1800">
                <a:solidFill>
                  <a:srgbClr val="FFFF82"/>
                </a:solidFill>
                <a:latin typeface="Trebuchet MS" pitchFamily="34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&lt;place&gt;&lt;city&gt;</a:t>
            </a:r>
            <a:r>
              <a:rPr lang="en-US" sz="1800">
                <a:latin typeface="Trebuchet MS" pitchFamily="34" charset="0"/>
              </a:rPr>
              <a:t>North Place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&lt;/city&gt;</a:t>
            </a:r>
            <a:endParaRPr lang="en-US" sz="1800">
              <a:solidFill>
                <a:schemeClr val="tx2"/>
              </a:solidFill>
              <a:latin typeface="Trebuchet MS" pitchFamily="34" charset="0"/>
            </a:endParaRPr>
          </a:p>
          <a:p>
            <a:r>
              <a:rPr lang="en-US" sz="1800">
                <a:solidFill>
                  <a:schemeClr val="tx2"/>
                </a:solidFill>
                <a:latin typeface="Trebuchet MS" pitchFamily="34" charset="0"/>
              </a:rPr>
              <a:t>             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&lt;state&gt;</a:t>
            </a:r>
            <a:r>
              <a:rPr lang="en-US" sz="1800">
                <a:latin typeface="Trebuchet MS" pitchFamily="34" charset="0"/>
              </a:rPr>
              <a:t>NX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&lt;/state&gt;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         &lt;country&gt;</a:t>
            </a:r>
            <a:r>
              <a:rPr lang="en-US" sz="1800">
                <a:latin typeface="Trebuchet MS" pitchFamily="34" charset="0"/>
              </a:rPr>
              <a:t>USA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&lt;/country&gt;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&lt;/place&gt;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&lt;temperatures&gt;&lt;high</a:t>
            </a:r>
            <a:r>
              <a:rPr lang="en-US" sz="1800">
                <a:solidFill>
                  <a:srgbClr val="FFFF82"/>
                </a:solidFill>
                <a:latin typeface="Trebuchet MS" pitchFamily="34" charset="0"/>
              </a:rPr>
              <a:t> </a:t>
            </a:r>
            <a:r>
              <a:rPr lang="en-US" sz="1800">
                <a:solidFill>
                  <a:schemeClr val="folHlink"/>
                </a:solidFill>
                <a:latin typeface="Trebuchet MS" pitchFamily="34" charset="0"/>
              </a:rPr>
              <a:t>scale="F"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sz="1800">
                <a:latin typeface="Trebuchet MS" pitchFamily="34" charset="0"/>
              </a:rPr>
              <a:t>103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&lt;/high&gt;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                     &lt;low </a:t>
            </a:r>
            <a:r>
              <a:rPr lang="en-US" sz="1800">
                <a:solidFill>
                  <a:schemeClr val="folHlink"/>
                </a:solidFill>
                <a:latin typeface="Trebuchet MS" pitchFamily="34" charset="0"/>
              </a:rPr>
              <a:t>scale="F"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sz="1800">
                <a:latin typeface="Trebuchet MS" pitchFamily="34" charset="0"/>
              </a:rPr>
              <a:t>70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&lt;/low&gt;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&lt;/temperatures&gt;</a:t>
            </a:r>
          </a:p>
          <a:p>
            <a:r>
              <a:rPr lang="en-US" sz="1800">
                <a:latin typeface="Trebuchet MS" pitchFamily="34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&lt;forecast&gt;&lt;time&gt;</a:t>
            </a:r>
            <a:r>
              <a:rPr lang="en-US" sz="1800">
                <a:latin typeface="Trebuchet MS" pitchFamily="34" charset="0"/>
              </a:rPr>
              <a:t>Morning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&lt;/time&gt;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             &lt;predict&gt;</a:t>
            </a:r>
            <a:r>
              <a:rPr lang="en-US" sz="1800">
                <a:latin typeface="Trebuchet MS" pitchFamily="34" charset="0"/>
              </a:rPr>
              <a:t>Partly cloudy, Hazy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&lt;/predict&gt;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&lt;/forecast&gt;</a:t>
            </a:r>
          </a:p>
          <a:p>
            <a:r>
              <a:rPr lang="en-US" sz="1800">
                <a:latin typeface="Trebuchet MS" pitchFamily="34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&lt;forecast&gt;&lt;time&gt;</a:t>
            </a:r>
            <a:r>
              <a:rPr lang="en-US" sz="1800">
                <a:latin typeface="Trebuchet MS" pitchFamily="34" charset="0"/>
              </a:rPr>
              <a:t>Afternoon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&lt;/time&gt;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             &lt;predict&gt;</a:t>
            </a:r>
            <a:r>
              <a:rPr lang="en-US" sz="1800">
                <a:latin typeface="Trebuchet MS" pitchFamily="34" charset="0"/>
              </a:rPr>
              <a:t>Sunny </a:t>
            </a:r>
            <a:r>
              <a:rPr lang="en-US" sz="1800">
                <a:solidFill>
                  <a:schemeClr val="folHlink"/>
                </a:solidFill>
                <a:latin typeface="Trebuchet MS" pitchFamily="34" charset="0"/>
              </a:rPr>
              <a:t>&amp;amp;</a:t>
            </a:r>
            <a:r>
              <a:rPr lang="en-US" sz="1800">
                <a:latin typeface="Trebuchet MS" pitchFamily="34" charset="0"/>
              </a:rPr>
              <a:t> hot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&lt;/predict&gt;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&lt;/forecast&gt;</a:t>
            </a:r>
          </a:p>
          <a:p>
            <a:r>
              <a:rPr lang="en-US" sz="1800">
                <a:latin typeface="Trebuchet MS" pitchFamily="34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&lt;forecast&gt;&lt;time&gt;</a:t>
            </a:r>
            <a:r>
              <a:rPr lang="en-US" sz="1800">
                <a:latin typeface="Trebuchet MS" pitchFamily="34" charset="0"/>
              </a:rPr>
              <a:t>Evening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&lt;/time&gt;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             &lt;predict&gt;</a:t>
            </a:r>
            <a:r>
              <a:rPr lang="en-US" sz="1800">
                <a:latin typeface="Trebuchet MS" pitchFamily="34" charset="0"/>
              </a:rPr>
              <a:t>Clear and Cooler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&lt;/predict&gt;</a:t>
            </a:r>
          </a:p>
          <a:p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&lt;/weatherReport&gt;</a:t>
            </a:r>
            <a:endParaRPr lang="en-US" sz="180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07B8DC3-DDC8-4B7C-8F6F-71A652EA9497}" type="slidenum">
              <a:rPr lang="en-US" sz="1400">
                <a:latin typeface="Arial" charset="0"/>
              </a:rPr>
              <a:pPr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XML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XML is designed to be processed by computer programs, not to be displayed to humans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Nevertheless, almost all current browsers can display XML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don’t all display it the same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may not display it at all if it has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best results, update your browsers to the newest available versions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Remember:</a:t>
            </a:r>
            <a:br>
              <a:rPr lang="en-US" smtClean="0"/>
            </a:br>
            <a:r>
              <a:rPr lang="en-US" smtClean="0"/>
              <a:t>     HTML is designed to be </a:t>
            </a:r>
            <a:r>
              <a:rPr lang="en-US" i="1" smtClean="0"/>
              <a:t>viewed,</a:t>
            </a:r>
            <a:br>
              <a:rPr lang="en-US" i="1" smtClean="0"/>
            </a:br>
            <a:r>
              <a:rPr lang="en-US" i="1" smtClean="0"/>
              <a:t>     </a:t>
            </a:r>
            <a:r>
              <a:rPr lang="en-US" smtClean="0"/>
              <a:t>XML is designed to be </a:t>
            </a:r>
            <a:r>
              <a:rPr lang="en-US" i="1" smtClean="0"/>
              <a:t>used</a:t>
            </a:r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B4EC19C-BAA6-400F-8345-F3353BA78011}" type="slidenum">
              <a:rPr lang="en-US" sz="1400">
                <a:latin typeface="Arial" charset="0"/>
              </a:rPr>
              <a:pPr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document standards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You can define your own XML tag sets, but here are some already available: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XHTML</a:t>
            </a:r>
            <a:r>
              <a:rPr lang="en-US" smtClean="0"/>
              <a:t>: HTML redefined in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SMIL</a:t>
            </a:r>
            <a:r>
              <a:rPr lang="en-US" smtClean="0"/>
              <a:t>: Synchronized Multimedia Integration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MathML</a:t>
            </a:r>
            <a:r>
              <a:rPr lang="en-US" smtClean="0"/>
              <a:t>: Mathematical Markup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SVG</a:t>
            </a:r>
            <a:r>
              <a:rPr lang="en-US" smtClean="0"/>
              <a:t>: Scalable Vector Graphics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DrawML</a:t>
            </a:r>
            <a:r>
              <a:rPr lang="en-US" smtClean="0"/>
              <a:t>: Drawing MetaLanguage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ICE</a:t>
            </a:r>
            <a:r>
              <a:rPr lang="en-US" smtClean="0"/>
              <a:t>: Information and Content Exchange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ebXML</a:t>
            </a:r>
            <a:r>
              <a:rPr lang="en-US" smtClean="0"/>
              <a:t>: Electronic Business with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cxml</a:t>
            </a:r>
            <a:r>
              <a:rPr lang="en-US" smtClean="0"/>
              <a:t>: Commerce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CBL</a:t>
            </a:r>
            <a:r>
              <a:rPr lang="en-US" smtClean="0"/>
              <a:t>: Common Business Library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59082ED-C39B-4C5B-BD85-C8D0A42FA638}" type="slidenum">
              <a:rPr lang="en-US" sz="1400">
                <a:latin typeface="Arial" charset="0"/>
              </a:rPr>
              <a:pPr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XML, II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smtClean="0"/>
              <a:t>HTML и XML похожи, потому что они оба  </a:t>
            </a:r>
            <a:r>
              <a:rPr lang="ru-RU" dirty="0" smtClean="0">
                <a:solidFill>
                  <a:schemeClr val="tx2"/>
                </a:solidFill>
              </a:rPr>
              <a:t>SGML</a:t>
            </a:r>
            <a:r>
              <a:rPr lang="ru-RU" dirty="0" smtClean="0"/>
              <a:t> языка</a:t>
            </a:r>
            <a:r>
              <a:rPr lang="en-US" dirty="0" smtClean="0"/>
              <a:t> (SGML = </a:t>
            </a:r>
            <a:r>
              <a:rPr lang="en-US" u="sng" dirty="0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tandard </a:t>
            </a:r>
            <a:r>
              <a:rPr lang="en-US" u="sng" dirty="0" smtClean="0">
                <a:solidFill>
                  <a:schemeClr val="tx2"/>
                </a:solidFill>
              </a:rPr>
              <a:t>G</a:t>
            </a:r>
            <a:r>
              <a:rPr lang="en-US" dirty="0" smtClean="0">
                <a:solidFill>
                  <a:schemeClr val="tx2"/>
                </a:solidFill>
              </a:rPr>
              <a:t>eneralized </a:t>
            </a:r>
            <a:r>
              <a:rPr lang="en-US" u="sng" dirty="0" smtClean="0">
                <a:solidFill>
                  <a:schemeClr val="tx2"/>
                </a:solidFill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arkup </a:t>
            </a:r>
            <a:r>
              <a:rPr lang="en-US" u="sng" dirty="0" smtClean="0">
                <a:solidFill>
                  <a:schemeClr val="tx2"/>
                </a:solidFill>
              </a:rPr>
              <a:t>L</a:t>
            </a:r>
            <a:r>
              <a:rPr lang="en-US" dirty="0" smtClean="0">
                <a:solidFill>
                  <a:schemeClr val="tx2"/>
                </a:solidFill>
              </a:rPr>
              <a:t>anguage</a:t>
            </a:r>
            <a:r>
              <a:rPr lang="en-US" dirty="0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 smtClean="0"/>
              <a:t>Оба HTML и </a:t>
            </a:r>
            <a:r>
              <a:rPr lang="ru-RU" dirty="0" err="1" smtClean="0"/>
              <a:t>XMLиспользуют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элементы </a:t>
            </a:r>
            <a:r>
              <a:rPr lang="ru-RU" dirty="0" smtClean="0"/>
              <a:t>вложенные в </a:t>
            </a:r>
            <a:r>
              <a:rPr lang="ru-RU" dirty="0" smtClean="0">
                <a:solidFill>
                  <a:schemeClr val="tx2"/>
                </a:solidFill>
              </a:rPr>
              <a:t>теги</a:t>
            </a:r>
            <a:r>
              <a:rPr lang="ru-RU" dirty="0" smtClean="0"/>
              <a:t> (например, &lt;</a:t>
            </a:r>
            <a:r>
              <a:rPr lang="ru-RU" dirty="0" err="1" smtClean="0">
                <a:solidFill>
                  <a:srgbClr val="FF0000"/>
                </a:solidFill>
              </a:rPr>
              <a:t>body</a:t>
            </a:r>
            <a:r>
              <a:rPr lang="ru-RU" dirty="0" smtClean="0"/>
              <a:t>&gt; </a:t>
            </a:r>
            <a:r>
              <a:rPr lang="ru-RU" dirty="0" smtClean="0">
                <a:solidFill>
                  <a:srgbClr val="00B050"/>
                </a:solidFill>
              </a:rPr>
              <a:t>Это элемент </a:t>
            </a:r>
            <a:r>
              <a:rPr lang="ru-RU" dirty="0" smtClean="0"/>
              <a:t>&lt;/</a:t>
            </a:r>
            <a:r>
              <a:rPr lang="ru-RU" dirty="0" err="1" smtClean="0">
                <a:solidFill>
                  <a:srgbClr val="FF0000"/>
                </a:solidFill>
              </a:rPr>
              <a:t>body</a:t>
            </a:r>
            <a:r>
              <a:rPr lang="ru-RU" dirty="0" smtClean="0"/>
              <a:t>&gt;)</a:t>
            </a:r>
            <a:r>
              <a:rPr lang="en-US" dirty="0" smtClean="0"/>
              <a:t>. </a:t>
            </a:r>
            <a:r>
              <a:rPr lang="ru-RU" dirty="0" smtClean="0"/>
              <a:t>Оба используют </a:t>
            </a:r>
            <a:r>
              <a:rPr lang="ru-RU" dirty="0" smtClean="0">
                <a:solidFill>
                  <a:schemeClr val="accent2"/>
                </a:solidFill>
              </a:rPr>
              <a:t>атрибуты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</a:t>
            </a:r>
            <a:r>
              <a:rPr lang="ru-RU" dirty="0" smtClean="0"/>
              <a:t>т.е.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Trebuchet MS" pitchFamily="34" charset="0"/>
              </a:rPr>
              <a:t>img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alt</a:t>
            </a:r>
            <a:r>
              <a:rPr lang="en-US" dirty="0" smtClean="0">
                <a:latin typeface="Trebuchet MS" pitchFamily="34" charset="0"/>
              </a:rPr>
              <a:t>=“image”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</a:rPr>
              <a:t>src</a:t>
            </a:r>
            <a:r>
              <a:rPr lang="en-US" dirty="0" smtClean="0">
                <a:latin typeface="Trebuchet MS" pitchFamily="34" charset="0"/>
              </a:rPr>
              <a:t>=“image.jpeg”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/&gt;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 smtClean="0"/>
              <a:t>Оба используют </a:t>
            </a:r>
            <a:r>
              <a:rPr lang="ru-RU" dirty="0" smtClean="0">
                <a:solidFill>
                  <a:schemeClr val="bg2"/>
                </a:solidFill>
              </a:rPr>
              <a:t>сущности</a:t>
            </a:r>
            <a:r>
              <a:rPr lang="ru-RU" dirty="0" smtClean="0"/>
              <a:t> </a:t>
            </a:r>
            <a:r>
              <a:rPr lang="en-US" dirty="0" smtClean="0">
                <a:latin typeface="Trebuchet MS" pitchFamily="34" charset="0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&amp;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lt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&amp;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gt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&amp;amp;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&amp;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quot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;</a:t>
            </a:r>
            <a:r>
              <a:rPr lang="en-US" dirty="0" smtClean="0"/>
              <a:t>,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&amp;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apos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;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Точнее</a:t>
            </a:r>
            <a:r>
              <a:rPr lang="en-US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HTML </a:t>
            </a:r>
            <a:r>
              <a:rPr lang="ru-RU" dirty="0" smtClean="0"/>
              <a:t>определяется в </a:t>
            </a:r>
            <a:r>
              <a:rPr lang="en-US" dirty="0" smtClean="0"/>
              <a:t>SGML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XML </a:t>
            </a:r>
            <a:r>
              <a:rPr lang="ru-RU" dirty="0" smtClean="0"/>
              <a:t>является подмножеством </a:t>
            </a:r>
            <a:r>
              <a:rPr lang="en-US" dirty="0" smtClean="0"/>
              <a:t> SGML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9271FF8-DC17-4FAA-9D7D-9C2B3F348147}" type="slidenum">
              <a:rPr lang="en-US" sz="1400">
                <a:latin typeface="Arial" charset="0"/>
              </a:rPr>
              <a:pPr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SGML:</a:t>
            </a:r>
            <a:r>
              <a:rPr lang="en-US" sz="2400" smtClean="0"/>
              <a:t> Standard Generalized Markup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XML</a:t>
            </a:r>
            <a:r>
              <a:rPr lang="en-US" sz="2400" smtClean="0"/>
              <a:t> : Extensible Markup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DTD</a:t>
            </a:r>
            <a:r>
              <a:rPr lang="en-US" sz="2400" smtClean="0"/>
              <a:t>: Document Type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element</a:t>
            </a:r>
            <a:r>
              <a:rPr lang="en-US" sz="2400" smtClean="0"/>
              <a:t>: a start and end tag, along with their contents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attribute</a:t>
            </a:r>
            <a:r>
              <a:rPr lang="en-US" sz="2400" smtClean="0"/>
              <a:t>: a value given in the start tag of an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entity</a:t>
            </a:r>
            <a:r>
              <a:rPr lang="en-US" sz="2400" smtClean="0"/>
              <a:t>: a representation of a particular character or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PI</a:t>
            </a:r>
            <a:r>
              <a:rPr lang="en-US" sz="2400" smtClean="0"/>
              <a:t>: a Processing Instruction, to possibly be used by a program that processes this XML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namespace</a:t>
            </a:r>
            <a:r>
              <a:rPr lang="en-US" sz="2400" smtClean="0"/>
              <a:t>: a unique string that references a DTD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well-formed XML</a:t>
            </a:r>
            <a:r>
              <a:rPr lang="en-US" sz="2400" smtClean="0"/>
              <a:t>: XML that follows the basic syntax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valid XML</a:t>
            </a:r>
            <a:r>
              <a:rPr lang="en-US" sz="2400" smtClean="0"/>
              <a:t>: well-formed XML that conforms to a  DTD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07A915F-1255-4B3E-807F-8ADAC3A9B616}" type="slidenum">
              <a:rPr lang="en-US" sz="1400">
                <a:latin typeface="Arial" charset="0"/>
              </a:rPr>
              <a:pPr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EEA26E7-E484-44C6-9281-BDC3380C1C2D}" type="slidenum">
              <a:rPr lang="en-US" sz="1400">
                <a:latin typeface="Arial" charset="0"/>
              </a:rPr>
              <a:pPr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XML, III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416425"/>
          </a:xfrm>
        </p:spPr>
        <p:txBody>
          <a:bodyPr/>
          <a:lstStyle/>
          <a:p>
            <a:pPr eaLnBrk="1" hangingPunct="1"/>
            <a:r>
              <a:rPr lang="en-US" dirty="0" smtClean="0"/>
              <a:t>HTML </a:t>
            </a:r>
            <a:r>
              <a:rPr lang="ru-RU" dirty="0" smtClean="0"/>
              <a:t>для людей</a:t>
            </a:r>
            <a:endParaRPr lang="en-US" dirty="0" smtClean="0"/>
          </a:p>
          <a:p>
            <a:pPr lvl="1" eaLnBrk="1" hangingPunct="1"/>
            <a:r>
              <a:rPr lang="en-US" dirty="0" smtClean="0"/>
              <a:t>HTML </a:t>
            </a:r>
            <a:r>
              <a:rPr lang="ru-RU" dirty="0" smtClean="0"/>
              <a:t>описывает веб-страницу</a:t>
            </a:r>
            <a:endParaRPr lang="en-US" dirty="0" smtClean="0"/>
          </a:p>
          <a:p>
            <a:pPr lvl="1" eaLnBrk="1" hangingPunct="1"/>
            <a:r>
              <a:rPr lang="ru-RU" dirty="0" smtClean="0"/>
              <a:t>Вы не хотите видеть сообщения об ошибках при посещении веб-страниц</a:t>
            </a:r>
          </a:p>
          <a:p>
            <a:pPr lvl="1" eaLnBrk="1" hangingPunct="1"/>
            <a:r>
              <a:rPr lang="ru-RU" dirty="0" smtClean="0"/>
              <a:t>Браузер игнорирует и/или исправляет все ошибки разметки </a:t>
            </a:r>
            <a:r>
              <a:rPr lang="en-US" dirty="0" smtClean="0"/>
              <a:t>HTML, </a:t>
            </a:r>
            <a:r>
              <a:rPr lang="ru-RU" dirty="0" smtClean="0"/>
              <a:t>т.к. в</a:t>
            </a:r>
            <a:r>
              <a:rPr lang="en-US" dirty="0" smtClean="0"/>
              <a:t> HTML </a:t>
            </a:r>
            <a:r>
              <a:rPr lang="ru-RU" dirty="0" smtClean="0"/>
              <a:t>они встречаются часто</a:t>
            </a:r>
            <a:endParaRPr lang="en-US" dirty="0" smtClean="0"/>
          </a:p>
          <a:p>
            <a:pPr eaLnBrk="1" hangingPunct="1"/>
            <a:r>
              <a:rPr lang="en-US" dirty="0" smtClean="0"/>
              <a:t>XML </a:t>
            </a:r>
            <a:r>
              <a:rPr lang="ru-RU" dirty="0" smtClean="0"/>
              <a:t>для компьютера</a:t>
            </a:r>
            <a:endParaRPr lang="en-US" dirty="0" smtClean="0"/>
          </a:p>
          <a:p>
            <a:pPr lvl="1" eaLnBrk="1" hangingPunct="1"/>
            <a:r>
              <a:rPr lang="en-US" dirty="0" smtClean="0"/>
              <a:t>XML </a:t>
            </a:r>
            <a:r>
              <a:rPr lang="ru-RU" dirty="0" smtClean="0"/>
              <a:t>описывает данные</a:t>
            </a:r>
            <a:endParaRPr lang="en-US" dirty="0" smtClean="0"/>
          </a:p>
          <a:p>
            <a:pPr lvl="1" eaLnBrk="1" hangingPunct="1"/>
            <a:r>
              <a:rPr lang="ru-RU" dirty="0" smtClean="0"/>
              <a:t>Правила строги и ошибки не допускаются</a:t>
            </a:r>
            <a:endParaRPr lang="en-US" dirty="0" smtClean="0"/>
          </a:p>
          <a:p>
            <a:pPr lvl="2" eaLnBrk="1" hangingPunct="1"/>
            <a:r>
              <a:rPr lang="ru-RU" dirty="0" smtClean="0"/>
              <a:t>В этом отношении</a:t>
            </a:r>
            <a:r>
              <a:rPr lang="en-US" dirty="0" smtClean="0"/>
              <a:t>, XML </a:t>
            </a:r>
            <a:r>
              <a:rPr lang="ru-RU" dirty="0" smtClean="0"/>
              <a:t>похож язык программирования</a:t>
            </a:r>
            <a:endParaRPr lang="en-US" dirty="0" smtClean="0"/>
          </a:p>
          <a:p>
            <a:pPr lvl="1" eaLnBrk="1" hangingPunct="1"/>
            <a:r>
              <a:rPr lang="ru-RU" dirty="0" smtClean="0"/>
              <a:t>Текущие версии браузеров могут отображать</a:t>
            </a:r>
            <a:r>
              <a:rPr lang="en-US" dirty="0" smtClean="0"/>
              <a:t>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3FE2E12-9A61-4BF4-9EDF-120F9318149D}" type="slidenum">
              <a:rPr lang="en-US" sz="1400">
                <a:latin typeface="Arial" charset="0"/>
              </a:rPr>
              <a:pPr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XML-</a:t>
            </a:r>
            <a:r>
              <a:rPr lang="ru-RU" dirty="0" smtClean="0"/>
              <a:t>связанные технологии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2"/>
                </a:solidFill>
              </a:rPr>
              <a:t>DTD</a:t>
            </a:r>
            <a:r>
              <a:rPr lang="en-US" sz="2400" dirty="0" smtClean="0"/>
              <a:t> (</a:t>
            </a:r>
            <a:r>
              <a:rPr lang="en-US" sz="2400" u="sng" dirty="0" smtClean="0">
                <a:solidFill>
                  <a:schemeClr val="tx2"/>
                </a:solidFill>
              </a:rPr>
              <a:t>D</a:t>
            </a:r>
            <a:r>
              <a:rPr lang="en-US" sz="2400" dirty="0" smtClean="0">
                <a:solidFill>
                  <a:schemeClr val="tx2"/>
                </a:solidFill>
              </a:rPr>
              <a:t>ocument </a:t>
            </a:r>
            <a:r>
              <a:rPr lang="en-US" sz="2400" u="sng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ype </a:t>
            </a:r>
            <a:r>
              <a:rPr lang="en-US" sz="2400" u="sng" dirty="0" smtClean="0">
                <a:solidFill>
                  <a:schemeClr val="tx2"/>
                </a:solidFill>
              </a:rPr>
              <a:t>D</a:t>
            </a:r>
            <a:r>
              <a:rPr lang="en-US" sz="2400" dirty="0" smtClean="0">
                <a:solidFill>
                  <a:schemeClr val="tx2"/>
                </a:solidFill>
              </a:rPr>
              <a:t>efinition</a:t>
            </a:r>
            <a:r>
              <a:rPr lang="en-US" sz="2400" dirty="0" smtClean="0"/>
              <a:t>) </a:t>
            </a:r>
            <a:r>
              <a:rPr lang="ru-RU" sz="2400" dirty="0" smtClean="0"/>
              <a:t>и </a:t>
            </a:r>
            <a:r>
              <a:rPr lang="en-US" sz="2400" dirty="0" smtClean="0">
                <a:solidFill>
                  <a:schemeClr val="tx2"/>
                </a:solidFill>
              </a:rPr>
              <a:t>XML Schemas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для определения допустимых тегов </a:t>
            </a:r>
            <a:r>
              <a:rPr lang="en-US" sz="2400" dirty="0" smtClean="0"/>
              <a:t>XML </a:t>
            </a:r>
            <a:r>
              <a:rPr lang="ru-RU" sz="2400" dirty="0" smtClean="0"/>
              <a:t>и их </a:t>
            </a:r>
            <a:r>
              <a:rPr lang="ru-RU" sz="2400" dirty="0" smtClean="0"/>
              <a:t>атрибутов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</a:rPr>
              <a:t>CSS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smtClean="0">
                <a:solidFill>
                  <a:schemeClr val="tx2"/>
                </a:solidFill>
              </a:rPr>
              <a:t>C</a:t>
            </a:r>
            <a:r>
              <a:rPr lang="en-US" sz="2400" dirty="0" smtClean="0">
                <a:solidFill>
                  <a:schemeClr val="tx2"/>
                </a:solidFill>
              </a:rPr>
              <a:t>ascading </a:t>
            </a:r>
            <a:r>
              <a:rPr lang="en-US" sz="2400" u="sng" dirty="0" smtClean="0">
                <a:solidFill>
                  <a:schemeClr val="tx2"/>
                </a:solidFill>
              </a:rPr>
              <a:t>S</a:t>
            </a:r>
            <a:r>
              <a:rPr lang="en-US" sz="2400" dirty="0" smtClean="0">
                <a:solidFill>
                  <a:schemeClr val="tx2"/>
                </a:solidFill>
              </a:rPr>
              <a:t>tyle </a:t>
            </a:r>
            <a:r>
              <a:rPr lang="en-US" sz="2400" u="sng" dirty="0" smtClean="0">
                <a:solidFill>
                  <a:schemeClr val="tx2"/>
                </a:solidFill>
              </a:rPr>
              <a:t>S</a:t>
            </a:r>
            <a:r>
              <a:rPr lang="en-US" sz="2400" dirty="0" smtClean="0">
                <a:solidFill>
                  <a:schemeClr val="tx2"/>
                </a:solidFill>
              </a:rPr>
              <a:t>heets</a:t>
            </a:r>
            <a:r>
              <a:rPr lang="en-US" sz="2400" dirty="0" smtClean="0"/>
              <a:t>) </a:t>
            </a:r>
            <a:r>
              <a:rPr lang="ru-RU" sz="2400" dirty="0" smtClean="0"/>
              <a:t>описывает как отображать </a:t>
            </a:r>
            <a:r>
              <a:rPr lang="en-US" sz="2400" dirty="0" smtClean="0"/>
              <a:t>HTML </a:t>
            </a:r>
            <a:r>
              <a:rPr lang="ru-RU" sz="2400" dirty="0" smtClean="0"/>
              <a:t>или</a:t>
            </a:r>
            <a:r>
              <a:rPr lang="en-US" sz="2400" dirty="0" smtClean="0"/>
              <a:t> XML </a:t>
            </a:r>
            <a:r>
              <a:rPr lang="ru-RU" sz="2400" dirty="0" smtClean="0"/>
              <a:t>в браузере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</a:rPr>
              <a:t>XSLT</a:t>
            </a:r>
            <a:r>
              <a:rPr lang="en-US" sz="2400" dirty="0" smtClean="0"/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e</a:t>
            </a:r>
            <a:r>
              <a:rPr lang="en-US" sz="2400" u="sng" dirty="0" err="1" smtClean="0">
                <a:solidFill>
                  <a:schemeClr val="tx2"/>
                </a:solidFill>
              </a:rPr>
              <a:t>X</a:t>
            </a:r>
            <a:r>
              <a:rPr lang="en-US" sz="2400" dirty="0" err="1" smtClean="0">
                <a:solidFill>
                  <a:schemeClr val="tx2"/>
                </a:solidFill>
              </a:rPr>
              <a:t>tensible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u="sng" dirty="0" err="1" smtClean="0">
                <a:solidFill>
                  <a:schemeClr val="tx2"/>
                </a:solidFill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</a:rPr>
              <a:t>tylesheet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u="sng" dirty="0" smtClean="0">
                <a:solidFill>
                  <a:schemeClr val="tx2"/>
                </a:solidFill>
              </a:rPr>
              <a:t>L</a:t>
            </a:r>
            <a:r>
              <a:rPr lang="en-US" sz="2400" dirty="0" smtClean="0">
                <a:solidFill>
                  <a:schemeClr val="tx2"/>
                </a:solidFill>
              </a:rPr>
              <a:t>anguage </a:t>
            </a:r>
            <a:r>
              <a:rPr lang="en-US" sz="2400" u="sng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ransformations</a:t>
            </a:r>
            <a:r>
              <a:rPr lang="en-US" sz="2400" dirty="0" smtClean="0"/>
              <a:t>)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XPath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для преобразования из одной формы </a:t>
            </a:r>
            <a:r>
              <a:rPr lang="en-US" sz="2400" dirty="0" smtClean="0"/>
              <a:t>XML</a:t>
            </a:r>
            <a:r>
              <a:rPr lang="ru-RU" sz="2400" dirty="0" smtClean="0"/>
              <a:t> в другую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</a:rPr>
              <a:t>DOM</a:t>
            </a:r>
            <a:r>
              <a:rPr lang="en-US" sz="2400" dirty="0" smtClean="0"/>
              <a:t> (</a:t>
            </a:r>
            <a:r>
              <a:rPr lang="en-US" sz="2400" u="sng" dirty="0" smtClean="0">
                <a:solidFill>
                  <a:schemeClr val="tx2"/>
                </a:solidFill>
              </a:rPr>
              <a:t>D</a:t>
            </a:r>
            <a:r>
              <a:rPr lang="en-US" sz="2400" dirty="0" smtClean="0">
                <a:solidFill>
                  <a:schemeClr val="tx2"/>
                </a:solidFill>
              </a:rPr>
              <a:t>ocument </a:t>
            </a:r>
            <a:r>
              <a:rPr lang="en-US" sz="2400" u="sng" dirty="0" smtClean="0">
                <a:solidFill>
                  <a:schemeClr val="tx2"/>
                </a:solidFill>
              </a:rPr>
              <a:t>O</a:t>
            </a:r>
            <a:r>
              <a:rPr lang="en-US" sz="2400" dirty="0" smtClean="0">
                <a:solidFill>
                  <a:schemeClr val="tx2"/>
                </a:solidFill>
              </a:rPr>
              <a:t>bject </a:t>
            </a:r>
            <a:r>
              <a:rPr lang="en-US" sz="2400" u="sng" dirty="0" smtClean="0">
                <a:solidFill>
                  <a:schemeClr val="tx2"/>
                </a:solidFill>
              </a:rPr>
              <a:t>M</a:t>
            </a:r>
            <a:r>
              <a:rPr lang="en-US" sz="2400" dirty="0" smtClean="0">
                <a:solidFill>
                  <a:schemeClr val="tx2"/>
                </a:solidFill>
              </a:rPr>
              <a:t>odel</a:t>
            </a:r>
            <a:r>
              <a:rPr lang="en-US" sz="2400" dirty="0" smtClean="0"/>
              <a:t>), </a:t>
            </a:r>
            <a:r>
              <a:rPr lang="en-US" sz="2400" dirty="0" smtClean="0">
                <a:solidFill>
                  <a:schemeClr val="tx2"/>
                </a:solidFill>
              </a:rPr>
              <a:t>SAX</a:t>
            </a:r>
            <a:r>
              <a:rPr lang="en-US" sz="2400" dirty="0" smtClean="0"/>
              <a:t> (</a:t>
            </a:r>
            <a:r>
              <a:rPr lang="en-US" sz="2400" u="sng" dirty="0" smtClean="0">
                <a:solidFill>
                  <a:schemeClr val="tx2"/>
                </a:solidFill>
              </a:rPr>
              <a:t>S</a:t>
            </a:r>
            <a:r>
              <a:rPr lang="en-US" sz="2400" dirty="0" smtClean="0">
                <a:solidFill>
                  <a:schemeClr val="tx2"/>
                </a:solidFill>
              </a:rPr>
              <a:t>imple </a:t>
            </a:r>
            <a:r>
              <a:rPr lang="en-US" sz="2400" u="sng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PI </a:t>
            </a:r>
            <a:r>
              <a:rPr lang="ru-RU" sz="2400" dirty="0" smtClean="0">
                <a:solidFill>
                  <a:schemeClr val="tx2"/>
                </a:solidFill>
              </a:rPr>
              <a:t>для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u="sng" dirty="0" smtClean="0">
                <a:solidFill>
                  <a:schemeClr val="tx2"/>
                </a:solidFill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ML</a:t>
            </a:r>
            <a:r>
              <a:rPr lang="en-US" sz="2400" dirty="0" smtClean="0"/>
              <a:t>) </a:t>
            </a:r>
            <a:r>
              <a:rPr lang="ru-RU" sz="2400" dirty="0" smtClean="0"/>
              <a:t>это </a:t>
            </a:r>
            <a:r>
              <a:rPr lang="ru-RU" sz="2400" dirty="0" smtClean="0"/>
              <a:t>программный </a:t>
            </a:r>
            <a:r>
              <a:rPr lang="ru-RU" sz="2400" dirty="0" smtClean="0"/>
              <a:t>интерфейс</a:t>
            </a:r>
            <a:r>
              <a:rPr lang="en-US" sz="2400" dirty="0" smtClean="0"/>
              <a:t> </a:t>
            </a:r>
            <a:r>
              <a:rPr lang="ru-RU" sz="2400" dirty="0" smtClean="0"/>
              <a:t>для чтения</a:t>
            </a:r>
            <a:r>
              <a:rPr lang="en-US" sz="2400" dirty="0" smtClean="0"/>
              <a:t>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CA669BA-36ED-4648-9F19-06E77ACB8068}" type="slidenum">
              <a:rPr lang="en-US" sz="1400">
                <a:latin typeface="Arial" charset="0"/>
              </a:rPr>
              <a:pPr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0" y="1752600"/>
            <a:ext cx="79069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rebuchet MS" pitchFamily="34" charset="0"/>
              </a:rPr>
              <a:t>&lt;?xml version="1.0"?&gt;</a:t>
            </a:r>
          </a:p>
          <a:p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weatherReport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</a:p>
          <a:p>
            <a:r>
              <a:rPr lang="en-US" dirty="0">
                <a:solidFill>
                  <a:srgbClr val="FFFF82"/>
                </a:solidFill>
                <a:latin typeface="Trebuchet MS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&lt;date&gt;</a:t>
            </a:r>
            <a:r>
              <a:rPr lang="en-US" dirty="0">
                <a:latin typeface="Trebuchet MS" pitchFamily="34" charset="0"/>
              </a:rPr>
              <a:t>7/14/97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&lt;/date&gt;</a:t>
            </a:r>
          </a:p>
          <a:p>
            <a:r>
              <a:rPr lang="en-US" dirty="0">
                <a:solidFill>
                  <a:srgbClr val="FFFF82"/>
                </a:solidFill>
                <a:latin typeface="Trebuchet MS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&lt;city&gt;</a:t>
            </a:r>
            <a:r>
              <a:rPr lang="en-US" dirty="0">
                <a:latin typeface="Trebuchet MS" pitchFamily="34" charset="0"/>
              </a:rPr>
              <a:t>North Place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&lt;/city&gt;</a:t>
            </a:r>
            <a:r>
              <a:rPr lang="en-US" dirty="0">
                <a:latin typeface="Trebuchet MS" pitchFamily="34" charset="0"/>
              </a:rPr>
              <a:t>,</a:t>
            </a:r>
            <a:r>
              <a:rPr lang="en-US" dirty="0">
                <a:solidFill>
                  <a:srgbClr val="FFFF82"/>
                </a:solidFill>
                <a:latin typeface="Trebuchet MS" pitchFamily="34" charset="0"/>
              </a:rPr>
              <a:t> </a:t>
            </a:r>
            <a:endParaRPr lang="ru-RU" dirty="0" smtClean="0">
              <a:solidFill>
                <a:srgbClr val="FFFF82"/>
              </a:solidFill>
              <a:latin typeface="Trebuchet MS" pitchFamily="34" charset="0"/>
            </a:endParaRPr>
          </a:p>
          <a:p>
            <a:r>
              <a:rPr lang="ru-RU" dirty="0">
                <a:solidFill>
                  <a:srgbClr val="FFFF82"/>
                </a:solidFill>
                <a:latin typeface="Trebuchet MS" pitchFamily="34" charset="0"/>
              </a:rPr>
              <a:t> </a:t>
            </a:r>
            <a:r>
              <a:rPr lang="ru-RU" dirty="0" smtClean="0">
                <a:solidFill>
                  <a:srgbClr val="FFFF82"/>
                </a:solidFill>
                <a:latin typeface="Trebuchet MS" pitchFamily="34" charset="0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state&gt;</a:t>
            </a:r>
            <a:r>
              <a:rPr lang="en-US" dirty="0">
                <a:latin typeface="Trebuchet MS" pitchFamily="34" charset="0"/>
              </a:rPr>
              <a:t>NX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&lt;/state&gt;</a:t>
            </a:r>
          </a:p>
          <a:p>
            <a:r>
              <a:rPr lang="en-US" dirty="0">
                <a:solidFill>
                  <a:srgbClr val="FFFF82"/>
                </a:solidFill>
                <a:latin typeface="Trebuchet MS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&lt;country&gt;</a:t>
            </a:r>
            <a:r>
              <a:rPr lang="en-US" dirty="0">
                <a:latin typeface="Trebuchet MS" pitchFamily="34" charset="0"/>
              </a:rPr>
              <a:t>USA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&lt;/country&gt;</a:t>
            </a:r>
          </a:p>
          <a:p>
            <a:r>
              <a:rPr lang="en-US" dirty="0">
                <a:latin typeface="Trebuchet MS" pitchFamily="34" charset="0"/>
              </a:rPr>
              <a:t>   High Temp: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&lt;high</a:t>
            </a:r>
            <a:r>
              <a:rPr lang="en-US" dirty="0">
                <a:solidFill>
                  <a:srgbClr val="FFFF82"/>
                </a:solidFill>
                <a:latin typeface="Trebuchet MS" pitchFamily="34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Trebuchet MS" pitchFamily="34" charset="0"/>
              </a:rPr>
              <a:t>scale="F"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dirty="0">
                <a:latin typeface="Trebuchet MS" pitchFamily="34" charset="0"/>
              </a:rPr>
              <a:t>103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&lt;/high&gt;</a:t>
            </a:r>
          </a:p>
          <a:p>
            <a:r>
              <a:rPr lang="en-US" dirty="0">
                <a:latin typeface="Trebuchet MS" pitchFamily="34" charset="0"/>
              </a:rPr>
              <a:t>   Low Temp: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&lt;low </a:t>
            </a:r>
            <a:r>
              <a:rPr lang="en-US" dirty="0">
                <a:solidFill>
                  <a:schemeClr val="folHlink"/>
                </a:solidFill>
                <a:latin typeface="Trebuchet MS" pitchFamily="34" charset="0"/>
              </a:rPr>
              <a:t>scale="F"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dirty="0">
                <a:latin typeface="Trebuchet MS" pitchFamily="34" charset="0"/>
              </a:rPr>
              <a:t>70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&lt;/low&gt;</a:t>
            </a:r>
          </a:p>
          <a:p>
            <a:r>
              <a:rPr lang="en-US" dirty="0">
                <a:latin typeface="Trebuchet MS" pitchFamily="34" charset="0"/>
              </a:rPr>
              <a:t>   Morning: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&lt;morning&gt;</a:t>
            </a:r>
            <a:r>
              <a:rPr lang="en-US" dirty="0">
                <a:latin typeface="Trebuchet MS" pitchFamily="34" charset="0"/>
              </a:rPr>
              <a:t>Partly cloudy, Hazy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&lt;/morning&gt;</a:t>
            </a:r>
          </a:p>
          <a:p>
            <a:r>
              <a:rPr lang="en-US" dirty="0">
                <a:latin typeface="Trebuchet MS" pitchFamily="34" charset="0"/>
              </a:rPr>
              <a:t>   Afternoon: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&lt;afternoon&gt;</a:t>
            </a:r>
            <a:r>
              <a:rPr lang="en-US" dirty="0">
                <a:latin typeface="Trebuchet MS" pitchFamily="34" charset="0"/>
              </a:rPr>
              <a:t>Sunny </a:t>
            </a:r>
            <a:r>
              <a:rPr lang="en-US" dirty="0">
                <a:solidFill>
                  <a:schemeClr val="folHlink"/>
                </a:solidFill>
                <a:latin typeface="Trebuchet MS" pitchFamily="34" charset="0"/>
              </a:rPr>
              <a:t>&amp;amp;</a:t>
            </a:r>
            <a:r>
              <a:rPr lang="en-US" dirty="0">
                <a:latin typeface="Trebuchet MS" pitchFamily="34" charset="0"/>
              </a:rPr>
              <a:t> hot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&lt;/afternoon&gt;</a:t>
            </a:r>
          </a:p>
          <a:p>
            <a:r>
              <a:rPr lang="en-US" dirty="0">
                <a:latin typeface="Trebuchet MS" pitchFamily="34" charset="0"/>
              </a:rPr>
              <a:t>   Evening: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&lt;evening&gt;</a:t>
            </a:r>
            <a:r>
              <a:rPr lang="en-US" dirty="0">
                <a:latin typeface="Trebuchet MS" pitchFamily="34" charset="0"/>
              </a:rPr>
              <a:t>Clear and Cooler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&lt;/evening&gt;</a:t>
            </a:r>
          </a:p>
          <a:p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&lt;/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weatherReport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66800" y="990600"/>
            <a:ext cx="6858000" cy="6148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?xml</a:t>
            </a:r>
            <a:r>
              <a:rPr lang="en-US" dirty="0">
                <a:solidFill>
                  <a:srgbClr val="FF0000"/>
                </a:solidFill>
              </a:rPr>
              <a:t> version</a:t>
            </a:r>
            <a:r>
              <a:rPr lang="en-US" dirty="0">
                <a:solidFill>
                  <a:srgbClr val="0000CD"/>
                </a:solidFill>
              </a:rPr>
              <a:t>="1.0"</a:t>
            </a:r>
            <a:r>
              <a:rPr lang="en-US" dirty="0">
                <a:solidFill>
                  <a:srgbClr val="FF0000"/>
                </a:solidFill>
              </a:rPr>
              <a:t> encoding</a:t>
            </a:r>
            <a:r>
              <a:rPr lang="en-US" dirty="0">
                <a:solidFill>
                  <a:srgbClr val="0000CD"/>
                </a:solidFill>
              </a:rPr>
              <a:t>="UTF-8</a:t>
            </a:r>
            <a:r>
              <a:rPr lang="en-US" b="1" dirty="0">
                <a:solidFill>
                  <a:srgbClr val="0000CD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bookstore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book</a:t>
            </a:r>
            <a:r>
              <a:rPr lang="en-US" dirty="0">
                <a:solidFill>
                  <a:srgbClr val="FF0000"/>
                </a:solidFill>
              </a:rPr>
              <a:t> category</a:t>
            </a:r>
            <a:r>
              <a:rPr lang="en-US" dirty="0">
                <a:solidFill>
                  <a:srgbClr val="0000CD"/>
                </a:solidFill>
              </a:rPr>
              <a:t>="cooking"&gt;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title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en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r>
              <a:rPr lang="en-US" dirty="0"/>
              <a:t>Everyday Italian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/title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Giada De </a:t>
            </a:r>
            <a:r>
              <a:rPr lang="en-US" dirty="0" err="1"/>
              <a:t>Laurentiis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2005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30.00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/book</a:t>
            </a:r>
            <a:r>
              <a:rPr lang="en-US" dirty="0" smtClean="0">
                <a:solidFill>
                  <a:srgbClr val="0000CD"/>
                </a:solidFill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book</a:t>
            </a:r>
            <a:r>
              <a:rPr lang="en-US" dirty="0">
                <a:solidFill>
                  <a:srgbClr val="FF0000"/>
                </a:solidFill>
              </a:rPr>
              <a:t> category</a:t>
            </a:r>
            <a:r>
              <a:rPr lang="en-US" dirty="0">
                <a:solidFill>
                  <a:srgbClr val="0000CD"/>
                </a:solidFill>
              </a:rPr>
              <a:t>="children"&gt;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title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en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r>
              <a:rPr lang="en-US" dirty="0"/>
              <a:t>Harry Potter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/title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J K. Rowling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2005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29.99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/book</a:t>
            </a:r>
            <a:r>
              <a:rPr lang="en-US" dirty="0" smtClean="0">
                <a:solidFill>
                  <a:srgbClr val="0000CD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00CD"/>
                </a:solidFill>
              </a:rPr>
              <a:t>…….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/bookstore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CED82E7-7512-4A48-8062-4010E254F4C7}" type="slidenum">
              <a:rPr lang="en-US" sz="1400">
                <a:latin typeface="Arial" charset="0"/>
              </a:rPr>
              <a:pPr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Общая структура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495800"/>
          </a:xfrm>
        </p:spPr>
        <p:txBody>
          <a:bodyPr/>
          <a:lstStyle/>
          <a:p>
            <a:pPr eaLnBrk="1" hangingPunct="1"/>
            <a:r>
              <a:rPr lang="ru-RU" dirty="0" smtClean="0"/>
              <a:t>XML начинается с объявления</a:t>
            </a:r>
            <a:r>
              <a:rPr lang="en-US" dirty="0" smtClean="0"/>
              <a:t>:</a:t>
            </a:r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&lt;?xml version="1.0"?&gt;</a:t>
            </a:r>
          </a:p>
          <a:p>
            <a:pPr marL="457200" lvl="1" indent="0" eaLnBrk="1" hangingPunct="1">
              <a:buClr>
                <a:srgbClr val="FFFF82"/>
              </a:buClr>
              <a:buNone/>
            </a:pPr>
            <a:r>
              <a:rPr lang="ru-RU" sz="2800" dirty="0" smtClean="0">
                <a:ea typeface="+mn-ea"/>
                <a:cs typeface="+mn-cs"/>
              </a:rPr>
              <a:t>С указанием кодировки:</a:t>
            </a:r>
          </a:p>
          <a:p>
            <a:pPr marL="457200" lvl="1" indent="0" eaLnBrk="1" hangingPunct="1">
              <a:buClr>
                <a:srgbClr val="FFFF82"/>
              </a:buClr>
              <a:buNone/>
            </a:pPr>
            <a:r>
              <a:rPr lang="ru-RU" sz="2800" dirty="0" smtClean="0">
                <a:ea typeface="+mn-ea"/>
                <a:cs typeface="+mn-cs"/>
              </a:rPr>
              <a:t>	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&lt;?xml version="1.</a:t>
            </a:r>
            <a:r>
              <a:rPr lang="ru-RU" dirty="0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</a:t>
            </a:r>
            <a:r>
              <a:rPr lang="ru-RU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encoding="UTF-8" ?&gt;</a:t>
            </a:r>
            <a:endParaRPr lang="ru-RU" dirty="0">
              <a:solidFill>
                <a:schemeClr val="accent2"/>
              </a:solidFill>
              <a:latin typeface="Trebuchet MS" pitchFamily="34" charset="0"/>
            </a:endParaRPr>
          </a:p>
          <a:p>
            <a:pPr marL="457200" lvl="1" indent="0" eaLnBrk="1" hangingPunct="1">
              <a:buClr>
                <a:srgbClr val="FFFF82"/>
              </a:buClr>
              <a:buNone/>
            </a:pPr>
            <a:r>
              <a:rPr lang="ru-RU" sz="2800" dirty="0" smtClean="0"/>
              <a:t>Не</a:t>
            </a:r>
            <a:r>
              <a:rPr lang="ru-RU" sz="2800" dirty="0"/>
              <a:t> подключить ли </a:t>
            </a:r>
            <a:r>
              <a:rPr lang="ru-RU" sz="2800" dirty="0" smtClean="0"/>
              <a:t>документу </a:t>
            </a:r>
            <a:r>
              <a:rPr lang="en-US" sz="2800" dirty="0" smtClean="0"/>
              <a:t>XML</a:t>
            </a:r>
            <a:r>
              <a:rPr lang="ru-RU" sz="2800" dirty="0" smtClean="0"/>
              <a:t> </a:t>
            </a:r>
            <a:r>
              <a:rPr lang="ru-RU" sz="2800" dirty="0"/>
              <a:t>описания разметки </a:t>
            </a:r>
            <a:r>
              <a:rPr lang="ru-RU" sz="2800" dirty="0" smtClean="0"/>
              <a:t>извне:</a:t>
            </a:r>
            <a:endParaRPr lang="en-US" sz="2800" dirty="0">
              <a:ea typeface="+mn-ea"/>
              <a:cs typeface="+mn-cs"/>
            </a:endParaRPr>
          </a:p>
          <a:p>
            <a:pPr marL="457200" lvl="1" indent="0" eaLnBrk="1" hangingPunct="1">
              <a:buClr>
                <a:srgbClr val="FFFF82"/>
              </a:buClr>
              <a:buNone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&lt;?xml version="1.0" encoding="UTF-8" standalone="no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"?&gt;</a:t>
            </a:r>
            <a:endParaRPr lang="ru-RU" dirty="0">
              <a:solidFill>
                <a:schemeClr val="accent2"/>
              </a:solidFill>
              <a:latin typeface="Trebuchet MS" pitchFamily="34" charset="0"/>
            </a:endParaRPr>
          </a:p>
          <a:p>
            <a:pPr marL="457200" lvl="1" indent="0" eaLnBrk="1" hangingPunct="1">
              <a:buClr>
                <a:srgbClr val="FFFF82"/>
              </a:buClr>
              <a:buNone/>
            </a:pPr>
            <a:r>
              <a:rPr lang="ru-RU" sz="2800" dirty="0" smtClean="0"/>
              <a:t>Документ </a:t>
            </a:r>
            <a:r>
              <a:rPr lang="ru-RU" sz="2800" dirty="0"/>
              <a:t>будет пользоваться своим </a:t>
            </a:r>
            <a:r>
              <a:rPr lang="ru-RU" sz="2800" dirty="0" smtClean="0"/>
              <a:t>DTD:</a:t>
            </a:r>
          </a:p>
          <a:p>
            <a:pPr marL="457200" lvl="1" indent="0" eaLnBrk="1" hangingPunct="1">
              <a:buClr>
                <a:srgbClr val="FFFF82"/>
              </a:buClr>
              <a:buNone/>
            </a:pPr>
            <a:r>
              <a:rPr lang="ru-RU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&lt;?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xml version="1.0" encoding="UTF-8" standalone="yes"?&gt;</a:t>
            </a:r>
            <a:endParaRPr lang="ru-RU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CED82E7-7512-4A48-8062-4010E254F4C7}" type="slidenum">
              <a:rPr lang="en-US" sz="1400">
                <a:latin typeface="Arial" charset="0"/>
              </a:rPr>
              <a:pPr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Общая структура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 eaLnBrk="1" hangingPunct="1"/>
            <a:r>
              <a:rPr lang="ru-RU" dirty="0"/>
              <a:t>после XML-объявления могут следовать </a:t>
            </a:r>
            <a:r>
              <a:rPr lang="ru-RU" dirty="0">
                <a:solidFill>
                  <a:srgbClr val="FFC000"/>
                </a:solidFill>
              </a:rPr>
              <a:t>комментарии</a:t>
            </a:r>
            <a:r>
              <a:rPr lang="ru-RU" dirty="0"/>
              <a:t>, </a:t>
            </a:r>
            <a:r>
              <a:rPr lang="ru-RU" dirty="0">
                <a:solidFill>
                  <a:schemeClr val="accent1"/>
                </a:solidFill>
              </a:rPr>
              <a:t>инструкции обработки </a:t>
            </a:r>
            <a:r>
              <a:rPr lang="ru-RU" dirty="0"/>
              <a:t>или же пустые пространства</a:t>
            </a:r>
            <a:r>
              <a:rPr lang="en-US" dirty="0" smtClean="0"/>
              <a:t>:</a:t>
            </a:r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&lt;?xml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version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="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1.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0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"</a:t>
            </a:r>
            <a:r>
              <a:rPr lang="ru-RU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encoding="UTF-8"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?&gt;</a:t>
            </a:r>
            <a:endParaRPr lang="ru-RU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ru-RU" dirty="0">
                <a:solidFill>
                  <a:srgbClr val="FFC000"/>
                </a:solidFill>
                <a:latin typeface="Trebuchet MS" pitchFamily="34" charset="0"/>
              </a:rPr>
              <a:t>&lt;!-- это комментарий --&gt;</a:t>
            </a:r>
            <a:r>
              <a:rPr lang="en-US" dirty="0">
                <a:solidFill>
                  <a:srgbClr val="FFC000"/>
                </a:solidFill>
                <a:latin typeface="Trebuchet MS" pitchFamily="34" charset="0"/>
              </a:rPr>
              <a:t/>
            </a:r>
            <a:br>
              <a:rPr lang="en-US" dirty="0">
                <a:solidFill>
                  <a:srgbClr val="FFC000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accent1"/>
                </a:solidFill>
                <a:latin typeface="Trebuchet MS" pitchFamily="34" charset="0"/>
              </a:rPr>
              <a:t>&lt;?xml-</a:t>
            </a:r>
            <a:r>
              <a:rPr lang="en-US" dirty="0" err="1" smtClean="0">
                <a:solidFill>
                  <a:schemeClr val="accent1"/>
                </a:solidFill>
                <a:latin typeface="Trebuchet MS" pitchFamily="34" charset="0"/>
              </a:rPr>
              <a:t>stylesheet</a:t>
            </a:r>
            <a:r>
              <a:rPr lang="en-US" dirty="0" smtClean="0">
                <a:solidFill>
                  <a:schemeClr val="accent1"/>
                </a:solidFill>
                <a:latin typeface="Trebuchet MS" pitchFamily="34" charset="0"/>
              </a:rPr>
              <a:t> type="text/</a:t>
            </a:r>
            <a:r>
              <a:rPr lang="en-US" dirty="0" err="1" smtClean="0">
                <a:solidFill>
                  <a:schemeClr val="accent1"/>
                </a:solidFill>
                <a:latin typeface="Trebuchet MS" pitchFamily="34" charset="0"/>
              </a:rPr>
              <a:t>css</a:t>
            </a:r>
            <a:r>
              <a:rPr lang="en-US" dirty="0" smtClean="0">
                <a:solidFill>
                  <a:schemeClr val="accent1"/>
                </a:solidFill>
                <a:latin typeface="Trebuchet MS" pitchFamily="34" charset="0"/>
              </a:rPr>
              <a:t>" </a:t>
            </a:r>
            <a:r>
              <a:rPr lang="en-US" dirty="0" err="1" smtClean="0">
                <a:solidFill>
                  <a:schemeClr val="accent1"/>
                </a:solidFill>
                <a:latin typeface="Trebuchet MS" pitchFamily="34" charset="0"/>
              </a:rPr>
              <a:t>href</a:t>
            </a:r>
            <a:r>
              <a:rPr lang="en-US" dirty="0" smtClean="0">
                <a:solidFill>
                  <a:schemeClr val="accent1"/>
                </a:solidFill>
                <a:latin typeface="Trebuchet MS" pitchFamily="34" charset="0"/>
              </a:rPr>
              <a:t>="ss.css"?&gt;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CED82E7-7512-4A48-8062-4010E254F4C7}" type="slidenum">
              <a:rPr lang="en-US" sz="1400">
                <a:latin typeface="Arial" charset="0"/>
              </a:rPr>
              <a:pPr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Общая структура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 eaLnBrk="1" hangingPunct="1"/>
            <a:r>
              <a:rPr lang="ru-RU" dirty="0" smtClean="0"/>
              <a:t>Далее идет </a:t>
            </a:r>
            <a:r>
              <a:rPr lang="ru-RU" dirty="0">
                <a:solidFill>
                  <a:srgbClr val="A52A2A"/>
                </a:solidFill>
              </a:rPr>
              <a:t>корневой элемент </a:t>
            </a:r>
            <a:r>
              <a:rPr lang="ru-RU" dirty="0" smtClean="0"/>
              <a:t>– </a:t>
            </a:r>
            <a:r>
              <a:rPr lang="ru-RU" i="1" dirty="0" smtClean="0"/>
              <a:t>единственный</a:t>
            </a:r>
            <a:r>
              <a:rPr lang="ru-RU" dirty="0" smtClean="0"/>
              <a:t> тег, содержащий остальную часть</a:t>
            </a:r>
            <a:r>
              <a:rPr lang="en-US" dirty="0" smtClean="0"/>
              <a:t> </a:t>
            </a:r>
            <a:r>
              <a:rPr lang="en-US" dirty="0" smtClean="0"/>
              <a:t>XML</a:t>
            </a:r>
            <a:r>
              <a:rPr lang="en-US" dirty="0" smtClean="0"/>
              <a:t>:</a:t>
            </a:r>
            <a:endParaRPr lang="ru-RU" dirty="0" smtClean="0"/>
          </a:p>
          <a:p>
            <a:pPr eaLnBrk="1" hangingPunct="1"/>
            <a:endParaRPr lang="en-US" dirty="0" smtClean="0"/>
          </a:p>
          <a:p>
            <a:pPr lvl="1" eaLnBrk="1" hangingPunct="1">
              <a:buClr>
                <a:srgbClr val="FFFF82"/>
              </a:buClr>
              <a:buFontTx/>
              <a:buChar char=" "/>
            </a:pP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bookstore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     ...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D"/>
                </a:solidFill>
              </a:rPr>
              <a:t>&lt;/</a:t>
            </a:r>
            <a:r>
              <a:rPr lang="en-US" dirty="0" smtClean="0">
                <a:solidFill>
                  <a:srgbClr val="A52A2A"/>
                </a:solidFill>
              </a:rPr>
              <a:t>bookstore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en-US" dirty="0" smtClean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44970"/>
      </p:ext>
    </p:extLst>
  </p:cSld>
  <p:clrMapOvr>
    <a:masterClrMapping/>
  </p:clrMapOvr>
</p:sld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Designs\duke6.pot</Template>
  <TotalTime>4259</TotalTime>
  <Words>1998</Words>
  <Application>Microsoft Office PowerPoint</Application>
  <PresentationFormat>Экран (4:3)</PresentationFormat>
  <Paragraphs>323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Tahoma</vt:lpstr>
      <vt:lpstr>Times</vt:lpstr>
      <vt:lpstr>Times New Roman</vt:lpstr>
      <vt:lpstr>Trebuchet MS</vt:lpstr>
      <vt:lpstr>Wingdings</vt:lpstr>
      <vt:lpstr>duke6</vt:lpstr>
      <vt:lpstr>XML</vt:lpstr>
      <vt:lpstr>HTML и XML, I</vt:lpstr>
      <vt:lpstr>HTML и XML, II</vt:lpstr>
      <vt:lpstr>HTML и XML, III</vt:lpstr>
      <vt:lpstr>XML-связанные технологии</vt:lpstr>
      <vt:lpstr>Пример XML документа</vt:lpstr>
      <vt:lpstr>Общая структура</vt:lpstr>
      <vt:lpstr>Общая структура</vt:lpstr>
      <vt:lpstr>Общая структура</vt:lpstr>
      <vt:lpstr>XML строительные блоки</vt:lpstr>
      <vt:lpstr>Элементы и атрибуты</vt:lpstr>
      <vt:lpstr>Корректный XML</vt:lpstr>
      <vt:lpstr>Сущности</vt:lpstr>
      <vt:lpstr>XML объявление</vt:lpstr>
      <vt:lpstr>Инструкции обработки</vt:lpstr>
      <vt:lpstr>Комментарии</vt:lpstr>
      <vt:lpstr>CDATA</vt:lpstr>
      <vt:lpstr>Имена в XML</vt:lpstr>
      <vt:lpstr>Namespaces</vt:lpstr>
      <vt:lpstr>Namespaces and URIs</vt:lpstr>
      <vt:lpstr>Namespace syntax</vt:lpstr>
      <vt:lpstr>Review of XML rules</vt:lpstr>
      <vt:lpstr>Another well-structured example</vt:lpstr>
      <vt:lpstr>XML as a tree</vt:lpstr>
      <vt:lpstr>Valid XML</vt:lpstr>
      <vt:lpstr>Mixed content</vt:lpstr>
      <vt:lpstr>Example XML document, revised</vt:lpstr>
      <vt:lpstr>Viewing XML</vt:lpstr>
      <vt:lpstr>Extended document standards</vt:lpstr>
      <vt:lpstr>Vocabulary</vt:lpstr>
      <vt:lpstr>The End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David Matuszek</dc:creator>
  <cp:lastModifiedBy>max</cp:lastModifiedBy>
  <cp:revision>116</cp:revision>
  <cp:lastPrinted>2002-05-13T15:29:48Z</cp:lastPrinted>
  <dcterms:created xsi:type="dcterms:W3CDTF">2002-05-10T15:31:07Z</dcterms:created>
  <dcterms:modified xsi:type="dcterms:W3CDTF">2016-09-01T02:47:17Z</dcterms:modified>
</cp:coreProperties>
</file>