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Lst>
  <p:notesMasterIdLst>
    <p:notesMasterId r:id="rId20"/>
  </p:notesMasterIdLst>
  <p:handoutMasterIdLst>
    <p:handoutMasterId r:id="rId21"/>
  </p:handoutMasterIdLst>
  <p:sldIdLst>
    <p:sldId id="427" r:id="rId6"/>
    <p:sldId id="418" r:id="rId7"/>
    <p:sldId id="428" r:id="rId8"/>
    <p:sldId id="431" r:id="rId9"/>
    <p:sldId id="432" r:id="rId10"/>
    <p:sldId id="444" r:id="rId11"/>
    <p:sldId id="434" r:id="rId12"/>
    <p:sldId id="435" r:id="rId13"/>
    <p:sldId id="437" r:id="rId14"/>
    <p:sldId id="439" r:id="rId15"/>
    <p:sldId id="438" r:id="rId16"/>
    <p:sldId id="440" r:id="rId17"/>
    <p:sldId id="441" r:id="rId18"/>
    <p:sldId id="4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3" autoAdjust="0"/>
    <p:restoredTop sz="79707" autoAdjust="0"/>
  </p:normalViewPr>
  <p:slideViewPr>
    <p:cSldViewPr snapToGrid="0">
      <p:cViewPr varScale="1">
        <p:scale>
          <a:sx n="92" d="100"/>
          <a:sy n="92" d="100"/>
        </p:scale>
        <p:origin x="1014" y="96"/>
      </p:cViewPr>
      <p:guideLst>
        <p:guide orient="horz" pos="2160"/>
        <p:guide pos="3840"/>
      </p:guideLst>
    </p:cSldViewPr>
  </p:slideViewPr>
  <p:notesTextViewPr>
    <p:cViewPr>
      <p:scale>
        <a:sx n="1" d="1"/>
        <a:sy n="1" d="1"/>
      </p:scale>
      <p:origin x="0" y="0"/>
    </p:cViewPr>
  </p:notesTextViewPr>
  <p:sorterViewPr>
    <p:cViewPr>
      <p:scale>
        <a:sx n="100" d="100"/>
        <a:sy n="100" d="100"/>
      </p:scale>
      <p:origin x="0" y="-504"/>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150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414500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756699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807563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09078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238256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9613657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80960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905320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70648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36373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1789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86253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4" name="Рисунок 3"/>
          <p:cNvPicPr>
            <a:picLocks noChangeAspect="1"/>
          </p:cNvPicPr>
          <p:nvPr userDrawn="1"/>
        </p:nvPicPr>
        <p:blipFill>
          <a:blip r:embed="rId2"/>
          <a:stretch>
            <a:fillRect/>
          </a:stretch>
        </p:blipFill>
        <p:spPr>
          <a:xfrm>
            <a:off x="11210986" y="4235656"/>
            <a:ext cx="695325" cy="666750"/>
          </a:xfrm>
          <a:prstGeom prst="rect">
            <a:avLst/>
          </a:prstGeom>
        </p:spPr>
      </p:pic>
    </p:spTree>
    <p:extLst>
      <p:ext uri="{BB962C8B-B14F-4D97-AF65-F5344CB8AC3E}">
        <p14:creationId xmlns:p14="http://schemas.microsoft.com/office/powerpoint/2010/main" val="27101673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8169772"/>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2" r:id="rId3"/>
    <p:sldLayoutId id="2147483683" r:id="rId4"/>
    <p:sldLayoutId id="2147483684" r:id="rId5"/>
    <p:sldLayoutId id="2147483685" r:id="rId6"/>
    <p:sldLayoutId id="2147483686" r:id="rId7"/>
    <p:sldLayoutId id="2147483687"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hyperlink" Target="https://addons.mozilla.org/en-Us/firefox/addon/selenium-id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ru-RU" dirty="0" smtClean="0"/>
              <a:t>Шаптала Максим </a:t>
            </a:r>
            <a:r>
              <a:rPr lang="en-US" dirty="0" smtClean="0"/>
              <a:t>| </a:t>
            </a:r>
            <a:r>
              <a:rPr lang="ru-RU" dirty="0" smtClean="0"/>
              <a:t>Компьютерная</a:t>
            </a:r>
            <a:r>
              <a:rPr lang="en-US" dirty="0" smtClean="0"/>
              <a:t> </a:t>
            </a:r>
            <a:r>
              <a:rPr lang="ru-RU" dirty="0" smtClean="0"/>
              <a:t>академия Шаг</a:t>
            </a:r>
            <a:endParaRPr lang="en-US" dirty="0"/>
          </a:p>
        </p:txBody>
      </p:sp>
      <p:sp>
        <p:nvSpPr>
          <p:cNvPr id="2" name="Title 1"/>
          <p:cNvSpPr>
            <a:spLocks noGrp="1"/>
          </p:cNvSpPr>
          <p:nvPr>
            <p:ph type="ctrTitle"/>
          </p:nvPr>
        </p:nvSpPr>
        <p:spPr/>
        <p:txBody>
          <a:bodyPr/>
          <a:lstStyle/>
          <a:p>
            <a:r>
              <a:rPr lang="ru-RU" sz="4000" dirty="0" smtClean="0"/>
              <a:t>Тестирование ПО</a:t>
            </a:r>
            <a:endParaRPr lang="en-US" sz="4000" dirty="0"/>
          </a:p>
        </p:txBody>
      </p:sp>
    </p:spTree>
    <p:extLst>
      <p:ext uri="{BB962C8B-B14F-4D97-AF65-F5344CB8AC3E}">
        <p14:creationId xmlns:p14="http://schemas.microsoft.com/office/powerpoint/2010/main" val="3161676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Работа в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a:solidFill>
                  <a:schemeClr val="bg1"/>
                </a:solidFill>
              </a:rPr>
              <a:t>Язык команд </a:t>
            </a:r>
            <a:r>
              <a:rPr lang="en-US" dirty="0">
                <a:solidFill>
                  <a:schemeClr val="bg1"/>
                </a:solidFill>
              </a:rPr>
              <a:t>Selenium</a:t>
            </a: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78533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команд </a:t>
            </a:r>
            <a:r>
              <a:rPr lang="en-US" dirty="0"/>
              <a:t>Selenium</a:t>
            </a:r>
            <a:endParaRPr lang="ru-RU" dirty="0"/>
          </a:p>
        </p:txBody>
      </p:sp>
      <p:sp>
        <p:nvSpPr>
          <p:cNvPr id="3" name="Объект 2"/>
          <p:cNvSpPr>
            <a:spLocks noGrp="1"/>
          </p:cNvSpPr>
          <p:nvPr>
            <p:ph sz="quarter" idx="10"/>
          </p:nvPr>
        </p:nvSpPr>
        <p:spPr>
          <a:xfrm>
            <a:off x="378696" y="918326"/>
            <a:ext cx="11525250" cy="5290388"/>
          </a:xfrm>
        </p:spPr>
        <p:txBody>
          <a:bodyPr/>
          <a:lstStyle/>
          <a:p>
            <a:pPr marL="0" indent="0">
              <a:buNone/>
            </a:pPr>
            <a:r>
              <a:rPr lang="ru-RU" dirty="0"/>
              <a:t>Язык </a:t>
            </a:r>
            <a:r>
              <a:rPr lang="ru-RU" dirty="0" err="1"/>
              <a:t>Selenium</a:t>
            </a:r>
            <a:r>
              <a:rPr lang="ru-RU" dirty="0"/>
              <a:t> – это набор команд, которые составляют ваши тесты. Последовательность таких команд называется тестовый сценарий</a:t>
            </a:r>
            <a:r>
              <a:rPr lang="ru-RU" dirty="0" smtClean="0"/>
              <a:t>.</a:t>
            </a:r>
          </a:p>
          <a:p>
            <a:pPr marL="0" indent="0">
              <a:buNone/>
            </a:pPr>
            <a:r>
              <a:rPr lang="ru-RU" dirty="0"/>
              <a:t>Используя язык команд </a:t>
            </a:r>
            <a:r>
              <a:rPr lang="ru-RU" dirty="0" err="1"/>
              <a:t>Selenium</a:t>
            </a:r>
            <a:r>
              <a:rPr lang="ru-RU" dirty="0"/>
              <a:t>, пользователь может: </a:t>
            </a:r>
            <a:endParaRPr lang="ru-RU" dirty="0" smtClean="0"/>
          </a:p>
          <a:p>
            <a:r>
              <a:rPr lang="ru-RU" dirty="0" smtClean="0"/>
              <a:t>проверить </a:t>
            </a:r>
            <a:r>
              <a:rPr lang="ru-RU" dirty="0"/>
              <a:t>наличие элементов интерфейса пользователя по их </a:t>
            </a:r>
            <a:r>
              <a:rPr lang="ru-RU" dirty="0" smtClean="0"/>
              <a:t>HTML-тегам</a:t>
            </a:r>
          </a:p>
          <a:p>
            <a:r>
              <a:rPr lang="ru-RU" dirty="0" smtClean="0"/>
              <a:t>проверить </a:t>
            </a:r>
            <a:r>
              <a:rPr lang="ru-RU" dirty="0"/>
              <a:t>определенный </a:t>
            </a:r>
            <a:r>
              <a:rPr lang="ru-RU" dirty="0" smtClean="0"/>
              <a:t>контент</a:t>
            </a:r>
          </a:p>
          <a:p>
            <a:r>
              <a:rPr lang="ru-RU" dirty="0" smtClean="0"/>
              <a:t>работу </a:t>
            </a:r>
            <a:r>
              <a:rPr lang="ru-RU" dirty="0"/>
              <a:t>гиперссылок, полей ввода, меню, отправляемых форм, табличных данных и </a:t>
            </a:r>
            <a:r>
              <a:rPr lang="ru-RU" dirty="0" smtClean="0"/>
              <a:t>прочее</a:t>
            </a:r>
            <a:endParaRPr lang="ru-RU" dirty="0"/>
          </a:p>
        </p:txBody>
      </p:sp>
    </p:spTree>
    <p:extLst>
      <p:ext uri="{BB962C8B-B14F-4D97-AF65-F5344CB8AC3E}">
        <p14:creationId xmlns:p14="http://schemas.microsoft.com/office/powerpoint/2010/main" val="1114405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p:txBody>
          <a:bodyPr/>
          <a:lstStyle/>
          <a:p>
            <a:pPr marL="0" indent="0">
              <a:buNone/>
            </a:pPr>
            <a:r>
              <a:rPr lang="ru-RU" dirty="0" smtClean="0"/>
              <a:t>Команды </a:t>
            </a:r>
            <a:r>
              <a:rPr lang="ru-RU" dirty="0" err="1"/>
              <a:t>Selenium</a:t>
            </a:r>
            <a:r>
              <a:rPr lang="ru-RU" dirty="0"/>
              <a:t> бывают трех видов: Действия (</a:t>
            </a:r>
            <a:r>
              <a:rPr lang="ru-RU" dirty="0" err="1"/>
              <a:t>Actions</a:t>
            </a:r>
            <a:r>
              <a:rPr lang="ru-RU" dirty="0"/>
              <a:t>), Считыватели (</a:t>
            </a:r>
            <a:r>
              <a:rPr lang="ru-RU" dirty="0" err="1"/>
              <a:t>Accessors</a:t>
            </a:r>
            <a:r>
              <a:rPr lang="ru-RU" dirty="0"/>
              <a:t>) и Проверки (</a:t>
            </a:r>
            <a:r>
              <a:rPr lang="ru-RU" dirty="0" err="1"/>
              <a:t>Assertions</a:t>
            </a:r>
            <a:r>
              <a:rPr lang="ru-RU" dirty="0" smtClean="0"/>
              <a:t>).</a:t>
            </a:r>
          </a:p>
          <a:p>
            <a:r>
              <a:rPr lang="ru-RU" b="1" dirty="0"/>
              <a:t>Действия</a:t>
            </a:r>
            <a:r>
              <a:rPr lang="ru-RU" dirty="0"/>
              <a:t> – это команды, которые обычно управляют состоянием приложения. Они совершают действия вроде “щелкнуть по той ссылке” или “выбрать эту </a:t>
            </a:r>
            <a:r>
              <a:rPr lang="ru-RU" dirty="0" smtClean="0"/>
              <a:t>опцию</a:t>
            </a:r>
          </a:p>
          <a:p>
            <a:r>
              <a:rPr lang="ru-RU" b="1" dirty="0"/>
              <a:t>Считыватели</a:t>
            </a:r>
            <a:r>
              <a:rPr lang="ru-RU" dirty="0"/>
              <a:t> анализируют состояние приложения и сохраняют результаты в переменные, к примеру, команда “</a:t>
            </a:r>
            <a:r>
              <a:rPr lang="ru-RU" dirty="0" err="1"/>
              <a:t>storeTitle</a:t>
            </a:r>
            <a:r>
              <a:rPr lang="ru-RU" dirty="0"/>
              <a:t>”. “Считыватели” также используются для автоматической генерации “Проверок”.</a:t>
            </a:r>
          </a:p>
        </p:txBody>
      </p:sp>
    </p:spTree>
    <p:extLst>
      <p:ext uri="{BB962C8B-B14F-4D97-AF65-F5344CB8AC3E}">
        <p14:creationId xmlns:p14="http://schemas.microsoft.com/office/powerpoint/2010/main" val="1002129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a:xfrm>
            <a:off x="379514" y="969126"/>
            <a:ext cx="11525250" cy="5290388"/>
          </a:xfrm>
        </p:spPr>
        <p:txBody>
          <a:bodyPr/>
          <a:lstStyle/>
          <a:p>
            <a:r>
              <a:rPr lang="ru-RU" b="1" dirty="0"/>
              <a:t>Проверки</a:t>
            </a:r>
            <a:r>
              <a:rPr lang="ru-RU" dirty="0"/>
              <a:t> </a:t>
            </a:r>
            <a:r>
              <a:rPr lang="ru-RU" dirty="0" smtClean="0"/>
              <a:t>проверяют </a:t>
            </a:r>
            <a:r>
              <a:rPr lang="ru-RU" dirty="0"/>
              <a:t>соответствие состояния приложения ожидаемому. Например, можно “удостовериться, что заголовок страницы Х” или “проверить, что вон тот </a:t>
            </a:r>
            <a:r>
              <a:rPr lang="ru-RU" dirty="0" err="1"/>
              <a:t>чекбокс</a:t>
            </a:r>
            <a:r>
              <a:rPr lang="ru-RU" dirty="0"/>
              <a:t> отмечен”.</a:t>
            </a:r>
          </a:p>
          <a:p>
            <a:r>
              <a:rPr lang="ru-RU" dirty="0" smtClean="0"/>
              <a:t>Все </a:t>
            </a:r>
            <a:r>
              <a:rPr lang="ru-RU" dirty="0"/>
              <a:t>“Проверки” </a:t>
            </a:r>
            <a:r>
              <a:rPr lang="ru-RU" dirty="0" err="1"/>
              <a:t>Selenium</a:t>
            </a:r>
            <a:r>
              <a:rPr lang="ru-RU" dirty="0"/>
              <a:t> можно использовать в трёх режимах: “</a:t>
            </a:r>
            <a:r>
              <a:rPr lang="ru-RU" dirty="0" err="1"/>
              <a:t>assert</a:t>
            </a:r>
            <a:r>
              <a:rPr lang="ru-RU" dirty="0"/>
              <a:t>” (строгая проверка), “</a:t>
            </a:r>
            <a:r>
              <a:rPr lang="ru-RU" dirty="0" err="1"/>
              <a:t>verify</a:t>
            </a:r>
            <a:r>
              <a:rPr lang="ru-RU" dirty="0"/>
              <a:t>” (нестрогая проверка) и “</a:t>
            </a:r>
            <a:r>
              <a:rPr lang="ru-RU" dirty="0" err="1"/>
              <a:t>waitFor</a:t>
            </a:r>
            <a:r>
              <a:rPr lang="ru-RU" dirty="0"/>
              <a:t>” (ожидание). </a:t>
            </a:r>
          </a:p>
        </p:txBody>
      </p:sp>
    </p:spTree>
    <p:extLst>
      <p:ext uri="{BB962C8B-B14F-4D97-AF65-F5344CB8AC3E}">
        <p14:creationId xmlns:p14="http://schemas.microsoft.com/office/powerpoint/2010/main" val="373890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Часто используемые команды </a:t>
            </a:r>
            <a:r>
              <a:rPr lang="en-US" dirty="0"/>
              <a:t>Selenium</a:t>
            </a:r>
            <a:endParaRPr lang="ru-RU" dirty="0"/>
          </a:p>
        </p:txBody>
      </p:sp>
      <p:sp>
        <p:nvSpPr>
          <p:cNvPr id="3" name="Объект 2"/>
          <p:cNvSpPr>
            <a:spLocks noGrp="1"/>
          </p:cNvSpPr>
          <p:nvPr>
            <p:ph sz="quarter" idx="10"/>
          </p:nvPr>
        </p:nvSpPr>
        <p:spPr>
          <a:xfrm>
            <a:off x="378696" y="1245702"/>
            <a:ext cx="11525250" cy="5290388"/>
          </a:xfrm>
        </p:spPr>
        <p:txBody>
          <a:bodyPr/>
          <a:lstStyle/>
          <a:p>
            <a:r>
              <a:rPr lang="ru-RU" sz="2000" dirty="0"/>
              <a:t>“</a:t>
            </a:r>
            <a:r>
              <a:rPr lang="ru-RU" sz="2000" dirty="0" err="1" smtClean="0"/>
              <a:t>open</a:t>
            </a:r>
            <a:r>
              <a:rPr lang="ru-RU" sz="2000" dirty="0" smtClean="0"/>
              <a:t>”	открывает </a:t>
            </a:r>
            <a:r>
              <a:rPr lang="ru-RU" sz="2000" dirty="0"/>
              <a:t>страницу по заданному URL.</a:t>
            </a:r>
          </a:p>
          <a:p>
            <a:r>
              <a:rPr lang="ru-RU" sz="2000" dirty="0"/>
              <a:t>“</a:t>
            </a:r>
            <a:r>
              <a:rPr lang="ru-RU" sz="2000" dirty="0" err="1" smtClean="0"/>
              <a:t>click</a:t>
            </a:r>
            <a:r>
              <a:rPr lang="ru-RU" sz="2000" dirty="0" smtClean="0"/>
              <a:t>/</a:t>
            </a:r>
            <a:r>
              <a:rPr lang="ru-RU" sz="2000" dirty="0" err="1" smtClean="0"/>
              <a:t>clickAndWait”совершает</a:t>
            </a:r>
            <a:r>
              <a:rPr lang="ru-RU" sz="2000" dirty="0" smtClean="0"/>
              <a:t> </a:t>
            </a:r>
            <a:r>
              <a:rPr lang="ru-RU" sz="2000" dirty="0"/>
              <a:t>клик, и, при необходимости, дожидается загрузки страницы.</a:t>
            </a:r>
          </a:p>
          <a:p>
            <a:r>
              <a:rPr lang="ru-RU" sz="2000" dirty="0"/>
              <a:t>“</a:t>
            </a:r>
            <a:r>
              <a:rPr lang="ru-RU" sz="2000" dirty="0" err="1"/>
              <a:t>verifyTitle</a:t>
            </a:r>
            <a:r>
              <a:rPr lang="ru-RU" sz="2000" dirty="0"/>
              <a:t>/</a:t>
            </a:r>
            <a:r>
              <a:rPr lang="ru-RU" sz="2000" dirty="0" err="1"/>
              <a:t>assertTitle</a:t>
            </a:r>
            <a:r>
              <a:rPr lang="ru-RU" sz="2000" dirty="0" smtClean="0"/>
              <a:t>” проверяет </a:t>
            </a:r>
            <a:r>
              <a:rPr lang="ru-RU" sz="2000" dirty="0"/>
              <a:t>соответствие заголовка страницы ожидаемому.</a:t>
            </a:r>
          </a:p>
          <a:p>
            <a:r>
              <a:rPr lang="ru-RU" sz="2000" dirty="0"/>
              <a:t>“</a:t>
            </a:r>
            <a:r>
              <a:rPr lang="ru-RU" sz="2000" dirty="0" err="1"/>
              <a:t>verifyTextPresent</a:t>
            </a:r>
            <a:r>
              <a:rPr lang="ru-RU" sz="2000" dirty="0" smtClean="0"/>
              <a:t>” проверяет </a:t>
            </a:r>
            <a:r>
              <a:rPr lang="ru-RU" sz="2000" dirty="0"/>
              <a:t>наличие ожидаемого текста где-либо на странице.</a:t>
            </a:r>
          </a:p>
          <a:p>
            <a:r>
              <a:rPr lang="ru-RU" sz="2000" dirty="0"/>
              <a:t>“</a:t>
            </a:r>
            <a:r>
              <a:rPr lang="ru-RU" sz="2000" dirty="0" err="1"/>
              <a:t>verifyElementPresent</a:t>
            </a:r>
            <a:r>
              <a:rPr lang="ru-RU" sz="2000" dirty="0" smtClean="0"/>
              <a:t>” проверяет </a:t>
            </a:r>
            <a:r>
              <a:rPr lang="ru-RU" sz="2000" dirty="0"/>
              <a:t>страницу на наличие ожидаемого элемента по его HTML-тегу.</a:t>
            </a:r>
          </a:p>
          <a:p>
            <a:r>
              <a:rPr lang="ru-RU" sz="2000" dirty="0"/>
              <a:t>“</a:t>
            </a:r>
            <a:r>
              <a:rPr lang="ru-RU" sz="2000" dirty="0" err="1" smtClean="0"/>
              <a:t>verifyText</a:t>
            </a:r>
            <a:r>
              <a:rPr lang="ru-RU" sz="2000" dirty="0" smtClean="0"/>
              <a:t>” проверяет </a:t>
            </a:r>
            <a:r>
              <a:rPr lang="ru-RU" sz="2000" dirty="0"/>
              <a:t>наличие на странице ожидаемого текста и соответствующего ему HTML-тега.</a:t>
            </a:r>
          </a:p>
          <a:p>
            <a:r>
              <a:rPr lang="ru-RU" sz="2000" dirty="0"/>
              <a:t>“</a:t>
            </a:r>
            <a:r>
              <a:rPr lang="ru-RU" sz="2000" dirty="0" err="1"/>
              <a:t>verifyTable</a:t>
            </a:r>
            <a:r>
              <a:rPr lang="ru-RU" sz="2000" dirty="0" smtClean="0"/>
              <a:t>” проверяет </a:t>
            </a:r>
            <a:r>
              <a:rPr lang="ru-RU" sz="2000" dirty="0"/>
              <a:t>таблицу на наличие ожидаемого содержимого.</a:t>
            </a:r>
          </a:p>
          <a:p>
            <a:r>
              <a:rPr lang="ru-RU" sz="2000" dirty="0"/>
              <a:t>“</a:t>
            </a:r>
            <a:r>
              <a:rPr lang="ru-RU" sz="2000" dirty="0" err="1"/>
              <a:t>waitForPageToLoad</a:t>
            </a:r>
            <a:r>
              <a:rPr lang="ru-RU" sz="2000" dirty="0" smtClean="0"/>
              <a:t>” временно </a:t>
            </a:r>
            <a:r>
              <a:rPr lang="ru-RU" sz="2000" dirty="0"/>
              <a:t>прекращает выполнение теста до загрузки ожидаемой страницы. Автоматически вызывается при использовании команды “</a:t>
            </a:r>
            <a:r>
              <a:rPr lang="ru-RU" sz="2000" dirty="0" err="1"/>
              <a:t>clickAndWait</a:t>
            </a:r>
            <a:r>
              <a:rPr lang="ru-RU" sz="2000" dirty="0"/>
              <a:t>”.</a:t>
            </a:r>
          </a:p>
          <a:p>
            <a:r>
              <a:rPr lang="ru-RU" sz="2000" dirty="0"/>
              <a:t>“</a:t>
            </a:r>
            <a:r>
              <a:rPr lang="ru-RU" sz="2000" dirty="0" err="1"/>
              <a:t>waitForElementPresent</a:t>
            </a:r>
            <a:r>
              <a:rPr lang="ru-RU" sz="2000" dirty="0" smtClean="0"/>
              <a:t>” приостанавливает </a:t>
            </a:r>
            <a:r>
              <a:rPr lang="ru-RU" sz="2000" dirty="0"/>
              <a:t>выполнение до появления ожидаемого элемента интерфейса пользователя с определенным HTML-тегом.</a:t>
            </a:r>
          </a:p>
        </p:txBody>
      </p:sp>
    </p:spTree>
    <p:extLst>
      <p:ext uri="{BB962C8B-B14F-4D97-AF65-F5344CB8AC3E}">
        <p14:creationId xmlns:p14="http://schemas.microsoft.com/office/powerpoint/2010/main" val="3877566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Что такое </a:t>
              </a:r>
              <a:r>
                <a:rPr lang="en-US" dirty="0">
                  <a:solidFill>
                    <a:schemeClr val="bg1"/>
                  </a:solidFill>
                </a:rPr>
                <a:t>S</a:t>
              </a:r>
              <a:r>
                <a:rPr lang="en-US" dirty="0" smtClean="0">
                  <a:solidFill>
                    <a:schemeClr val="bg1"/>
                  </a:solidFill>
                </a:rPr>
                <a:t>elenium</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67214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такое </a:t>
            </a:r>
            <a:r>
              <a:rPr lang="en-US" dirty="0" smtClean="0"/>
              <a:t>Selenium</a:t>
            </a:r>
            <a:endParaRPr lang="ru-RU" dirty="0"/>
          </a:p>
        </p:txBody>
      </p:sp>
      <p:sp>
        <p:nvSpPr>
          <p:cNvPr id="3" name="Объект 2"/>
          <p:cNvSpPr>
            <a:spLocks noGrp="1"/>
          </p:cNvSpPr>
          <p:nvPr>
            <p:ph sz="quarter" idx="10"/>
          </p:nvPr>
        </p:nvSpPr>
        <p:spPr/>
        <p:txBody>
          <a:bodyPr/>
          <a:lstStyle/>
          <a:p>
            <a:r>
              <a:rPr lang="ru-RU" dirty="0" err="1"/>
              <a:t>Selenium</a:t>
            </a:r>
            <a:r>
              <a:rPr lang="ru-RU" dirty="0"/>
              <a:t> - это комплект из нескольких инструментов, каждый из которых предполагает свой собственный подход к автоматизации тестирования</a:t>
            </a:r>
            <a:r>
              <a:rPr lang="ru-RU" dirty="0" smtClean="0"/>
              <a:t>.</a:t>
            </a:r>
            <a:endParaRPr lang="en-US" dirty="0" smtClean="0"/>
          </a:p>
          <a:p>
            <a:r>
              <a:rPr lang="ru-RU" dirty="0"/>
              <a:t>Одной из ключевых особенностей </a:t>
            </a:r>
            <a:r>
              <a:rPr lang="ru-RU" dirty="0" err="1"/>
              <a:t>Selenium</a:t>
            </a:r>
            <a:r>
              <a:rPr lang="ru-RU" dirty="0"/>
              <a:t> является возможность запуска одних и тех же тестов в различных браузерах.</a:t>
            </a:r>
          </a:p>
        </p:txBody>
      </p:sp>
    </p:spTree>
    <p:extLst>
      <p:ext uri="{BB962C8B-B14F-4D97-AF65-F5344CB8AC3E}">
        <p14:creationId xmlns:p14="http://schemas.microsoft.com/office/powerpoint/2010/main" val="2212946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Набор инструментов </a:t>
            </a:r>
            <a:r>
              <a:rPr lang="en-US" dirty="0"/>
              <a:t>Selenium</a:t>
            </a:r>
            <a:endParaRPr lang="ru-RU" dirty="0"/>
          </a:p>
        </p:txBody>
      </p:sp>
      <p:sp>
        <p:nvSpPr>
          <p:cNvPr id="4" name="Объект 3"/>
          <p:cNvSpPr>
            <a:spLocks noGrp="1"/>
          </p:cNvSpPr>
          <p:nvPr>
            <p:ph sz="quarter" idx="10"/>
          </p:nvPr>
        </p:nvSpPr>
        <p:spPr/>
        <p:txBody>
          <a:bodyPr/>
          <a:lstStyle/>
          <a:p>
            <a:endParaRPr lang="ru-RU"/>
          </a:p>
        </p:txBody>
      </p:sp>
      <p:pic>
        <p:nvPicPr>
          <p:cNvPr id="5" name="Рисунок 4"/>
          <p:cNvPicPr>
            <a:picLocks noChangeAspect="1"/>
          </p:cNvPicPr>
          <p:nvPr/>
        </p:nvPicPr>
        <p:blipFill>
          <a:blip r:embed="rId3"/>
          <a:stretch>
            <a:fillRect/>
          </a:stretch>
        </p:blipFill>
        <p:spPr>
          <a:xfrm>
            <a:off x="2046286" y="2161174"/>
            <a:ext cx="7351713" cy="4107864"/>
          </a:xfrm>
          <a:prstGeom prst="rect">
            <a:avLst/>
          </a:prstGeom>
        </p:spPr>
      </p:pic>
    </p:spTree>
    <p:extLst>
      <p:ext uri="{BB962C8B-B14F-4D97-AF65-F5344CB8AC3E}">
        <p14:creationId xmlns:p14="http://schemas.microsoft.com/office/powerpoint/2010/main" val="4149863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Поддерживаемые браузеры и платформы</a:t>
            </a:r>
          </a:p>
        </p:txBody>
      </p:sp>
      <p:pic>
        <p:nvPicPr>
          <p:cNvPr id="8" name="Объект 7"/>
          <p:cNvPicPr>
            <a:picLocks noGrp="1" noChangeAspect="1"/>
          </p:cNvPicPr>
          <p:nvPr>
            <p:ph sz="quarter" idx="10"/>
          </p:nvPr>
        </p:nvPicPr>
        <p:blipFill>
          <a:blip r:embed="rId2"/>
          <a:stretch>
            <a:fillRect/>
          </a:stretch>
        </p:blipFill>
        <p:spPr>
          <a:xfrm>
            <a:off x="533255" y="1374775"/>
            <a:ext cx="10887366" cy="5291138"/>
          </a:xfrm>
          <a:prstGeom prst="rect">
            <a:avLst/>
          </a:prstGeom>
        </p:spPr>
      </p:pic>
    </p:spTree>
    <p:extLst>
      <p:ext uri="{BB962C8B-B14F-4D97-AF65-F5344CB8AC3E}">
        <p14:creationId xmlns:p14="http://schemas.microsoft.com/office/powerpoint/2010/main" val="4394199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Разновидности тестов</a:t>
            </a:r>
          </a:p>
        </p:txBody>
      </p:sp>
      <p:sp>
        <p:nvSpPr>
          <p:cNvPr id="3" name="Объект 2"/>
          <p:cNvSpPr>
            <a:spLocks noGrp="1"/>
          </p:cNvSpPr>
          <p:nvPr>
            <p:ph sz="quarter" idx="10"/>
          </p:nvPr>
        </p:nvSpPr>
        <p:spPr/>
        <p:txBody>
          <a:bodyPr/>
          <a:lstStyle/>
          <a:p>
            <a:r>
              <a:rPr lang="ru-RU" dirty="0" smtClean="0"/>
              <a:t>Тестирование статичного контента</a:t>
            </a:r>
          </a:p>
          <a:p>
            <a:r>
              <a:rPr lang="ru-RU" b="1" dirty="0"/>
              <a:t>Тестирование ссылок</a:t>
            </a:r>
          </a:p>
          <a:p>
            <a:r>
              <a:rPr lang="ru-RU" b="1" dirty="0"/>
              <a:t>Тестирование функциональности</a:t>
            </a:r>
          </a:p>
          <a:p>
            <a:r>
              <a:rPr lang="ru-RU" dirty="0"/>
              <a:t>Тестирование динамических </a:t>
            </a:r>
            <a:r>
              <a:rPr lang="ru-RU" dirty="0" smtClean="0"/>
              <a:t>элементов</a:t>
            </a:r>
          </a:p>
          <a:p>
            <a:r>
              <a:rPr lang="ru-RU" dirty="0"/>
              <a:t>Тестирование </a:t>
            </a:r>
            <a:r>
              <a:rPr lang="en-US" dirty="0"/>
              <a:t>AJAX</a:t>
            </a:r>
            <a:endParaRPr lang="ru-RU" dirty="0"/>
          </a:p>
        </p:txBody>
      </p:sp>
    </p:spTree>
    <p:extLst>
      <p:ext uri="{BB962C8B-B14F-4D97-AF65-F5344CB8AC3E}">
        <p14:creationId xmlns:p14="http://schemas.microsoft.com/office/powerpoint/2010/main" val="1715132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Знакомство с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r>
              <a:rPr lang="ru-RU" dirty="0" smtClean="0">
                <a:solidFill>
                  <a:schemeClr val="bg1"/>
                </a:solidFill>
              </a:rPr>
              <a:t> </a:t>
            </a:r>
            <a:r>
              <a:rPr lang="en-US" dirty="0" smtClean="0">
                <a:solidFill>
                  <a:schemeClr val="bg1"/>
                </a:solidFill>
              </a:rPr>
              <a:t>IDE</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77773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IDE</a:t>
            </a:r>
            <a:endParaRPr lang="ru-RU" dirty="0"/>
          </a:p>
        </p:txBody>
      </p:sp>
      <p:sp>
        <p:nvSpPr>
          <p:cNvPr id="3" name="Объект 2"/>
          <p:cNvSpPr>
            <a:spLocks noGrp="1"/>
          </p:cNvSpPr>
          <p:nvPr>
            <p:ph sz="quarter" idx="10"/>
          </p:nvPr>
        </p:nvSpPr>
        <p:spPr/>
        <p:txBody>
          <a:bodyPr/>
          <a:lstStyle/>
          <a:p>
            <a:r>
              <a:rPr lang="ru-RU" dirty="0"/>
              <a:t>Запустите </a:t>
            </a:r>
            <a:r>
              <a:rPr lang="en-US" dirty="0"/>
              <a:t>Firefox </a:t>
            </a:r>
            <a:r>
              <a:rPr lang="ru-RU" dirty="0"/>
              <a:t>и скачайте </a:t>
            </a:r>
            <a:r>
              <a:rPr lang="en-US" dirty="0"/>
              <a:t>IDE </a:t>
            </a:r>
            <a:r>
              <a:rPr lang="ru-RU" dirty="0"/>
              <a:t>с веб-сайта </a:t>
            </a:r>
            <a:r>
              <a:rPr lang="en-US" dirty="0" err="1" smtClean="0"/>
              <a:t>SeleniumHQ</a:t>
            </a:r>
            <a:endParaRPr lang="en-US" dirty="0" smtClean="0"/>
          </a:p>
          <a:p>
            <a:r>
              <a:rPr lang="en-US" dirty="0">
                <a:hlinkClick r:id="rId2"/>
              </a:rPr>
              <a:t>https://addons.mozilla.org/en-Us/firefox/addon/selenium-ide</a:t>
            </a:r>
            <a:r>
              <a:rPr lang="en-US" dirty="0" smtClean="0">
                <a:hlinkClick r:id="rId2"/>
              </a:rPr>
              <a:t>/</a:t>
            </a:r>
            <a:r>
              <a:rPr lang="en-US" dirty="0" smtClean="0"/>
              <a:t> </a:t>
            </a:r>
          </a:p>
          <a:p>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660" y="2725093"/>
            <a:ext cx="5953974" cy="3671796"/>
          </a:xfrm>
          <a:prstGeom prst="rect">
            <a:avLst/>
          </a:prstGeom>
        </p:spPr>
      </p:pic>
    </p:spTree>
    <p:extLst>
      <p:ext uri="{BB962C8B-B14F-4D97-AF65-F5344CB8AC3E}">
        <p14:creationId xmlns:p14="http://schemas.microsoft.com/office/powerpoint/2010/main" val="79018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Запуск </a:t>
            </a:r>
            <a:r>
              <a:rPr lang="en-US" dirty="0"/>
              <a:t>IDE</a:t>
            </a:r>
            <a:endParaRPr lang="ru-RU" dirty="0"/>
          </a:p>
        </p:txBody>
      </p:sp>
      <p:sp>
        <p:nvSpPr>
          <p:cNvPr id="3" name="Объект 2"/>
          <p:cNvSpPr>
            <a:spLocks noGrp="1"/>
          </p:cNvSpPr>
          <p:nvPr>
            <p:ph sz="quarter" idx="10"/>
          </p:nvPr>
        </p:nvSpPr>
        <p:spPr>
          <a:xfrm>
            <a:off x="378696" y="969126"/>
            <a:ext cx="11525250" cy="5290388"/>
          </a:xfrm>
        </p:spPr>
        <p:txBody>
          <a:bodyPr/>
          <a:lstStyle/>
          <a:p>
            <a:r>
              <a:rPr lang="ru-RU" dirty="0"/>
              <a:t>Чтобы запустить </a:t>
            </a:r>
            <a:r>
              <a:rPr lang="ru-RU" dirty="0" err="1"/>
              <a:t>Selenium</a:t>
            </a:r>
            <a:r>
              <a:rPr lang="ru-RU" dirty="0"/>
              <a:t> IDE, просто выберите его из меню “Веб-разработка” браузера </a:t>
            </a:r>
            <a:r>
              <a:rPr lang="ru-RU" dirty="0" err="1"/>
              <a:t>Firefox</a:t>
            </a:r>
            <a:r>
              <a:rPr lang="ru-RU" dirty="0"/>
              <a:t>.</a:t>
            </a:r>
          </a:p>
        </p:txBody>
      </p:sp>
      <p:pic>
        <p:nvPicPr>
          <p:cNvPr id="5" name="Рисунок 4" descr="Untitled (untitled suite) - Selenium IDE 2.9.1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089" y="2120515"/>
            <a:ext cx="5409111" cy="4737485"/>
          </a:xfrm>
          <a:prstGeom prst="rect">
            <a:avLst/>
          </a:prstGeom>
        </p:spPr>
      </p:pic>
    </p:spTree>
    <p:extLst>
      <p:ext uri="{BB962C8B-B14F-4D97-AF65-F5344CB8AC3E}">
        <p14:creationId xmlns:p14="http://schemas.microsoft.com/office/powerpoint/2010/main" val="1651894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4</Module>
    <Content_x0020_Type xmlns="DA58AECA-46F3-4083-B40F-E6EFD575E31E">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DA58AECA-46F3-4083-B40F-E6EFD575E31E"/>
    <ds:schemaRef ds:uri="http://schemas.microsoft.com/office/2006/metadata/properties"/>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0533F23D-8386-4B4F-9690-723C68EE8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58AECA-46F3-4083-B40F-E6EFD575E3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4634</TotalTime>
  <Words>323</Words>
  <Application>Microsoft Office PowerPoint</Application>
  <PresentationFormat>Widescreen</PresentationFormat>
  <Paragraphs>53</Paragraphs>
  <Slides>14</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Segoe UI</vt:lpstr>
      <vt:lpstr>Segoe UI Light</vt:lpstr>
      <vt:lpstr>1_Office Theme</vt:lpstr>
      <vt:lpstr>2_Office Theme</vt:lpstr>
      <vt:lpstr>Тестирование ПО</vt:lpstr>
      <vt:lpstr>PowerPoint Presentation</vt:lpstr>
      <vt:lpstr>Что такое Selenium</vt:lpstr>
      <vt:lpstr>Набор инструментов Selenium</vt:lpstr>
      <vt:lpstr>Поддерживаемые браузеры и платформы</vt:lpstr>
      <vt:lpstr>Разновидности тестов</vt:lpstr>
      <vt:lpstr>PowerPoint Presentation</vt:lpstr>
      <vt:lpstr>Установка IDE</vt:lpstr>
      <vt:lpstr>Запуск IDE</vt:lpstr>
      <vt:lpstr>PowerPoint Presentation</vt:lpstr>
      <vt:lpstr>Язык команд Selenium</vt:lpstr>
      <vt:lpstr>Команды Selenium</vt:lpstr>
      <vt:lpstr>Команды Selenium</vt:lpstr>
      <vt:lpstr>Часто используемые команды Selenium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max</cp:lastModifiedBy>
  <cp:revision>326</cp:revision>
  <dcterms:created xsi:type="dcterms:W3CDTF">2013-02-15T23:12:42Z</dcterms:created>
  <dcterms:modified xsi:type="dcterms:W3CDTF">2017-09-08T22:41:12Z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