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Lst>
  <p:notesMasterIdLst>
    <p:notesMasterId r:id="rId29"/>
  </p:notesMasterIdLst>
  <p:handoutMasterIdLst>
    <p:handoutMasterId r:id="rId30"/>
  </p:handoutMasterIdLst>
  <p:sldIdLst>
    <p:sldId id="427" r:id="rId6"/>
    <p:sldId id="449" r:id="rId7"/>
    <p:sldId id="450" r:id="rId8"/>
    <p:sldId id="445" r:id="rId9"/>
    <p:sldId id="446" r:id="rId10"/>
    <p:sldId id="447" r:id="rId11"/>
    <p:sldId id="448" r:id="rId12"/>
    <p:sldId id="418" r:id="rId13"/>
    <p:sldId id="428" r:id="rId14"/>
    <p:sldId id="431" r:id="rId15"/>
    <p:sldId id="432" r:id="rId16"/>
    <p:sldId id="444" r:id="rId17"/>
    <p:sldId id="434" r:id="rId18"/>
    <p:sldId id="435" r:id="rId19"/>
    <p:sldId id="437" r:id="rId20"/>
    <p:sldId id="451" r:id="rId21"/>
    <p:sldId id="453" r:id="rId22"/>
    <p:sldId id="454" r:id="rId23"/>
    <p:sldId id="439" r:id="rId24"/>
    <p:sldId id="438" r:id="rId25"/>
    <p:sldId id="440" r:id="rId26"/>
    <p:sldId id="441" r:id="rId27"/>
    <p:sldId id="44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3" autoAdjust="0"/>
    <p:restoredTop sz="79707" autoAdjust="0"/>
  </p:normalViewPr>
  <p:slideViewPr>
    <p:cSldViewPr snapToGrid="0">
      <p:cViewPr varScale="1">
        <p:scale>
          <a:sx n="93" d="100"/>
          <a:sy n="93" d="100"/>
        </p:scale>
        <p:origin x="972" y="78"/>
      </p:cViewPr>
      <p:guideLst>
        <p:guide orient="horz" pos="2160"/>
        <p:guide pos="3840"/>
      </p:guideLst>
    </p:cSldViewPr>
  </p:slideViewPr>
  <p:notesTextViewPr>
    <p:cViewPr>
      <p:scale>
        <a:sx n="1" d="1"/>
        <a:sy n="1" d="1"/>
      </p:scale>
      <p:origin x="0" y="0"/>
    </p:cViewPr>
  </p:notesTextViewPr>
  <p:sorterViewPr>
    <p:cViewPr>
      <p:scale>
        <a:sx n="100" d="100"/>
        <a:sy n="100" d="100"/>
      </p:scale>
      <p:origin x="0" y="-504"/>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150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1318A45B-2431-49EE-9D0B-65C1F8482388}" type="slidenum">
              <a:rPr lang="ru-RU" smtClean="0"/>
              <a:pPr/>
              <a:t>2</a:t>
            </a:fld>
            <a:endParaRPr lang="ru-RU" dirty="0"/>
          </a:p>
        </p:txBody>
      </p:sp>
    </p:spTree>
    <p:extLst>
      <p:ext uri="{BB962C8B-B14F-4D97-AF65-F5344CB8AC3E}">
        <p14:creationId xmlns:p14="http://schemas.microsoft.com/office/powerpoint/2010/main" val="2739346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318A45B-2431-49EE-9D0B-65C1F8482388}" type="slidenum">
              <a:rPr lang="ru-RU" smtClean="0"/>
              <a:pPr/>
              <a:t>3</a:t>
            </a:fld>
            <a:endParaRPr lang="ru-RU" dirty="0"/>
          </a:p>
        </p:txBody>
      </p:sp>
    </p:spTree>
    <p:extLst>
      <p:ext uri="{BB962C8B-B14F-4D97-AF65-F5344CB8AC3E}">
        <p14:creationId xmlns:p14="http://schemas.microsoft.com/office/powerpoint/2010/main" val="353224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4145004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75669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80756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09078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238256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9613657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80960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90532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70648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36373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1789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86253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Для размещения схем">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1047715" y="274638"/>
            <a:ext cx="10668075" cy="1439850"/>
          </a:xfrm>
          <a:prstGeom prst="rect">
            <a:avLst/>
          </a:prstGeom>
        </p:spPr>
        <p:txBody>
          <a:bodyPr anchor="ctr"/>
          <a:lstStyle>
            <a:lvl1pPr algn="l">
              <a:defRPr sz="4000" b="1">
                <a:solidFill>
                  <a:srgbClr val="FF0066"/>
                </a:solidFill>
              </a:defRPr>
            </a:lvl1pPr>
          </a:lstStyle>
          <a:p>
            <a:r>
              <a:rPr lang="ru-RU" dirty="0" smtClean="0"/>
              <a:t>Образец заголовка</a:t>
            </a:r>
            <a:endParaRPr lang="ru-RU" dirty="0"/>
          </a:p>
        </p:txBody>
      </p:sp>
      <p:sp>
        <p:nvSpPr>
          <p:cNvPr id="5" name="Номер слайда 5"/>
          <p:cNvSpPr>
            <a:spLocks noGrp="1"/>
          </p:cNvSpPr>
          <p:nvPr>
            <p:ph type="sldNum" sz="quarter" idx="10"/>
          </p:nvPr>
        </p:nvSpPr>
        <p:spPr>
          <a:xfrm>
            <a:off x="10991851" y="6429375"/>
            <a:ext cx="1104900" cy="476250"/>
          </a:xfrm>
          <a:prstGeom prst="rect">
            <a:avLst/>
          </a:prstGeom>
        </p:spPr>
        <p:txBody>
          <a:bodyPr vert="horz" wrap="square" lIns="91440" tIns="45720" rIns="91440" bIns="45720" numCol="1" anchor="ctr" anchorCtr="0" compatLnSpc="1">
            <a:prstTxWarp prst="textNoShape">
              <a:avLst/>
            </a:prstTxWarp>
          </a:bodyPr>
          <a:lstStyle>
            <a:lvl1pPr algn="r">
              <a:defRPr sz="800"/>
            </a:lvl1pPr>
          </a:lstStyle>
          <a:p>
            <a:fld id="{70B1D065-145A-42F8-98FF-D61AC7950D71}" type="slidenum">
              <a:rPr lang="ru-RU"/>
              <a:pPr/>
              <a:t>‹#›</a:t>
            </a:fld>
            <a:endParaRPr lang="ru-RU" dirty="0"/>
          </a:p>
        </p:txBody>
      </p:sp>
    </p:spTree>
    <p:extLst>
      <p:ext uri="{BB962C8B-B14F-4D97-AF65-F5344CB8AC3E}">
        <p14:creationId xmlns:p14="http://schemas.microsoft.com/office/powerpoint/2010/main" val="175201293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4" name="Рисунок 3"/>
          <p:cNvPicPr>
            <a:picLocks noChangeAspect="1"/>
          </p:cNvPicPr>
          <p:nvPr userDrawn="1"/>
        </p:nvPicPr>
        <p:blipFill>
          <a:blip r:embed="rId2"/>
          <a:stretch>
            <a:fillRect/>
          </a:stretch>
        </p:blipFill>
        <p:spPr>
          <a:xfrm>
            <a:off x="11210986" y="4235656"/>
            <a:ext cx="695325" cy="666750"/>
          </a:xfrm>
          <a:prstGeom prst="rect">
            <a:avLst/>
          </a:prstGeom>
        </p:spPr>
      </p:pic>
    </p:spTree>
    <p:extLst>
      <p:ext uri="{BB962C8B-B14F-4D97-AF65-F5344CB8AC3E}">
        <p14:creationId xmlns:p14="http://schemas.microsoft.com/office/powerpoint/2010/main" val="2710167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8169772"/>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hyperlink" Target="https://addons.mozilla.org/en-Us/firefox/addon/selenium-ide/"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comp16-01/"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ru-RU" dirty="0" smtClean="0"/>
              <a:t>Шаптала Максим </a:t>
            </a:r>
            <a:r>
              <a:rPr lang="en-US" dirty="0" smtClean="0"/>
              <a:t>| </a:t>
            </a:r>
            <a:r>
              <a:rPr lang="ru-RU" dirty="0" smtClean="0"/>
              <a:t>Компьютерная</a:t>
            </a:r>
            <a:r>
              <a:rPr lang="en-US" dirty="0" smtClean="0"/>
              <a:t> </a:t>
            </a:r>
            <a:r>
              <a:rPr lang="ru-RU" dirty="0" smtClean="0"/>
              <a:t>академия Шаг</a:t>
            </a:r>
            <a:endParaRPr lang="en-US" dirty="0"/>
          </a:p>
        </p:txBody>
      </p:sp>
      <p:sp>
        <p:nvSpPr>
          <p:cNvPr id="2" name="Title 1"/>
          <p:cNvSpPr>
            <a:spLocks noGrp="1"/>
          </p:cNvSpPr>
          <p:nvPr>
            <p:ph type="ctrTitle"/>
          </p:nvPr>
        </p:nvSpPr>
        <p:spPr/>
        <p:txBody>
          <a:bodyPr/>
          <a:lstStyle/>
          <a:p>
            <a:r>
              <a:rPr lang="ru-RU" sz="4000" dirty="0" smtClean="0"/>
              <a:t>Тестирование ПО</a:t>
            </a:r>
            <a:endParaRPr lang="en-US" sz="4000" dirty="0"/>
          </a:p>
        </p:txBody>
      </p:sp>
      <p:pic>
        <p:nvPicPr>
          <p:cNvPr id="3" name="Рисунок 2"/>
          <p:cNvPicPr>
            <a:picLocks noChangeAspect="1"/>
          </p:cNvPicPr>
          <p:nvPr/>
        </p:nvPicPr>
        <p:blipFill>
          <a:blip r:embed="rId3"/>
          <a:stretch>
            <a:fillRect/>
          </a:stretch>
        </p:blipFill>
        <p:spPr>
          <a:xfrm>
            <a:off x="-73418" y="0"/>
            <a:ext cx="13716000" cy="6858000"/>
          </a:xfrm>
          <a:prstGeom prst="rect">
            <a:avLst/>
          </a:prstGeom>
        </p:spPr>
      </p:pic>
    </p:spTree>
    <p:extLst>
      <p:ext uri="{BB962C8B-B14F-4D97-AF65-F5344CB8AC3E}">
        <p14:creationId xmlns:p14="http://schemas.microsoft.com/office/powerpoint/2010/main" val="3161676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Набор инструментов </a:t>
            </a:r>
            <a:r>
              <a:rPr lang="en-US" dirty="0"/>
              <a:t>Selenium</a:t>
            </a:r>
            <a:endParaRPr lang="ru-RU" dirty="0"/>
          </a:p>
        </p:txBody>
      </p:sp>
      <p:sp>
        <p:nvSpPr>
          <p:cNvPr id="4" name="Объект 3"/>
          <p:cNvSpPr>
            <a:spLocks noGrp="1"/>
          </p:cNvSpPr>
          <p:nvPr>
            <p:ph sz="quarter" idx="10"/>
          </p:nvPr>
        </p:nvSpPr>
        <p:spPr/>
        <p:txBody>
          <a:bodyPr/>
          <a:lstStyle/>
          <a:p>
            <a:endParaRPr lang="ru-RU"/>
          </a:p>
        </p:txBody>
      </p:sp>
      <p:pic>
        <p:nvPicPr>
          <p:cNvPr id="5" name="Рисунок 4"/>
          <p:cNvPicPr>
            <a:picLocks noChangeAspect="1"/>
          </p:cNvPicPr>
          <p:nvPr/>
        </p:nvPicPr>
        <p:blipFill>
          <a:blip r:embed="rId3"/>
          <a:stretch>
            <a:fillRect/>
          </a:stretch>
        </p:blipFill>
        <p:spPr>
          <a:xfrm>
            <a:off x="2046286" y="2161174"/>
            <a:ext cx="7351713" cy="4107864"/>
          </a:xfrm>
          <a:prstGeom prst="rect">
            <a:avLst/>
          </a:prstGeom>
        </p:spPr>
      </p:pic>
    </p:spTree>
    <p:extLst>
      <p:ext uri="{BB962C8B-B14F-4D97-AF65-F5344CB8AC3E}">
        <p14:creationId xmlns:p14="http://schemas.microsoft.com/office/powerpoint/2010/main" val="414986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Поддерживаемые браузеры и платформы</a:t>
            </a:r>
          </a:p>
        </p:txBody>
      </p:sp>
      <p:pic>
        <p:nvPicPr>
          <p:cNvPr id="8" name="Объект 7"/>
          <p:cNvPicPr>
            <a:picLocks noGrp="1" noChangeAspect="1"/>
          </p:cNvPicPr>
          <p:nvPr>
            <p:ph sz="quarter" idx="10"/>
          </p:nvPr>
        </p:nvPicPr>
        <p:blipFill>
          <a:blip r:embed="rId2"/>
          <a:stretch>
            <a:fillRect/>
          </a:stretch>
        </p:blipFill>
        <p:spPr>
          <a:xfrm>
            <a:off x="533255" y="1374775"/>
            <a:ext cx="10887366" cy="5291138"/>
          </a:xfrm>
          <a:prstGeom prst="rect">
            <a:avLst/>
          </a:prstGeom>
        </p:spPr>
      </p:pic>
    </p:spTree>
    <p:extLst>
      <p:ext uri="{BB962C8B-B14F-4D97-AF65-F5344CB8AC3E}">
        <p14:creationId xmlns:p14="http://schemas.microsoft.com/office/powerpoint/2010/main" val="439419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Разновидности тестов</a:t>
            </a:r>
          </a:p>
        </p:txBody>
      </p:sp>
      <p:sp>
        <p:nvSpPr>
          <p:cNvPr id="3" name="Объект 2"/>
          <p:cNvSpPr>
            <a:spLocks noGrp="1"/>
          </p:cNvSpPr>
          <p:nvPr>
            <p:ph sz="quarter" idx="10"/>
          </p:nvPr>
        </p:nvSpPr>
        <p:spPr/>
        <p:txBody>
          <a:bodyPr/>
          <a:lstStyle/>
          <a:p>
            <a:r>
              <a:rPr lang="ru-RU" dirty="0" smtClean="0"/>
              <a:t>Тестирование статичного контента</a:t>
            </a:r>
          </a:p>
          <a:p>
            <a:r>
              <a:rPr lang="ru-RU" dirty="0"/>
              <a:t>Тестирование ссылок</a:t>
            </a:r>
          </a:p>
          <a:p>
            <a:r>
              <a:rPr lang="ru-RU" dirty="0"/>
              <a:t>Тестирование функциональности</a:t>
            </a:r>
          </a:p>
          <a:p>
            <a:r>
              <a:rPr lang="ru-RU" dirty="0"/>
              <a:t>Тестирование динамических </a:t>
            </a:r>
            <a:r>
              <a:rPr lang="ru-RU" dirty="0" smtClean="0"/>
              <a:t>элементов</a:t>
            </a:r>
          </a:p>
          <a:p>
            <a:r>
              <a:rPr lang="ru-RU" dirty="0"/>
              <a:t>Тестирование </a:t>
            </a:r>
            <a:r>
              <a:rPr lang="en-US" dirty="0"/>
              <a:t>AJAX</a:t>
            </a:r>
            <a:endParaRPr lang="ru-RU" dirty="0"/>
          </a:p>
        </p:txBody>
      </p:sp>
    </p:spTree>
    <p:extLst>
      <p:ext uri="{BB962C8B-B14F-4D97-AF65-F5344CB8AC3E}">
        <p14:creationId xmlns:p14="http://schemas.microsoft.com/office/powerpoint/2010/main" val="171513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Знакомство с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r>
              <a:rPr lang="ru-RU" dirty="0" smtClean="0">
                <a:solidFill>
                  <a:schemeClr val="bg1"/>
                </a:solidFill>
              </a:rPr>
              <a:t> </a:t>
            </a:r>
            <a:r>
              <a:rPr lang="en-US" dirty="0" smtClean="0">
                <a:solidFill>
                  <a:schemeClr val="bg1"/>
                </a:solidFill>
              </a:rPr>
              <a:t>IDE</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77773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Запустите </a:t>
            </a:r>
            <a:r>
              <a:rPr lang="en-US" dirty="0"/>
              <a:t>Firefox </a:t>
            </a:r>
            <a:r>
              <a:rPr lang="ru-RU" dirty="0"/>
              <a:t>и скачайте </a:t>
            </a:r>
            <a:r>
              <a:rPr lang="en-US" dirty="0"/>
              <a:t>IDE </a:t>
            </a:r>
            <a:r>
              <a:rPr lang="ru-RU" dirty="0"/>
              <a:t>с веб-сайта </a:t>
            </a:r>
            <a:r>
              <a:rPr lang="en-US" dirty="0" err="1" smtClean="0"/>
              <a:t>SeleniumHQ</a:t>
            </a:r>
            <a:endParaRPr lang="en-US" dirty="0" smtClean="0"/>
          </a:p>
          <a:p>
            <a:r>
              <a:rPr lang="en-US" dirty="0">
                <a:hlinkClick r:id="rId2"/>
              </a:rPr>
              <a:t>https://addons.mozilla.org/en-Us/firefox/addon/selenium-ide</a:t>
            </a:r>
            <a:r>
              <a:rPr lang="en-US" dirty="0" smtClean="0">
                <a:hlinkClick r:id="rId2"/>
              </a:rPr>
              <a:t>/</a:t>
            </a:r>
            <a:r>
              <a:rPr lang="en-US" dirty="0" smtClean="0"/>
              <a:t> </a:t>
            </a:r>
          </a:p>
          <a:p>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660" y="2725093"/>
            <a:ext cx="5953974" cy="3671796"/>
          </a:xfrm>
          <a:prstGeom prst="rect">
            <a:avLst/>
          </a:prstGeom>
        </p:spPr>
      </p:pic>
    </p:spTree>
    <p:extLst>
      <p:ext uri="{BB962C8B-B14F-4D97-AF65-F5344CB8AC3E}">
        <p14:creationId xmlns:p14="http://schemas.microsoft.com/office/powerpoint/2010/main" val="79018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Запуск </a:t>
            </a:r>
            <a:r>
              <a:rPr lang="en-US" dirty="0"/>
              <a:t>IDE</a:t>
            </a:r>
            <a:endParaRPr lang="ru-RU" dirty="0"/>
          </a:p>
        </p:txBody>
      </p:sp>
      <p:sp>
        <p:nvSpPr>
          <p:cNvPr id="3" name="Объект 2"/>
          <p:cNvSpPr>
            <a:spLocks noGrp="1"/>
          </p:cNvSpPr>
          <p:nvPr>
            <p:ph sz="quarter" idx="10"/>
          </p:nvPr>
        </p:nvSpPr>
        <p:spPr>
          <a:xfrm>
            <a:off x="378696" y="969126"/>
            <a:ext cx="11525250" cy="5290388"/>
          </a:xfrm>
        </p:spPr>
        <p:txBody>
          <a:bodyPr/>
          <a:lstStyle/>
          <a:p>
            <a:pPr marL="0" indent="0">
              <a:buNone/>
            </a:pPr>
            <a:r>
              <a:rPr lang="ru-RU" dirty="0"/>
              <a:t>Чтобы запустить </a:t>
            </a:r>
            <a:r>
              <a:rPr lang="ru-RU" dirty="0" err="1"/>
              <a:t>Selenium</a:t>
            </a:r>
            <a:r>
              <a:rPr lang="ru-RU" dirty="0"/>
              <a:t> IDE, просто выберите его из меню “Веб-разработка” браузера </a:t>
            </a:r>
            <a:r>
              <a:rPr lang="ru-RU" dirty="0" err="1"/>
              <a:t>Firefox</a:t>
            </a:r>
            <a:r>
              <a:rPr lang="ru-RU" dirty="0"/>
              <a:t>.</a:t>
            </a:r>
          </a:p>
        </p:txBody>
      </p:sp>
      <p:pic>
        <p:nvPicPr>
          <p:cNvPr id="5" name="Рисунок 4" descr="Untitled (untitled suite) - Selenium IDE 2.9.1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089" y="2120515"/>
            <a:ext cx="5409111" cy="4737485"/>
          </a:xfrm>
          <a:prstGeom prst="rect">
            <a:avLst/>
          </a:prstGeom>
        </p:spPr>
      </p:pic>
    </p:spTree>
    <p:extLst>
      <p:ext uri="{BB962C8B-B14F-4D97-AF65-F5344CB8AC3E}">
        <p14:creationId xmlns:p14="http://schemas.microsoft.com/office/powerpoint/2010/main" val="1651894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Selenium IDE 2.9.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809" y="1171254"/>
            <a:ext cx="5392444" cy="5094605"/>
          </a:xfrm>
          <a:prstGeom prst="rect">
            <a:avLst/>
          </a:prstGeom>
        </p:spPr>
      </p:pic>
      <p:sp>
        <p:nvSpPr>
          <p:cNvPr id="11266" name="Title 1"/>
          <p:cNvSpPr>
            <a:spLocks noGrp="1"/>
          </p:cNvSpPr>
          <p:nvPr>
            <p:ph type="title"/>
          </p:nvPr>
        </p:nvSpPr>
        <p:spPr>
          <a:xfrm>
            <a:off x="1981200" y="274638"/>
            <a:ext cx="8229600" cy="487362"/>
          </a:xfrm>
        </p:spPr>
        <p:txBody>
          <a:bodyPr>
            <a:normAutofit fontScale="90000"/>
          </a:bodyPr>
          <a:lstStyle/>
          <a:p>
            <a:pPr eaLnBrk="1" hangingPunct="1">
              <a:defRPr/>
            </a:pPr>
            <a:r>
              <a:rPr lang="ru-RU" sz="4000" dirty="0" smtClean="0"/>
              <a:t>Интерфейс </a:t>
            </a:r>
            <a:r>
              <a:rPr lang="en-US" sz="4000" dirty="0" smtClean="0"/>
              <a:t>Selenium </a:t>
            </a:r>
            <a:r>
              <a:rPr lang="en-US" sz="4000" dirty="0"/>
              <a:t>IDE</a:t>
            </a:r>
          </a:p>
        </p:txBody>
      </p:sp>
      <p:cxnSp>
        <p:nvCxnSpPr>
          <p:cNvPr id="18" name="Straight Arrow Connector 17"/>
          <p:cNvCxnSpPr/>
          <p:nvPr/>
        </p:nvCxnSpPr>
        <p:spPr>
          <a:xfrm>
            <a:off x="2609636" y="1376737"/>
            <a:ext cx="1140431" cy="256854"/>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2" name="Straight Arrow Connector 17"/>
          <p:cNvCxnSpPr/>
          <p:nvPr/>
        </p:nvCxnSpPr>
        <p:spPr>
          <a:xfrm flipV="1">
            <a:off x="2609636" y="5969285"/>
            <a:ext cx="883577" cy="164387"/>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flipH="1">
            <a:off x="7862789" y="2333561"/>
            <a:ext cx="1035579" cy="728995"/>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3" name="TextBox 2"/>
          <p:cNvSpPr txBox="1"/>
          <p:nvPr/>
        </p:nvSpPr>
        <p:spPr>
          <a:xfrm>
            <a:off x="164387" y="947616"/>
            <a:ext cx="2350937" cy="1200329"/>
          </a:xfrm>
          <a:prstGeom prst="rect">
            <a:avLst/>
          </a:prstGeom>
          <a:noFill/>
        </p:spPr>
        <p:txBody>
          <a:bodyPr wrap="square" rtlCol="0">
            <a:spAutoFit/>
          </a:bodyPr>
          <a:lstStyle/>
          <a:p>
            <a:pPr algn="r"/>
            <a:r>
              <a:rPr lang="en-US" sz="2400" dirty="0" smtClean="0"/>
              <a:t>URL </a:t>
            </a:r>
            <a:r>
              <a:rPr lang="ru-RU" sz="2400" dirty="0" smtClean="0"/>
              <a:t>сайта который тестируется</a:t>
            </a:r>
            <a:endParaRPr lang="ru-RU" sz="2400" dirty="0"/>
          </a:p>
        </p:txBody>
      </p:sp>
      <p:sp>
        <p:nvSpPr>
          <p:cNvPr id="4" name="TextBox 3"/>
          <p:cNvSpPr txBox="1"/>
          <p:nvPr/>
        </p:nvSpPr>
        <p:spPr>
          <a:xfrm>
            <a:off x="9013861" y="1538826"/>
            <a:ext cx="2393878" cy="1200329"/>
          </a:xfrm>
          <a:prstGeom prst="rect">
            <a:avLst/>
          </a:prstGeom>
          <a:noFill/>
        </p:spPr>
        <p:txBody>
          <a:bodyPr wrap="square" rtlCol="0">
            <a:spAutoFit/>
          </a:bodyPr>
          <a:lstStyle/>
          <a:p>
            <a:r>
              <a:rPr lang="ru-RU" sz="2400" dirty="0" smtClean="0"/>
              <a:t>Список действий для текущего </a:t>
            </a:r>
            <a:r>
              <a:rPr lang="en-US" sz="2400" dirty="0" err="1" smtClean="0"/>
              <a:t>TestCase</a:t>
            </a:r>
            <a:endParaRPr lang="ru-RU" sz="2400" dirty="0"/>
          </a:p>
        </p:txBody>
      </p:sp>
      <p:sp>
        <p:nvSpPr>
          <p:cNvPr id="10" name="TextBox 9"/>
          <p:cNvSpPr txBox="1"/>
          <p:nvPr/>
        </p:nvSpPr>
        <p:spPr>
          <a:xfrm>
            <a:off x="88911" y="4170070"/>
            <a:ext cx="2445249" cy="2308324"/>
          </a:xfrm>
          <a:prstGeom prst="rect">
            <a:avLst/>
          </a:prstGeom>
          <a:noFill/>
        </p:spPr>
        <p:txBody>
          <a:bodyPr wrap="square" rtlCol="0">
            <a:spAutoFit/>
          </a:bodyPr>
          <a:lstStyle/>
          <a:p>
            <a:pPr algn="r"/>
            <a:r>
              <a:rPr lang="ru-RU" sz="2400" dirty="0" smtClean="0"/>
              <a:t>Отчет о выполненных действиях, включаю ошибки и предупреждения</a:t>
            </a:r>
            <a:endParaRPr lang="ru-RU" sz="2400" dirty="0"/>
          </a:p>
        </p:txBody>
      </p:sp>
      <p:cxnSp>
        <p:nvCxnSpPr>
          <p:cNvPr id="19" name="Straight Arrow Connector 17"/>
          <p:cNvCxnSpPr/>
          <p:nvPr/>
        </p:nvCxnSpPr>
        <p:spPr>
          <a:xfrm flipV="1">
            <a:off x="2609636" y="2248328"/>
            <a:ext cx="791110" cy="308871"/>
          </a:xfrm>
          <a:prstGeom prst="straightConnector1">
            <a:avLst/>
          </a:prstGeom>
          <a:ln>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15" name="TextBox 14"/>
          <p:cNvSpPr txBox="1"/>
          <p:nvPr/>
        </p:nvSpPr>
        <p:spPr>
          <a:xfrm>
            <a:off x="852755" y="2282559"/>
            <a:ext cx="1662569" cy="830997"/>
          </a:xfrm>
          <a:prstGeom prst="rect">
            <a:avLst/>
          </a:prstGeom>
          <a:noFill/>
        </p:spPr>
        <p:txBody>
          <a:bodyPr wrap="square" rtlCol="0">
            <a:spAutoFit/>
          </a:bodyPr>
          <a:lstStyle/>
          <a:p>
            <a:pPr algn="r"/>
            <a:r>
              <a:rPr lang="ru-RU" sz="2400" dirty="0" smtClean="0"/>
              <a:t>Список </a:t>
            </a:r>
            <a:r>
              <a:rPr lang="en-US" sz="2400" dirty="0" err="1" smtClean="0"/>
              <a:t>TestCase</a:t>
            </a:r>
            <a:endParaRPr lang="ru-RU" sz="2400" dirty="0"/>
          </a:p>
        </p:txBody>
      </p:sp>
      <p:sp>
        <p:nvSpPr>
          <p:cNvPr id="16" name="Прямоугольник 15"/>
          <p:cNvSpPr/>
          <p:nvPr/>
        </p:nvSpPr>
        <p:spPr>
          <a:xfrm>
            <a:off x="9143418" y="3083961"/>
            <a:ext cx="3048582" cy="2031325"/>
          </a:xfrm>
          <a:prstGeom prst="rect">
            <a:avLst/>
          </a:prstGeom>
        </p:spPr>
        <p:txBody>
          <a:bodyPr wrap="square">
            <a:spAutoFit/>
          </a:bodyPr>
          <a:lstStyle/>
          <a:p>
            <a:r>
              <a:rPr lang="en-US" dirty="0" err="1"/>
              <a:t>TestCase</a:t>
            </a:r>
            <a:r>
              <a:rPr lang="ru-RU" dirty="0" smtClean="0"/>
              <a:t> </a:t>
            </a:r>
            <a:r>
              <a:rPr lang="ru-RU" dirty="0"/>
              <a:t>— это </a:t>
            </a:r>
            <a:r>
              <a:rPr lang="ru-RU" dirty="0" smtClean="0"/>
              <a:t>последовательность </a:t>
            </a:r>
            <a:r>
              <a:rPr lang="ru-RU" dirty="0"/>
              <a:t>действий направленная на проверку какого-либо функционала, описывающая как </a:t>
            </a:r>
            <a:r>
              <a:rPr lang="ru-RU" dirty="0" smtClean="0"/>
              <a:t>прийти </a:t>
            </a:r>
            <a:r>
              <a:rPr lang="ru-RU" dirty="0"/>
              <a:t>к фактическому результату.</a:t>
            </a:r>
          </a:p>
        </p:txBody>
      </p:sp>
    </p:spTree>
    <p:extLst>
      <p:ext uri="{BB962C8B-B14F-4D97-AF65-F5344CB8AC3E}">
        <p14:creationId xmlns:p14="http://schemas.microsoft.com/office/powerpoint/2010/main" val="27831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Рисунок 25" descr="Untitled (untitled suite) - Selenium IDE 2.9.1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557" y="1104413"/>
            <a:ext cx="5649522" cy="5337484"/>
          </a:xfrm>
          <a:prstGeom prst="rect">
            <a:avLst/>
          </a:prstGeom>
        </p:spPr>
      </p:pic>
      <p:sp>
        <p:nvSpPr>
          <p:cNvPr id="11266" name="Title 1"/>
          <p:cNvSpPr>
            <a:spLocks noGrp="1"/>
          </p:cNvSpPr>
          <p:nvPr>
            <p:ph type="title"/>
          </p:nvPr>
        </p:nvSpPr>
        <p:spPr>
          <a:xfrm>
            <a:off x="1981200" y="274638"/>
            <a:ext cx="8229600" cy="487362"/>
          </a:xfrm>
        </p:spPr>
        <p:txBody>
          <a:bodyPr>
            <a:normAutofit fontScale="90000"/>
          </a:bodyPr>
          <a:lstStyle/>
          <a:p>
            <a:pPr eaLnBrk="1" hangingPunct="1">
              <a:defRPr/>
            </a:pPr>
            <a:r>
              <a:rPr lang="ru-RU" sz="4000" dirty="0" smtClean="0"/>
              <a:t>Интерфейс </a:t>
            </a:r>
            <a:r>
              <a:rPr lang="en-US" sz="4000" dirty="0" smtClean="0"/>
              <a:t>Selenium </a:t>
            </a:r>
            <a:r>
              <a:rPr lang="en-US" sz="4000" dirty="0"/>
              <a:t>IDE</a:t>
            </a:r>
          </a:p>
        </p:txBody>
      </p:sp>
      <p:sp>
        <p:nvSpPr>
          <p:cNvPr id="11" name="TextBox 4"/>
          <p:cNvSpPr txBox="1">
            <a:spLocks noChangeArrowheads="1"/>
          </p:cNvSpPr>
          <p:nvPr/>
        </p:nvSpPr>
        <p:spPr bwMode="auto">
          <a:xfrm>
            <a:off x="170044" y="1104413"/>
            <a:ext cx="18049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ru-RU" sz="2400" dirty="0" smtClean="0">
                <a:latin typeface="Calibri" panose="020F0502020204030204" pitchFamily="34" charset="0"/>
              </a:rPr>
              <a:t>Команды запуска теста</a:t>
            </a:r>
            <a:endParaRPr lang="en-US" sz="2400" dirty="0">
              <a:latin typeface="Calibri" panose="020F0502020204030204" pitchFamily="34" charset="0"/>
            </a:endParaRPr>
          </a:p>
        </p:txBody>
      </p:sp>
      <p:sp>
        <p:nvSpPr>
          <p:cNvPr id="12" name="TextBox 5"/>
          <p:cNvSpPr txBox="1">
            <a:spLocks noChangeArrowheads="1"/>
          </p:cNvSpPr>
          <p:nvPr/>
        </p:nvSpPr>
        <p:spPr bwMode="auto">
          <a:xfrm>
            <a:off x="9144000" y="1039216"/>
            <a:ext cx="28288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ru-RU" sz="2400" dirty="0" smtClean="0">
                <a:latin typeface="Calibri" panose="020F0502020204030204" pitchFamily="34" charset="0"/>
              </a:rPr>
              <a:t>Кнопка записи теста</a:t>
            </a:r>
            <a:endParaRPr lang="en-US" sz="2400" dirty="0">
              <a:latin typeface="Calibri" panose="020F0502020204030204" pitchFamily="34" charset="0"/>
            </a:endParaRPr>
          </a:p>
        </p:txBody>
      </p:sp>
      <p:sp>
        <p:nvSpPr>
          <p:cNvPr id="14" name="TextBox 7"/>
          <p:cNvSpPr txBox="1">
            <a:spLocks noChangeArrowheads="1"/>
          </p:cNvSpPr>
          <p:nvPr/>
        </p:nvSpPr>
        <p:spPr bwMode="auto">
          <a:xfrm>
            <a:off x="9749604" y="4373124"/>
            <a:ext cx="16417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ru-RU" sz="2400" dirty="0" smtClean="0">
                <a:latin typeface="Calibri" panose="020F0502020204030204" pitchFamily="34" charset="0"/>
              </a:rPr>
              <a:t>Настройки </a:t>
            </a:r>
          </a:p>
          <a:p>
            <a:pPr eaLnBrk="1" hangingPunct="1"/>
            <a:r>
              <a:rPr lang="ru-RU" sz="2400" dirty="0" smtClean="0">
                <a:latin typeface="Calibri" panose="020F0502020204030204" pitchFamily="34" charset="0"/>
              </a:rPr>
              <a:t>действий</a:t>
            </a:r>
            <a:endParaRPr lang="en-US" sz="2400" dirty="0">
              <a:latin typeface="Calibri" panose="020F0502020204030204" pitchFamily="34" charset="0"/>
            </a:endParaRPr>
          </a:p>
        </p:txBody>
      </p:sp>
      <p:sp>
        <p:nvSpPr>
          <p:cNvPr id="15" name="TextBox 8"/>
          <p:cNvSpPr txBox="1">
            <a:spLocks noChangeArrowheads="1"/>
          </p:cNvSpPr>
          <p:nvPr/>
        </p:nvSpPr>
        <p:spPr bwMode="auto">
          <a:xfrm>
            <a:off x="144723" y="5104427"/>
            <a:ext cx="19103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ru-RU" sz="2400" dirty="0" smtClean="0">
                <a:latin typeface="Calibri" panose="020F0502020204030204" pitchFamily="34" charset="0"/>
              </a:rPr>
              <a:t>Справка о текущей команде</a:t>
            </a:r>
            <a:endParaRPr lang="en-US" sz="2400" dirty="0">
              <a:latin typeface="Calibri" panose="020F0502020204030204" pitchFamily="34" charset="0"/>
            </a:endParaRPr>
          </a:p>
        </p:txBody>
      </p:sp>
      <p:cxnSp>
        <p:nvCxnSpPr>
          <p:cNvPr id="16" name="Straight Arrow Connector 10"/>
          <p:cNvCxnSpPr/>
          <p:nvPr/>
        </p:nvCxnSpPr>
        <p:spPr>
          <a:xfrm>
            <a:off x="2055088" y="1459225"/>
            <a:ext cx="892439" cy="27353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7" name="Straight Arrow Connector 12"/>
          <p:cNvCxnSpPr/>
          <p:nvPr/>
        </p:nvCxnSpPr>
        <p:spPr>
          <a:xfrm flipH="1">
            <a:off x="8334834" y="1376722"/>
            <a:ext cx="809166" cy="356035"/>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21" name="Oval 21"/>
          <p:cNvSpPr/>
          <p:nvPr/>
        </p:nvSpPr>
        <p:spPr>
          <a:xfrm>
            <a:off x="2912686" y="1596366"/>
            <a:ext cx="2133600" cy="3929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22"/>
          <p:cNvSpPr/>
          <p:nvPr/>
        </p:nvSpPr>
        <p:spPr>
          <a:xfrm>
            <a:off x="4825430" y="3960949"/>
            <a:ext cx="3763766" cy="7387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3"/>
          <p:cNvSpPr/>
          <p:nvPr/>
        </p:nvSpPr>
        <p:spPr>
          <a:xfrm>
            <a:off x="2947527" y="4953849"/>
            <a:ext cx="6268392" cy="13509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 name="Straight Arrow Connector 25"/>
          <p:cNvCxnSpPr/>
          <p:nvPr/>
        </p:nvCxnSpPr>
        <p:spPr>
          <a:xfrm flipH="1" flipV="1">
            <a:off x="8539697" y="4373124"/>
            <a:ext cx="1129851" cy="388225"/>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7"/>
          <p:cNvCxnSpPr>
            <a:stCxn id="15" idx="3"/>
          </p:cNvCxnSpPr>
          <p:nvPr/>
        </p:nvCxnSpPr>
        <p:spPr>
          <a:xfrm>
            <a:off x="2055088" y="5704592"/>
            <a:ext cx="1024540" cy="142155"/>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44139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Практика</a:t>
            </a:r>
            <a:endParaRPr lang="ru-RU" dirty="0"/>
          </a:p>
        </p:txBody>
      </p:sp>
      <p:sp>
        <p:nvSpPr>
          <p:cNvPr id="3" name="Объект 2"/>
          <p:cNvSpPr>
            <a:spLocks noGrp="1"/>
          </p:cNvSpPr>
          <p:nvPr>
            <p:ph sz="quarter" idx="10"/>
          </p:nvPr>
        </p:nvSpPr>
        <p:spPr/>
        <p:txBody>
          <a:bodyPr/>
          <a:lstStyle/>
          <a:p>
            <a:pPr marL="0" indent="0">
              <a:buNone/>
            </a:pPr>
            <a:r>
              <a:rPr lang="ru-RU" dirty="0" smtClean="0"/>
              <a:t>Тестирование калькулятор</a:t>
            </a:r>
          </a:p>
          <a:p>
            <a:pPr marL="514350" indent="-514350">
              <a:buFont typeface="+mj-lt"/>
              <a:buAutoNum type="arabicPeriod"/>
            </a:pPr>
            <a:r>
              <a:rPr lang="ru-RU" dirty="0" smtClean="0"/>
              <a:t>Открыть </a:t>
            </a:r>
            <a:r>
              <a:rPr lang="en-US" dirty="0" smtClean="0"/>
              <a:t>Firefox</a:t>
            </a:r>
          </a:p>
          <a:p>
            <a:pPr marL="514350" indent="-514350">
              <a:buFont typeface="+mj-lt"/>
              <a:buAutoNum type="arabicPeriod"/>
            </a:pPr>
            <a:r>
              <a:rPr lang="ru-RU" dirty="0" smtClean="0"/>
              <a:t>В адресной строке указать </a:t>
            </a:r>
            <a:r>
              <a:rPr lang="en-US" dirty="0" smtClean="0">
                <a:hlinkClick r:id="rId2"/>
              </a:rPr>
              <a:t>http://comp16-01</a:t>
            </a:r>
            <a:endParaRPr lang="en-US" dirty="0" smtClean="0"/>
          </a:p>
          <a:p>
            <a:pPr marL="514350" indent="-514350">
              <a:buFont typeface="+mj-lt"/>
              <a:buAutoNum type="arabicPeriod"/>
            </a:pPr>
            <a:r>
              <a:rPr lang="ru-RU" dirty="0" smtClean="0"/>
              <a:t>Выполнить тестирование в соответствии с инструкциями</a:t>
            </a:r>
            <a:endParaRPr lang="en-US" dirty="0" smtClean="0"/>
          </a:p>
          <a:p>
            <a:pPr marL="514350" indent="-514350">
              <a:buFont typeface="+mj-lt"/>
              <a:buAutoNum type="arabicPeriod"/>
            </a:pPr>
            <a:endParaRPr lang="ru-RU" dirty="0"/>
          </a:p>
        </p:txBody>
      </p:sp>
    </p:spTree>
    <p:extLst>
      <p:ext uri="{BB962C8B-B14F-4D97-AF65-F5344CB8AC3E}">
        <p14:creationId xmlns:p14="http://schemas.microsoft.com/office/powerpoint/2010/main" val="350599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Язык команд </a:t>
            </a:r>
            <a:r>
              <a:rPr lang="en-US" dirty="0">
                <a:solidFill>
                  <a:schemeClr val="bg1"/>
                </a:solidFill>
              </a:rPr>
              <a:t>Selenium</a:t>
            </a: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78533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p:txBody>
          <a:bodyPr/>
          <a:lstStyle/>
          <a:p>
            <a:r>
              <a:rPr lang="ru-RU" dirty="0" smtClean="0"/>
              <a:t>Определение тестирования</a:t>
            </a:r>
            <a:endParaRPr lang="ru-RU" dirty="0"/>
          </a:p>
        </p:txBody>
      </p:sp>
      <p:sp>
        <p:nvSpPr>
          <p:cNvPr id="4" name="Прямоугольник 3"/>
          <p:cNvSpPr/>
          <p:nvPr/>
        </p:nvSpPr>
        <p:spPr>
          <a:xfrm>
            <a:off x="2039257" y="1988841"/>
            <a:ext cx="8136904" cy="1833835"/>
          </a:xfrm>
          <a:prstGeom prst="rect">
            <a:avLst/>
          </a:prstGeom>
        </p:spPr>
        <p:txBody>
          <a:bodyPr wrap="square">
            <a:sp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ru-RU" altLang="ru-RU" dirty="0">
              <a:latin typeface="Verdana" pitchFamily="34" charset="0"/>
            </a:endParaRP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ru-RU" sz="2400" b="1" dirty="0">
              <a:solidFill>
                <a:srgbClr val="92D050"/>
              </a:solidFill>
            </a:endParaRP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ru-RU" altLang="ru-RU" sz="2400" dirty="0">
              <a:solidFill>
                <a:srgbClr val="92D050"/>
              </a:solidFill>
              <a:latin typeface="Verdana" pitchFamily="34" charset="0"/>
            </a:endParaRPr>
          </a:p>
          <a:p>
            <a:pPr marL="342900" indent="-342900">
              <a:spcBef>
                <a:spcPts val="475"/>
              </a:spcBef>
              <a:buFont typeface="Arial" panose="020B0604020202020204"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ru-RU" sz="1900" dirty="0">
              <a:latin typeface="Verdana" pitchFamily="34" charset="0"/>
            </a:endParaRPr>
          </a:p>
          <a:p>
            <a:endParaRPr lang="ru-RU" sz="2400" dirty="0"/>
          </a:p>
        </p:txBody>
      </p:sp>
      <p:sp>
        <p:nvSpPr>
          <p:cNvPr id="5" name="Прямоугольник 4"/>
          <p:cNvSpPr/>
          <p:nvPr/>
        </p:nvSpPr>
        <p:spPr>
          <a:xfrm>
            <a:off x="10454467" y="0"/>
            <a:ext cx="1620243" cy="657654"/>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ru-RU"/>
          </a:p>
        </p:txBody>
      </p:sp>
      <p:sp>
        <p:nvSpPr>
          <p:cNvPr id="13" name="Прямоугольник 12"/>
          <p:cNvSpPr/>
          <p:nvPr/>
        </p:nvSpPr>
        <p:spPr>
          <a:xfrm>
            <a:off x="606175" y="2551837"/>
            <a:ext cx="10623479" cy="2677656"/>
          </a:xfrm>
          <a:prstGeom prst="rect">
            <a:avLst/>
          </a:prstGeom>
        </p:spPr>
        <p:txBody>
          <a:bodyPr wrap="square">
            <a:spAutoFit/>
          </a:bodyPr>
          <a:lstStyle/>
          <a:p>
            <a:pPr algn="just">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800" b="1" dirty="0"/>
              <a:t>Проверка соответствия между реальным и ожидаемым поведением программы, осуществляемая на конечном наборе тестов, выбранном определенным образом</a:t>
            </a:r>
            <a:r>
              <a:rPr lang="en-GB" altLang="ru-RU" sz="2800" b="1" dirty="0">
                <a:latin typeface="Verdana" pitchFamily="34" charset="0"/>
              </a:rPr>
              <a:t>	</a:t>
            </a:r>
            <a:endParaRPr lang="ru-RU" altLang="ru-RU" sz="2800" b="1" dirty="0">
              <a:latin typeface="Verdana" pitchFamily="34" charset="0"/>
            </a:endParaRPr>
          </a:p>
          <a:p>
            <a:pPr algn="just">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ru-RU" altLang="ru-RU" sz="2800" b="1" dirty="0">
              <a:latin typeface="Verdana" pitchFamily="34" charset="0"/>
            </a:endParaRPr>
          </a:p>
          <a:p>
            <a:pPr algn="just">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ru-RU" sz="2800" i="1" dirty="0"/>
              <a:t>[IEEE </a:t>
            </a:r>
            <a:r>
              <a:rPr lang="ru-RU" sz="2800" i="1" dirty="0" err="1"/>
              <a:t>Guide</a:t>
            </a:r>
            <a:r>
              <a:rPr lang="ru-RU" sz="2800" i="1" dirty="0"/>
              <a:t> </a:t>
            </a:r>
            <a:r>
              <a:rPr lang="ru-RU" sz="2800" i="1" dirty="0" err="1"/>
              <a:t>to</a:t>
            </a:r>
            <a:r>
              <a:rPr lang="ru-RU" sz="2800" i="1" dirty="0"/>
              <a:t> </a:t>
            </a:r>
            <a:r>
              <a:rPr lang="ru-RU" sz="2800" i="1" dirty="0" err="1"/>
              <a:t>Software</a:t>
            </a:r>
            <a:r>
              <a:rPr lang="ru-RU" sz="2800" i="1" dirty="0"/>
              <a:t> </a:t>
            </a:r>
            <a:r>
              <a:rPr lang="ru-RU" sz="2800" i="1" dirty="0" err="1"/>
              <a:t>Engineering</a:t>
            </a:r>
            <a:r>
              <a:rPr lang="ru-RU" sz="2800" i="1" dirty="0"/>
              <a:t> </a:t>
            </a:r>
            <a:r>
              <a:rPr lang="ru-RU" sz="2800" i="1" dirty="0" err="1"/>
              <a:t>Body</a:t>
            </a:r>
            <a:r>
              <a:rPr lang="ru-RU" sz="2800" i="1" dirty="0"/>
              <a:t> </a:t>
            </a:r>
            <a:r>
              <a:rPr lang="ru-RU" sz="2800" i="1" dirty="0" err="1"/>
              <a:t>of</a:t>
            </a:r>
            <a:r>
              <a:rPr lang="ru-RU" sz="2800" i="1" dirty="0"/>
              <a:t> </a:t>
            </a:r>
            <a:r>
              <a:rPr lang="ru-RU" sz="2800" i="1" dirty="0" err="1"/>
              <a:t>Knowledge</a:t>
            </a:r>
            <a:r>
              <a:rPr lang="ru-RU" sz="2800" i="1" dirty="0"/>
              <a:t>, SWEBOK, 2004]</a:t>
            </a:r>
            <a:endParaRPr lang="ru-RU" sz="2800" i="1" dirty="0"/>
          </a:p>
        </p:txBody>
      </p:sp>
    </p:spTree>
    <p:extLst>
      <p:ext uri="{BB962C8B-B14F-4D97-AF65-F5344CB8AC3E}">
        <p14:creationId xmlns:p14="http://schemas.microsoft.com/office/powerpoint/2010/main" val="3442880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команд </a:t>
            </a:r>
            <a:r>
              <a:rPr lang="en-US" dirty="0"/>
              <a:t>Selenium</a:t>
            </a:r>
            <a:endParaRPr lang="ru-RU" dirty="0"/>
          </a:p>
        </p:txBody>
      </p:sp>
      <p:sp>
        <p:nvSpPr>
          <p:cNvPr id="3" name="Объект 2"/>
          <p:cNvSpPr>
            <a:spLocks noGrp="1"/>
          </p:cNvSpPr>
          <p:nvPr>
            <p:ph sz="quarter" idx="10"/>
          </p:nvPr>
        </p:nvSpPr>
        <p:spPr>
          <a:xfrm>
            <a:off x="378696" y="918326"/>
            <a:ext cx="11525250" cy="5290388"/>
          </a:xfrm>
        </p:spPr>
        <p:txBody>
          <a:bodyPr/>
          <a:lstStyle/>
          <a:p>
            <a:pPr marL="0" indent="0">
              <a:buNone/>
            </a:pPr>
            <a:r>
              <a:rPr lang="ru-RU" dirty="0"/>
              <a:t>Язык </a:t>
            </a:r>
            <a:r>
              <a:rPr lang="ru-RU" dirty="0" err="1"/>
              <a:t>Selenium</a:t>
            </a:r>
            <a:r>
              <a:rPr lang="ru-RU" dirty="0"/>
              <a:t> – это набор команд, которые составляют ваши тесты. Последовательность таких команд называется тестовый сценарий</a:t>
            </a:r>
            <a:r>
              <a:rPr lang="ru-RU" dirty="0" smtClean="0"/>
              <a:t>.</a:t>
            </a:r>
          </a:p>
          <a:p>
            <a:pPr marL="0" indent="0">
              <a:buNone/>
            </a:pPr>
            <a:r>
              <a:rPr lang="ru-RU" dirty="0"/>
              <a:t>Используя язык команд </a:t>
            </a:r>
            <a:r>
              <a:rPr lang="ru-RU" dirty="0" err="1"/>
              <a:t>Selenium</a:t>
            </a:r>
            <a:r>
              <a:rPr lang="ru-RU" dirty="0"/>
              <a:t>, пользователь может: </a:t>
            </a:r>
            <a:endParaRPr lang="ru-RU" dirty="0" smtClean="0"/>
          </a:p>
          <a:p>
            <a:r>
              <a:rPr lang="ru-RU" dirty="0" smtClean="0"/>
              <a:t>проверить </a:t>
            </a:r>
            <a:r>
              <a:rPr lang="ru-RU" dirty="0"/>
              <a:t>наличие элементов интерфейса пользователя по их </a:t>
            </a:r>
            <a:r>
              <a:rPr lang="ru-RU" dirty="0" smtClean="0"/>
              <a:t>HTML-тегам</a:t>
            </a:r>
          </a:p>
          <a:p>
            <a:r>
              <a:rPr lang="ru-RU" dirty="0" smtClean="0"/>
              <a:t>проверить </a:t>
            </a:r>
            <a:r>
              <a:rPr lang="ru-RU" dirty="0"/>
              <a:t>определенный </a:t>
            </a:r>
            <a:r>
              <a:rPr lang="ru-RU" dirty="0" smtClean="0"/>
              <a:t>контент</a:t>
            </a:r>
          </a:p>
          <a:p>
            <a:r>
              <a:rPr lang="ru-RU" dirty="0" smtClean="0"/>
              <a:t>работу </a:t>
            </a:r>
            <a:r>
              <a:rPr lang="ru-RU" dirty="0"/>
              <a:t>гиперссылок, полей ввода, меню, отправляемых форм, табличных данных и </a:t>
            </a:r>
            <a:r>
              <a:rPr lang="ru-RU" dirty="0" smtClean="0"/>
              <a:t>прочее</a:t>
            </a:r>
            <a:endParaRPr lang="ru-RU" dirty="0"/>
          </a:p>
        </p:txBody>
      </p:sp>
    </p:spTree>
    <p:extLst>
      <p:ext uri="{BB962C8B-B14F-4D97-AF65-F5344CB8AC3E}">
        <p14:creationId xmlns:p14="http://schemas.microsoft.com/office/powerpoint/2010/main" val="1114405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p:txBody>
          <a:bodyPr/>
          <a:lstStyle/>
          <a:p>
            <a:pPr marL="0" indent="0">
              <a:buNone/>
            </a:pPr>
            <a:r>
              <a:rPr lang="ru-RU" dirty="0" smtClean="0"/>
              <a:t>Команды </a:t>
            </a:r>
            <a:r>
              <a:rPr lang="ru-RU" dirty="0" err="1"/>
              <a:t>Selenium</a:t>
            </a:r>
            <a:r>
              <a:rPr lang="ru-RU" dirty="0"/>
              <a:t> бывают трех видов: Действия (</a:t>
            </a:r>
            <a:r>
              <a:rPr lang="ru-RU" dirty="0" err="1"/>
              <a:t>Actions</a:t>
            </a:r>
            <a:r>
              <a:rPr lang="ru-RU" dirty="0"/>
              <a:t>), Считыватели (</a:t>
            </a:r>
            <a:r>
              <a:rPr lang="ru-RU" dirty="0" err="1"/>
              <a:t>Accessors</a:t>
            </a:r>
            <a:r>
              <a:rPr lang="ru-RU" dirty="0"/>
              <a:t>) и Проверки (</a:t>
            </a:r>
            <a:r>
              <a:rPr lang="ru-RU" dirty="0" err="1"/>
              <a:t>Assertions</a:t>
            </a:r>
            <a:r>
              <a:rPr lang="ru-RU" dirty="0" smtClean="0"/>
              <a:t>).</a:t>
            </a:r>
          </a:p>
          <a:p>
            <a:r>
              <a:rPr lang="ru-RU" b="1" dirty="0"/>
              <a:t>Действия</a:t>
            </a:r>
            <a:r>
              <a:rPr lang="ru-RU" dirty="0"/>
              <a:t> – это команды, которые обычно управляют состоянием приложения. Они совершают действия вроде “щелкнуть по той ссылке” или “выбрать эту </a:t>
            </a:r>
            <a:r>
              <a:rPr lang="ru-RU" dirty="0" smtClean="0"/>
              <a:t>опцию</a:t>
            </a:r>
          </a:p>
          <a:p>
            <a:r>
              <a:rPr lang="ru-RU" b="1" dirty="0"/>
              <a:t>Считыватели</a:t>
            </a:r>
            <a:r>
              <a:rPr lang="ru-RU" dirty="0"/>
              <a:t> анализируют состояние приложения и сохраняют результаты в переменные, к примеру, команда “</a:t>
            </a:r>
            <a:r>
              <a:rPr lang="ru-RU" dirty="0" err="1"/>
              <a:t>storeTitle</a:t>
            </a:r>
            <a:r>
              <a:rPr lang="ru-RU" dirty="0"/>
              <a:t>”. “Считыватели” также используются для автоматической генерации “Проверок”.</a:t>
            </a:r>
          </a:p>
        </p:txBody>
      </p:sp>
    </p:spTree>
    <p:extLst>
      <p:ext uri="{BB962C8B-B14F-4D97-AF65-F5344CB8AC3E}">
        <p14:creationId xmlns:p14="http://schemas.microsoft.com/office/powerpoint/2010/main" val="1002129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a:xfrm>
            <a:off x="379514" y="969126"/>
            <a:ext cx="11525250" cy="5290388"/>
          </a:xfrm>
        </p:spPr>
        <p:txBody>
          <a:bodyPr/>
          <a:lstStyle/>
          <a:p>
            <a:r>
              <a:rPr lang="ru-RU" b="1" dirty="0"/>
              <a:t>Проверки</a:t>
            </a:r>
            <a:r>
              <a:rPr lang="ru-RU" dirty="0"/>
              <a:t> </a:t>
            </a:r>
            <a:r>
              <a:rPr lang="ru-RU" dirty="0" smtClean="0"/>
              <a:t>проверяют </a:t>
            </a:r>
            <a:r>
              <a:rPr lang="ru-RU" dirty="0"/>
              <a:t>соответствие состояния приложения ожидаемому. Например, можно “удостовериться, что заголовок страницы Х” или “проверить, что вон тот </a:t>
            </a:r>
            <a:r>
              <a:rPr lang="ru-RU" dirty="0" err="1"/>
              <a:t>чекбокс</a:t>
            </a:r>
            <a:r>
              <a:rPr lang="ru-RU" dirty="0"/>
              <a:t> отмечен”.</a:t>
            </a:r>
          </a:p>
          <a:p>
            <a:r>
              <a:rPr lang="ru-RU" dirty="0" smtClean="0"/>
              <a:t>Все </a:t>
            </a:r>
            <a:r>
              <a:rPr lang="ru-RU" dirty="0"/>
              <a:t>“Проверки” </a:t>
            </a:r>
            <a:r>
              <a:rPr lang="ru-RU" dirty="0" err="1"/>
              <a:t>Selenium</a:t>
            </a:r>
            <a:r>
              <a:rPr lang="ru-RU" dirty="0"/>
              <a:t> можно использовать в трёх режимах: “</a:t>
            </a:r>
            <a:r>
              <a:rPr lang="ru-RU" dirty="0" err="1"/>
              <a:t>assert</a:t>
            </a:r>
            <a:r>
              <a:rPr lang="ru-RU" dirty="0"/>
              <a:t>” (строгая проверка), “</a:t>
            </a:r>
            <a:r>
              <a:rPr lang="ru-RU" dirty="0" err="1"/>
              <a:t>verify</a:t>
            </a:r>
            <a:r>
              <a:rPr lang="ru-RU" dirty="0"/>
              <a:t>” (нестрогая проверка) и “</a:t>
            </a:r>
            <a:r>
              <a:rPr lang="ru-RU" dirty="0" err="1"/>
              <a:t>waitFor</a:t>
            </a:r>
            <a:r>
              <a:rPr lang="ru-RU" dirty="0"/>
              <a:t>” (ожидание). </a:t>
            </a:r>
          </a:p>
        </p:txBody>
      </p:sp>
    </p:spTree>
    <p:extLst>
      <p:ext uri="{BB962C8B-B14F-4D97-AF65-F5344CB8AC3E}">
        <p14:creationId xmlns:p14="http://schemas.microsoft.com/office/powerpoint/2010/main" val="3738906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Часто используемые команды </a:t>
            </a:r>
            <a:r>
              <a:rPr lang="en-US" dirty="0"/>
              <a:t>Selenium</a:t>
            </a:r>
            <a:endParaRPr lang="ru-RU" dirty="0"/>
          </a:p>
        </p:txBody>
      </p:sp>
      <p:sp>
        <p:nvSpPr>
          <p:cNvPr id="3" name="Объект 2"/>
          <p:cNvSpPr>
            <a:spLocks noGrp="1"/>
          </p:cNvSpPr>
          <p:nvPr>
            <p:ph sz="quarter" idx="10"/>
          </p:nvPr>
        </p:nvSpPr>
        <p:spPr>
          <a:xfrm>
            <a:off x="378696" y="1245702"/>
            <a:ext cx="11525250" cy="5290388"/>
          </a:xfrm>
        </p:spPr>
        <p:txBody>
          <a:bodyPr/>
          <a:lstStyle/>
          <a:p>
            <a:r>
              <a:rPr lang="ru-RU" sz="2000" dirty="0"/>
              <a:t>“</a:t>
            </a:r>
            <a:r>
              <a:rPr lang="ru-RU" sz="2000" dirty="0" err="1" smtClean="0"/>
              <a:t>open</a:t>
            </a:r>
            <a:r>
              <a:rPr lang="ru-RU" sz="2000" dirty="0" smtClean="0"/>
              <a:t>”	открывает </a:t>
            </a:r>
            <a:r>
              <a:rPr lang="ru-RU" sz="2000" dirty="0"/>
              <a:t>страницу по заданному URL.</a:t>
            </a:r>
          </a:p>
          <a:p>
            <a:r>
              <a:rPr lang="ru-RU" sz="2000" dirty="0"/>
              <a:t>“</a:t>
            </a:r>
            <a:r>
              <a:rPr lang="ru-RU" sz="2000" dirty="0" err="1" smtClean="0"/>
              <a:t>click</a:t>
            </a:r>
            <a:r>
              <a:rPr lang="ru-RU" sz="2000" dirty="0" smtClean="0"/>
              <a:t>/</a:t>
            </a:r>
            <a:r>
              <a:rPr lang="ru-RU" sz="2000" dirty="0" err="1" smtClean="0"/>
              <a:t>clickAndWait”совершает</a:t>
            </a:r>
            <a:r>
              <a:rPr lang="ru-RU" sz="2000" dirty="0" smtClean="0"/>
              <a:t> </a:t>
            </a:r>
            <a:r>
              <a:rPr lang="ru-RU" sz="2000" dirty="0"/>
              <a:t>клик, и, при необходимости, дожидается загрузки страницы.</a:t>
            </a:r>
          </a:p>
          <a:p>
            <a:r>
              <a:rPr lang="ru-RU" sz="2000" dirty="0"/>
              <a:t>“</a:t>
            </a:r>
            <a:r>
              <a:rPr lang="ru-RU" sz="2000" dirty="0" err="1"/>
              <a:t>verifyTitle</a:t>
            </a:r>
            <a:r>
              <a:rPr lang="ru-RU" sz="2000" dirty="0"/>
              <a:t>/</a:t>
            </a:r>
            <a:r>
              <a:rPr lang="ru-RU" sz="2000" dirty="0" err="1"/>
              <a:t>assertTitle</a:t>
            </a:r>
            <a:r>
              <a:rPr lang="ru-RU" sz="2000" dirty="0" smtClean="0"/>
              <a:t>” проверяет </a:t>
            </a:r>
            <a:r>
              <a:rPr lang="ru-RU" sz="2000" dirty="0"/>
              <a:t>соответствие заголовка страницы ожидаемому.</a:t>
            </a:r>
          </a:p>
          <a:p>
            <a:r>
              <a:rPr lang="ru-RU" sz="2000" dirty="0"/>
              <a:t>“</a:t>
            </a:r>
            <a:r>
              <a:rPr lang="ru-RU" sz="2000" dirty="0" err="1"/>
              <a:t>verifyTextPresent</a:t>
            </a:r>
            <a:r>
              <a:rPr lang="ru-RU" sz="2000" dirty="0" smtClean="0"/>
              <a:t>” проверяет </a:t>
            </a:r>
            <a:r>
              <a:rPr lang="ru-RU" sz="2000" dirty="0"/>
              <a:t>наличие ожидаемого текста где-либо на странице.</a:t>
            </a:r>
          </a:p>
          <a:p>
            <a:r>
              <a:rPr lang="ru-RU" sz="2000" dirty="0"/>
              <a:t>“</a:t>
            </a:r>
            <a:r>
              <a:rPr lang="ru-RU" sz="2000" dirty="0" err="1"/>
              <a:t>verifyElementPresent</a:t>
            </a:r>
            <a:r>
              <a:rPr lang="ru-RU" sz="2000" dirty="0" smtClean="0"/>
              <a:t>” проверяет </a:t>
            </a:r>
            <a:r>
              <a:rPr lang="ru-RU" sz="2000" dirty="0"/>
              <a:t>страницу на наличие ожидаемого элемента по его HTML-тегу.</a:t>
            </a:r>
          </a:p>
          <a:p>
            <a:r>
              <a:rPr lang="ru-RU" sz="2000" dirty="0"/>
              <a:t>“</a:t>
            </a:r>
            <a:r>
              <a:rPr lang="ru-RU" sz="2000" dirty="0" err="1" smtClean="0"/>
              <a:t>verifyText</a:t>
            </a:r>
            <a:r>
              <a:rPr lang="ru-RU" sz="2000" dirty="0" smtClean="0"/>
              <a:t>” проверяет </a:t>
            </a:r>
            <a:r>
              <a:rPr lang="ru-RU" sz="2000" dirty="0"/>
              <a:t>наличие на странице ожидаемого текста и соответствующего ему HTML-тега.</a:t>
            </a:r>
          </a:p>
          <a:p>
            <a:r>
              <a:rPr lang="ru-RU" sz="2000" dirty="0"/>
              <a:t>“</a:t>
            </a:r>
            <a:r>
              <a:rPr lang="ru-RU" sz="2000" dirty="0" err="1"/>
              <a:t>verifyTable</a:t>
            </a:r>
            <a:r>
              <a:rPr lang="ru-RU" sz="2000" dirty="0" smtClean="0"/>
              <a:t>” проверяет </a:t>
            </a:r>
            <a:r>
              <a:rPr lang="ru-RU" sz="2000" dirty="0"/>
              <a:t>таблицу на наличие ожидаемого содержимого.</a:t>
            </a:r>
          </a:p>
          <a:p>
            <a:r>
              <a:rPr lang="ru-RU" sz="2000" dirty="0"/>
              <a:t>“</a:t>
            </a:r>
            <a:r>
              <a:rPr lang="ru-RU" sz="2000" dirty="0" err="1"/>
              <a:t>waitForPageToLoad</a:t>
            </a:r>
            <a:r>
              <a:rPr lang="ru-RU" sz="2000" dirty="0" smtClean="0"/>
              <a:t>” временно </a:t>
            </a:r>
            <a:r>
              <a:rPr lang="ru-RU" sz="2000" dirty="0"/>
              <a:t>прекращает выполнение теста до загрузки ожидаемой страницы. Автоматически вызывается при использовании команды “</a:t>
            </a:r>
            <a:r>
              <a:rPr lang="ru-RU" sz="2000" dirty="0" err="1"/>
              <a:t>clickAndWait</a:t>
            </a:r>
            <a:r>
              <a:rPr lang="ru-RU" sz="2000" dirty="0"/>
              <a:t>”.</a:t>
            </a:r>
          </a:p>
          <a:p>
            <a:r>
              <a:rPr lang="ru-RU" sz="2000" dirty="0"/>
              <a:t>“</a:t>
            </a:r>
            <a:r>
              <a:rPr lang="ru-RU" sz="2000" dirty="0" err="1"/>
              <a:t>waitForElementPresent</a:t>
            </a:r>
            <a:r>
              <a:rPr lang="ru-RU" sz="2000" dirty="0" smtClean="0"/>
              <a:t>” приостанавливает </a:t>
            </a:r>
            <a:r>
              <a:rPr lang="ru-RU" sz="2000" dirty="0"/>
              <a:t>выполнение до появления ожидаемого элемента интерфейса пользователя с определенным HTML-тегом.</a:t>
            </a:r>
          </a:p>
        </p:txBody>
      </p:sp>
    </p:spTree>
    <p:extLst>
      <p:ext uri="{BB962C8B-B14F-4D97-AF65-F5344CB8AC3E}">
        <p14:creationId xmlns:p14="http://schemas.microsoft.com/office/powerpoint/2010/main" val="387756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3006" y="44780"/>
            <a:ext cx="8463314" cy="1439850"/>
          </a:xfrm>
        </p:spPr>
        <p:txBody>
          <a:bodyPr/>
          <a:lstStyle/>
          <a:p>
            <a:r>
              <a:rPr lang="ru-RU" dirty="0" smtClean="0">
                <a:solidFill>
                  <a:schemeClr val="tx1"/>
                </a:solidFill>
              </a:rPr>
              <a:t>Общая схема тестирования:</a:t>
            </a:r>
            <a:endParaRPr lang="ru-RU" dirty="0">
              <a:solidFill>
                <a:schemeClr val="tx1"/>
              </a:solidFill>
            </a:endParaRPr>
          </a:p>
        </p:txBody>
      </p:sp>
      <p:sp>
        <p:nvSpPr>
          <p:cNvPr id="3" name="Номер слайда 2"/>
          <p:cNvSpPr>
            <a:spLocks noGrp="1"/>
          </p:cNvSpPr>
          <p:nvPr>
            <p:ph type="sldNum" sz="quarter" idx="10"/>
          </p:nvPr>
        </p:nvSpPr>
        <p:spPr/>
        <p:txBody>
          <a:bodyPr/>
          <a:lstStyle/>
          <a:p>
            <a:fld id="{70B1D065-145A-42F8-98FF-D61AC7950D71}" type="slidenum">
              <a:rPr lang="ru-RU" smtClean="0"/>
              <a:pPr/>
              <a:t>3</a:t>
            </a:fld>
            <a:endParaRPr lang="ru-RU" dirty="0"/>
          </a:p>
        </p:txBody>
      </p:sp>
      <p:sp>
        <p:nvSpPr>
          <p:cNvPr id="4" name="Прямоугольник 3"/>
          <p:cNvSpPr/>
          <p:nvPr/>
        </p:nvSpPr>
        <p:spPr>
          <a:xfrm>
            <a:off x="2063552" y="1767007"/>
            <a:ext cx="8136904" cy="754053"/>
          </a:xfrm>
          <a:prstGeom prst="rect">
            <a:avLst/>
          </a:prstGeom>
        </p:spPr>
        <p:txBody>
          <a:bodyPr wrap="square">
            <a:spAutoFit/>
          </a:bodyPr>
          <a:lstStyle/>
          <a:p>
            <a:pPr marL="342900" indent="-342900">
              <a:spcBef>
                <a:spcPts val="475"/>
              </a:spcBef>
              <a:buFont typeface="Arial" panose="020B0604020202020204"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ru-RU" sz="1900" dirty="0">
              <a:latin typeface="Verdana" pitchFamily="34" charset="0"/>
            </a:endParaRPr>
          </a:p>
          <a:p>
            <a:endParaRPr lang="ru-RU" sz="2400" dirty="0"/>
          </a:p>
        </p:txBody>
      </p:sp>
      <p:sp>
        <p:nvSpPr>
          <p:cNvPr id="6" name="Прямоугольник 5"/>
          <p:cNvSpPr/>
          <p:nvPr/>
        </p:nvSpPr>
        <p:spPr>
          <a:xfrm>
            <a:off x="2207568" y="1767006"/>
            <a:ext cx="7560840" cy="369332"/>
          </a:xfrm>
          <a:prstGeom prst="rect">
            <a:avLst/>
          </a:prstGeom>
        </p:spPr>
        <p:txBody>
          <a:bodyPr wrap="square">
            <a:spAutoFit/>
          </a:bodyPr>
          <a:lstStyle/>
          <a:p>
            <a:endParaRPr lang="ru-RU" dirty="0"/>
          </a:p>
        </p:txBody>
      </p:sp>
      <p:pic>
        <p:nvPicPr>
          <p:cNvPr id="1031" name="Picture 7" descr="C:\Users\оксана\Downloads\barancev_basic_about_testing_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9798" y="1951672"/>
            <a:ext cx="6531446" cy="3818933"/>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8976320" y="107051"/>
            <a:ext cx="1620243" cy="657654"/>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ru-RU"/>
          </a:p>
        </p:txBody>
      </p:sp>
      <p:sp>
        <p:nvSpPr>
          <p:cNvPr id="8" name="Прямоугольник 7"/>
          <p:cNvSpPr/>
          <p:nvPr/>
        </p:nvSpPr>
        <p:spPr>
          <a:xfrm>
            <a:off x="10447773" y="0"/>
            <a:ext cx="1620243" cy="657654"/>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498927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idx="1"/>
          </p:nvPr>
        </p:nvSpPr>
        <p:spPr/>
        <p:txBody>
          <a:bodyPr/>
          <a:lstStyle/>
          <a:p>
            <a:r>
              <a:rPr lang="ru-RU" dirty="0" smtClean="0"/>
              <a:t>Ручное (мануальное)</a:t>
            </a:r>
            <a:endParaRPr lang="ru-RU" dirty="0"/>
          </a:p>
        </p:txBody>
      </p:sp>
      <p:sp>
        <p:nvSpPr>
          <p:cNvPr id="5" name="Объект 4"/>
          <p:cNvSpPr>
            <a:spLocks noGrp="1"/>
          </p:cNvSpPr>
          <p:nvPr>
            <p:ph sz="half" idx="2"/>
          </p:nvPr>
        </p:nvSpPr>
        <p:spPr/>
        <p:txBody>
          <a:bodyPr/>
          <a:lstStyle/>
          <a:p>
            <a:r>
              <a:rPr lang="ru-RU" dirty="0"/>
              <a:t>производится </a:t>
            </a:r>
            <a:r>
              <a:rPr lang="ru-RU" dirty="0" err="1"/>
              <a:t>тестировщиком</a:t>
            </a:r>
            <a:r>
              <a:rPr lang="ru-RU" dirty="0"/>
              <a:t> без использования программных средств, для проверки программы или сайта путём моделирования действий пользователя. </a:t>
            </a:r>
          </a:p>
        </p:txBody>
      </p:sp>
      <p:sp>
        <p:nvSpPr>
          <p:cNvPr id="6" name="Текст 5"/>
          <p:cNvSpPr>
            <a:spLocks noGrp="1"/>
          </p:cNvSpPr>
          <p:nvPr>
            <p:ph type="body" sz="quarter" idx="3"/>
          </p:nvPr>
        </p:nvSpPr>
        <p:spPr/>
        <p:txBody>
          <a:bodyPr/>
          <a:lstStyle/>
          <a:p>
            <a:r>
              <a:rPr lang="ru-RU" dirty="0" smtClean="0"/>
              <a:t>Автоматизированное</a:t>
            </a:r>
            <a:endParaRPr lang="ru-RU" dirty="0"/>
          </a:p>
        </p:txBody>
      </p:sp>
      <p:sp>
        <p:nvSpPr>
          <p:cNvPr id="7" name="Объект 6"/>
          <p:cNvSpPr>
            <a:spLocks noGrp="1"/>
          </p:cNvSpPr>
          <p:nvPr>
            <p:ph sz="quarter" idx="4"/>
          </p:nvPr>
        </p:nvSpPr>
        <p:spPr/>
        <p:txBody>
          <a:bodyPr/>
          <a:lstStyle/>
          <a:p>
            <a:r>
              <a:rPr lang="ru-RU" dirty="0"/>
              <a:t>это </a:t>
            </a:r>
            <a:r>
              <a:rPr lang="ru-RU" dirty="0" smtClean="0"/>
              <a:t>скрипт или программа, </a:t>
            </a:r>
            <a:r>
              <a:rPr lang="ru-RU" dirty="0"/>
              <a:t>имитирующий взаимодействия пользователя с приложением, цель которого – локализация ошибок в работе программного обеспечения.</a:t>
            </a:r>
          </a:p>
        </p:txBody>
      </p:sp>
      <p:sp>
        <p:nvSpPr>
          <p:cNvPr id="3" name="Заголовок 2"/>
          <p:cNvSpPr>
            <a:spLocks noGrp="1"/>
          </p:cNvSpPr>
          <p:nvPr>
            <p:ph type="title"/>
          </p:nvPr>
        </p:nvSpPr>
        <p:spPr/>
        <p:txBody>
          <a:bodyPr/>
          <a:lstStyle/>
          <a:p>
            <a:r>
              <a:rPr lang="ru-RU" dirty="0" smtClean="0"/>
              <a:t>Виды тестирования</a:t>
            </a:r>
            <a:endParaRPr lang="ru-RU" dirty="0"/>
          </a:p>
        </p:txBody>
      </p:sp>
    </p:spTree>
    <p:extLst>
      <p:ext uri="{BB962C8B-B14F-4D97-AF65-F5344CB8AC3E}">
        <p14:creationId xmlns:p14="http://schemas.microsoft.com/office/powerpoint/2010/main" val="228886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 calcmode="lin" valueType="num">
                                      <p:cBhvr additive="base">
                                        <p:cTn id="1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p:bldP spid="6" grpId="0" build="p" animBg="1"/>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idx="1"/>
          </p:nvPr>
        </p:nvSpPr>
        <p:spPr/>
        <p:txBody>
          <a:bodyPr/>
          <a:lstStyle/>
          <a:p>
            <a:r>
              <a:rPr lang="ru-RU" dirty="0" smtClean="0"/>
              <a:t>Плюсы</a:t>
            </a:r>
            <a:endParaRPr lang="ru-RU" dirty="0"/>
          </a:p>
        </p:txBody>
      </p:sp>
      <p:sp>
        <p:nvSpPr>
          <p:cNvPr id="3" name="Объект 2"/>
          <p:cNvSpPr>
            <a:spLocks noGrp="1"/>
          </p:cNvSpPr>
          <p:nvPr>
            <p:ph sz="half" idx="2"/>
          </p:nvPr>
        </p:nvSpPr>
        <p:spPr/>
        <p:txBody>
          <a:bodyPr/>
          <a:lstStyle/>
          <a:p>
            <a:r>
              <a:rPr lang="ru-RU" dirty="0"/>
              <a:t>Пользовательский </a:t>
            </a:r>
            <a:r>
              <a:rPr lang="ru-RU" dirty="0" err="1" smtClean="0"/>
              <a:t>фидбек</a:t>
            </a:r>
            <a:r>
              <a:rPr lang="ru-RU" dirty="0" smtClean="0"/>
              <a:t>. </a:t>
            </a:r>
          </a:p>
          <a:p>
            <a:r>
              <a:rPr lang="en-US" dirty="0"/>
              <a:t>UI-</a:t>
            </a:r>
            <a:r>
              <a:rPr lang="ru-RU" dirty="0" err="1"/>
              <a:t>фидбек</a:t>
            </a:r>
            <a:r>
              <a:rPr lang="ru-RU" dirty="0"/>
              <a:t>. </a:t>
            </a:r>
            <a:endParaRPr lang="ru-RU" dirty="0" smtClean="0"/>
          </a:p>
          <a:p>
            <a:r>
              <a:rPr lang="ru-RU" dirty="0" smtClean="0"/>
              <a:t>Дешевизна</a:t>
            </a:r>
          </a:p>
          <a:p>
            <a:r>
              <a:rPr lang="ru-RU" dirty="0"/>
              <a:t>Тестирование в реальном времени. </a:t>
            </a:r>
            <a:endParaRPr lang="ru-RU" dirty="0" smtClean="0"/>
          </a:p>
          <a:p>
            <a:r>
              <a:rPr lang="ru-RU" dirty="0"/>
              <a:t>Возможность исследовательского тестирования.</a:t>
            </a:r>
          </a:p>
        </p:txBody>
      </p:sp>
      <p:sp>
        <p:nvSpPr>
          <p:cNvPr id="4" name="Текст 3"/>
          <p:cNvSpPr>
            <a:spLocks noGrp="1"/>
          </p:cNvSpPr>
          <p:nvPr>
            <p:ph type="body" sz="quarter" idx="3"/>
          </p:nvPr>
        </p:nvSpPr>
        <p:spPr/>
        <p:txBody>
          <a:bodyPr/>
          <a:lstStyle/>
          <a:p>
            <a:r>
              <a:rPr lang="ru-RU" dirty="0" smtClean="0"/>
              <a:t>Минусы</a:t>
            </a:r>
            <a:endParaRPr lang="ru-RU" dirty="0"/>
          </a:p>
        </p:txBody>
      </p:sp>
      <p:sp>
        <p:nvSpPr>
          <p:cNvPr id="5" name="Объект 4"/>
          <p:cNvSpPr>
            <a:spLocks noGrp="1"/>
          </p:cNvSpPr>
          <p:nvPr>
            <p:ph sz="quarter" idx="4"/>
          </p:nvPr>
        </p:nvSpPr>
        <p:spPr/>
        <p:txBody>
          <a:bodyPr/>
          <a:lstStyle/>
          <a:p>
            <a:r>
              <a:rPr lang="ru-RU" dirty="0"/>
              <a:t>Человеческий фактор</a:t>
            </a:r>
            <a:r>
              <a:rPr lang="ru-RU" dirty="0" smtClean="0"/>
              <a:t>.</a:t>
            </a:r>
          </a:p>
          <a:p>
            <a:r>
              <a:rPr lang="ru-RU" dirty="0"/>
              <a:t>Трудоемкость повторного использование</a:t>
            </a:r>
            <a:r>
              <a:rPr lang="ru-RU" dirty="0" smtClean="0"/>
              <a:t>.</a:t>
            </a:r>
          </a:p>
          <a:p>
            <a:r>
              <a:rPr lang="ru-RU" dirty="0"/>
              <a:t>Невозможность нагрузочного тестирования.</a:t>
            </a:r>
          </a:p>
        </p:txBody>
      </p:sp>
      <p:sp>
        <p:nvSpPr>
          <p:cNvPr id="6" name="Заголовок 5"/>
          <p:cNvSpPr>
            <a:spLocks noGrp="1"/>
          </p:cNvSpPr>
          <p:nvPr>
            <p:ph type="title"/>
          </p:nvPr>
        </p:nvSpPr>
        <p:spPr/>
        <p:txBody>
          <a:bodyPr/>
          <a:lstStyle/>
          <a:p>
            <a:r>
              <a:rPr lang="ru-RU" dirty="0" smtClean="0"/>
              <a:t>Ручное тестирование</a:t>
            </a:r>
            <a:endParaRPr lang="ru-RU" dirty="0"/>
          </a:p>
        </p:txBody>
      </p:sp>
    </p:spTree>
    <p:extLst>
      <p:ext uri="{BB962C8B-B14F-4D97-AF65-F5344CB8AC3E}">
        <p14:creationId xmlns:p14="http://schemas.microsoft.com/office/powerpoint/2010/main" val="196230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bg/>
                                          </p:spTgt>
                                        </p:tgtEl>
                                        <p:attrNameLst>
                                          <p:attrName>style.visibility</p:attrName>
                                        </p:attrNameLst>
                                      </p:cBhvr>
                                      <p:to>
                                        <p:strVal val="visible"/>
                                      </p:to>
                                    </p:set>
                                    <p:anim calcmode="lin" valueType="num">
                                      <p:cBhvr additive="base">
                                        <p:cTn id="33" dur="500" fill="hold"/>
                                        <p:tgtEl>
                                          <p:spTgt spid="4">
                                            <p:bg/>
                                          </p:spTgt>
                                        </p:tgtEl>
                                        <p:attrNameLst>
                                          <p:attrName>ppt_x</p:attrName>
                                        </p:attrNameLst>
                                      </p:cBhvr>
                                      <p:tavLst>
                                        <p:tav tm="0">
                                          <p:val>
                                            <p:strVal val="#ppt_x"/>
                                          </p:val>
                                        </p:tav>
                                        <p:tav tm="100000">
                                          <p:val>
                                            <p:strVal val="#ppt_x"/>
                                          </p:val>
                                        </p:tav>
                                      </p:tavLst>
                                    </p:anim>
                                    <p:anim calcmode="lin" valueType="num">
                                      <p:cBhvr additive="base">
                                        <p:cTn id="34"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 calcmode="lin" valueType="num">
                                      <p:cBhvr additive="base">
                                        <p:cTn id="3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anim calcmode="lin" valueType="num">
                                      <p:cBhvr additive="base">
                                        <p:cTn id="4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 calcmode="lin" valueType="num">
                                      <p:cBhvr additive="base">
                                        <p:cTn id="5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p:bldP spid="4" grpId="0" build="p" animBg="1"/>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idx="1"/>
          </p:nvPr>
        </p:nvSpPr>
        <p:spPr/>
        <p:txBody>
          <a:bodyPr/>
          <a:lstStyle/>
          <a:p>
            <a:r>
              <a:rPr lang="ru-RU" dirty="0" smtClean="0"/>
              <a:t>Плюсы</a:t>
            </a:r>
            <a:endParaRPr lang="ru-RU" dirty="0"/>
          </a:p>
        </p:txBody>
      </p:sp>
      <p:sp>
        <p:nvSpPr>
          <p:cNvPr id="3" name="Объект 2"/>
          <p:cNvSpPr>
            <a:spLocks noGrp="1"/>
          </p:cNvSpPr>
          <p:nvPr>
            <p:ph sz="half" idx="2"/>
          </p:nvPr>
        </p:nvSpPr>
        <p:spPr/>
        <p:txBody>
          <a:bodyPr/>
          <a:lstStyle/>
          <a:p>
            <a:r>
              <a:rPr lang="ru-RU" dirty="0"/>
              <a:t>Возможность нагрузочного тестирования. </a:t>
            </a:r>
            <a:endParaRPr lang="ru-RU" dirty="0" smtClean="0"/>
          </a:p>
          <a:p>
            <a:r>
              <a:rPr lang="ru-RU" dirty="0"/>
              <a:t>Экономия времени</a:t>
            </a:r>
            <a:r>
              <a:rPr lang="ru-RU" dirty="0" smtClean="0"/>
              <a:t>.</a:t>
            </a:r>
          </a:p>
          <a:p>
            <a:r>
              <a:rPr lang="ru-RU" dirty="0"/>
              <a:t>Возможность повторного использования. </a:t>
            </a:r>
          </a:p>
        </p:txBody>
      </p:sp>
      <p:sp>
        <p:nvSpPr>
          <p:cNvPr id="4" name="Текст 3"/>
          <p:cNvSpPr>
            <a:spLocks noGrp="1"/>
          </p:cNvSpPr>
          <p:nvPr>
            <p:ph type="body" sz="quarter" idx="3"/>
          </p:nvPr>
        </p:nvSpPr>
        <p:spPr/>
        <p:txBody>
          <a:bodyPr/>
          <a:lstStyle/>
          <a:p>
            <a:r>
              <a:rPr lang="ru-RU" dirty="0" smtClean="0"/>
              <a:t>Минусы</a:t>
            </a:r>
            <a:endParaRPr lang="ru-RU" dirty="0"/>
          </a:p>
        </p:txBody>
      </p:sp>
      <p:sp>
        <p:nvSpPr>
          <p:cNvPr id="5" name="Объект 4"/>
          <p:cNvSpPr>
            <a:spLocks noGrp="1"/>
          </p:cNvSpPr>
          <p:nvPr>
            <p:ph sz="quarter" idx="4"/>
          </p:nvPr>
        </p:nvSpPr>
        <p:spPr/>
        <p:txBody>
          <a:bodyPr/>
          <a:lstStyle/>
          <a:p>
            <a:r>
              <a:rPr lang="en-US" dirty="0"/>
              <a:t>UI-</a:t>
            </a:r>
            <a:r>
              <a:rPr lang="ru-RU" dirty="0"/>
              <a:t>тестирование. </a:t>
            </a:r>
            <a:endParaRPr lang="ru-RU" dirty="0" smtClean="0"/>
          </a:p>
          <a:p>
            <a:r>
              <a:rPr lang="ru-RU" dirty="0"/>
              <a:t>Отсутствие «человеческого взгляда».</a:t>
            </a:r>
          </a:p>
        </p:txBody>
      </p:sp>
      <p:sp>
        <p:nvSpPr>
          <p:cNvPr id="6" name="Заголовок 5"/>
          <p:cNvSpPr>
            <a:spLocks noGrp="1"/>
          </p:cNvSpPr>
          <p:nvPr>
            <p:ph type="title"/>
          </p:nvPr>
        </p:nvSpPr>
        <p:spPr/>
        <p:txBody>
          <a:bodyPr/>
          <a:lstStyle/>
          <a:p>
            <a:r>
              <a:rPr lang="ru-RU" dirty="0" smtClean="0"/>
              <a:t>Автоматизированное тестирование</a:t>
            </a:r>
            <a:endParaRPr lang="ru-RU" dirty="0"/>
          </a:p>
        </p:txBody>
      </p:sp>
    </p:spTree>
    <p:extLst>
      <p:ext uri="{BB962C8B-B14F-4D97-AF65-F5344CB8AC3E}">
        <p14:creationId xmlns:p14="http://schemas.microsoft.com/office/powerpoint/2010/main" val="19841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bg/>
                                          </p:spTgt>
                                        </p:tgtEl>
                                        <p:attrNameLst>
                                          <p:attrName>style.visibility</p:attrName>
                                        </p:attrNameLst>
                                      </p:cBhvr>
                                      <p:to>
                                        <p:strVal val="visible"/>
                                      </p:to>
                                    </p:set>
                                    <p:anim calcmode="lin" valueType="num">
                                      <p:cBhvr additive="base">
                                        <p:cTn id="25"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 calcmode="lin" valueType="num">
                                      <p:cBhvr additive="base">
                                        <p:cTn id="3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 calcmode="lin" valueType="num">
                                      <p:cBhvr additive="base">
                                        <p:cTn id="4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p:bldP spid="4" grpId="0" build="p" animBg="1"/>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smtClean="0"/>
              <a:t>Выводы</a:t>
            </a:r>
            <a:endParaRPr lang="ru-RU" dirty="0"/>
          </a:p>
        </p:txBody>
      </p:sp>
      <p:sp>
        <p:nvSpPr>
          <p:cNvPr id="8" name="Объект 7"/>
          <p:cNvSpPr>
            <a:spLocks noGrp="1"/>
          </p:cNvSpPr>
          <p:nvPr>
            <p:ph sz="quarter" idx="10"/>
          </p:nvPr>
        </p:nvSpPr>
        <p:spPr>
          <a:xfrm>
            <a:off x="379514" y="1458930"/>
            <a:ext cx="11525250" cy="3935003"/>
          </a:xfrm>
        </p:spPr>
        <p:txBody>
          <a:bodyPr/>
          <a:lstStyle/>
          <a:p>
            <a:pPr marL="0" indent="0">
              <a:buNone/>
            </a:pPr>
            <a:r>
              <a:rPr lang="ru-RU" sz="4000" dirty="0"/>
              <a:t>Оба вида тестирования имеют как преимущества, так и недостатки. </a:t>
            </a:r>
            <a:endParaRPr lang="ru-RU" sz="4000" dirty="0" smtClean="0"/>
          </a:p>
          <a:p>
            <a:pPr marL="0" indent="0">
              <a:buNone/>
            </a:pPr>
            <a:endParaRPr lang="ru-RU" sz="4000" dirty="0" smtClean="0"/>
          </a:p>
          <a:p>
            <a:pPr marL="0" indent="0">
              <a:buNone/>
            </a:pPr>
            <a:r>
              <a:rPr lang="ru-RU" sz="4000" dirty="0" smtClean="0"/>
              <a:t>Комбинация </a:t>
            </a:r>
            <a:r>
              <a:rPr lang="ru-RU" sz="4000" dirty="0"/>
              <a:t>обоих — идеальный способ получить от тестирования максимальный результат.</a:t>
            </a:r>
          </a:p>
        </p:txBody>
      </p:sp>
    </p:spTree>
    <p:extLst>
      <p:ext uri="{BB962C8B-B14F-4D97-AF65-F5344CB8AC3E}">
        <p14:creationId xmlns:p14="http://schemas.microsoft.com/office/powerpoint/2010/main" val="144164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Что такое </a:t>
              </a:r>
              <a:r>
                <a:rPr lang="en-US" dirty="0">
                  <a:solidFill>
                    <a:schemeClr val="bg1"/>
                  </a:solidFill>
                </a:rPr>
                <a:t>S</a:t>
              </a:r>
              <a:r>
                <a:rPr lang="en-US" dirty="0" smtClean="0">
                  <a:solidFill>
                    <a:schemeClr val="bg1"/>
                  </a:solidFill>
                </a:rPr>
                <a:t>elenium</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Средства </a:t>
            </a:r>
            <a:r>
              <a:rPr lang="ru-RU" dirty="0" err="1" smtClean="0">
                <a:solidFill>
                  <a:schemeClr val="bg1"/>
                </a:solidFill>
              </a:rPr>
              <a:t>автотестриования</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67214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a:t>
            </a:r>
            <a:r>
              <a:rPr lang="en-US" dirty="0" smtClean="0"/>
              <a:t>Selenium</a:t>
            </a:r>
            <a:endParaRPr lang="ru-RU" dirty="0"/>
          </a:p>
        </p:txBody>
      </p:sp>
      <p:sp>
        <p:nvSpPr>
          <p:cNvPr id="3" name="Объект 2"/>
          <p:cNvSpPr>
            <a:spLocks noGrp="1"/>
          </p:cNvSpPr>
          <p:nvPr>
            <p:ph sz="quarter" idx="10"/>
          </p:nvPr>
        </p:nvSpPr>
        <p:spPr/>
        <p:txBody>
          <a:bodyPr/>
          <a:lstStyle/>
          <a:p>
            <a:r>
              <a:rPr lang="ru-RU" dirty="0" err="1"/>
              <a:t>Selenium</a:t>
            </a:r>
            <a:r>
              <a:rPr lang="ru-RU" dirty="0"/>
              <a:t> - это комплект из нескольких инструментов, каждый из которых предполагает свой собственный подход к автоматизации тестирования</a:t>
            </a:r>
            <a:r>
              <a:rPr lang="ru-RU" dirty="0" smtClean="0"/>
              <a:t>.</a:t>
            </a:r>
            <a:endParaRPr lang="en-US" dirty="0" smtClean="0"/>
          </a:p>
          <a:p>
            <a:r>
              <a:rPr lang="ru-RU" dirty="0"/>
              <a:t>Одной из ключевых особенностей </a:t>
            </a:r>
            <a:r>
              <a:rPr lang="ru-RU" dirty="0" err="1"/>
              <a:t>Selenium</a:t>
            </a:r>
            <a:r>
              <a:rPr lang="ru-RU" dirty="0"/>
              <a:t> является возможность запуска одних и тех же тестов в различных браузерах.</a:t>
            </a:r>
          </a:p>
        </p:txBody>
      </p:sp>
    </p:spTree>
    <p:extLst>
      <p:ext uri="{BB962C8B-B14F-4D97-AF65-F5344CB8AC3E}">
        <p14:creationId xmlns:p14="http://schemas.microsoft.com/office/powerpoint/2010/main" val="2212946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4</Module>
    <Content_x0020_Type xmlns="DA58AECA-46F3-4083-B40F-E6EFD575E31E">Slide Presentation</Content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DA58AECA-46F3-4083-B40F-E6EFD575E31E"/>
    <ds:schemaRef ds:uri="http://schemas.microsoft.com/office/2006/metadata/properties"/>
  </ds:schemaRefs>
</ds:datastoreItem>
</file>

<file path=customXml/itemProps3.xml><?xml version="1.0" encoding="utf-8"?>
<ds:datastoreItem xmlns:ds="http://schemas.openxmlformats.org/officeDocument/2006/customXml" ds:itemID="{0533F23D-8386-4B4F-9690-723C68EE8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58AECA-46F3-4083-B40F-E6EFD575E3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4674</TotalTime>
  <Words>528</Words>
  <Application>Microsoft Office PowerPoint</Application>
  <PresentationFormat>Широкоэкранный</PresentationFormat>
  <Paragraphs>109</Paragraphs>
  <Slides>23</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23</vt:i4>
      </vt:variant>
    </vt:vector>
  </HeadingPairs>
  <TitlesOfParts>
    <vt:vector size="30" baseType="lpstr">
      <vt:lpstr>Arial</vt:lpstr>
      <vt:lpstr>Calibri</vt:lpstr>
      <vt:lpstr>Segoe UI</vt:lpstr>
      <vt:lpstr>Segoe UI Light</vt:lpstr>
      <vt:lpstr>Verdana</vt:lpstr>
      <vt:lpstr>1_Office Theme</vt:lpstr>
      <vt:lpstr>2_Office Theme</vt:lpstr>
      <vt:lpstr>Тестирование ПО</vt:lpstr>
      <vt:lpstr>Определение тестирования</vt:lpstr>
      <vt:lpstr>Общая схема тестирования:</vt:lpstr>
      <vt:lpstr>Виды тестирования</vt:lpstr>
      <vt:lpstr>Ручное тестирование</vt:lpstr>
      <vt:lpstr>Автоматизированное тестирование</vt:lpstr>
      <vt:lpstr>Выводы</vt:lpstr>
      <vt:lpstr>Презентация PowerPoint</vt:lpstr>
      <vt:lpstr>Что такое Selenium</vt:lpstr>
      <vt:lpstr>Набор инструментов Selenium</vt:lpstr>
      <vt:lpstr>Поддерживаемые браузеры и платформы</vt:lpstr>
      <vt:lpstr>Разновидности тестов</vt:lpstr>
      <vt:lpstr>Презентация PowerPoint</vt:lpstr>
      <vt:lpstr>Установка IDE</vt:lpstr>
      <vt:lpstr>Запуск IDE</vt:lpstr>
      <vt:lpstr>Интерфейс Selenium IDE</vt:lpstr>
      <vt:lpstr>Интерфейс Selenium IDE</vt:lpstr>
      <vt:lpstr>Практика</vt:lpstr>
      <vt:lpstr>Презентация PowerPoint</vt:lpstr>
      <vt:lpstr>Язык команд Selenium</vt:lpstr>
      <vt:lpstr>Команды Selenium</vt:lpstr>
      <vt:lpstr>Команды Selenium</vt:lpstr>
      <vt:lpstr>Часто используемые команды Selenium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Максим Шаптала</cp:lastModifiedBy>
  <cp:revision>362</cp:revision>
  <dcterms:created xsi:type="dcterms:W3CDTF">2013-02-15T23:12:42Z</dcterms:created>
  <dcterms:modified xsi:type="dcterms:W3CDTF">2017-09-09T07:54:56Z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