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54"/>
  </p:notesMasterIdLst>
  <p:handoutMasterIdLst>
    <p:handoutMasterId r:id="rId55"/>
  </p:handoutMasterIdLst>
  <p:sldIdLst>
    <p:sldId id="427" r:id="rId6"/>
    <p:sldId id="425" r:id="rId7"/>
    <p:sldId id="418" r:id="rId8"/>
    <p:sldId id="428" r:id="rId9"/>
    <p:sldId id="429" r:id="rId10"/>
    <p:sldId id="430" r:id="rId11"/>
    <p:sldId id="431" r:id="rId12"/>
    <p:sldId id="432" r:id="rId13"/>
    <p:sldId id="444" r:id="rId14"/>
    <p:sldId id="434" r:id="rId15"/>
    <p:sldId id="435" r:id="rId16"/>
    <p:sldId id="436" r:id="rId17"/>
    <p:sldId id="437" r:id="rId18"/>
    <p:sldId id="439" r:id="rId19"/>
    <p:sldId id="438" r:id="rId20"/>
    <p:sldId id="440" r:id="rId21"/>
    <p:sldId id="441" r:id="rId22"/>
    <p:sldId id="442" r:id="rId23"/>
    <p:sldId id="443" r:id="rId24"/>
    <p:sldId id="445" r:id="rId25"/>
    <p:sldId id="446" r:id="rId26"/>
    <p:sldId id="447" r:id="rId27"/>
    <p:sldId id="448" r:id="rId28"/>
    <p:sldId id="450" r:id="rId29"/>
    <p:sldId id="449" r:id="rId30"/>
    <p:sldId id="473"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1" r:id="rId51"/>
    <p:sldId id="470" r:id="rId52"/>
    <p:sldId id="4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79707" autoAdjust="0"/>
  </p:normalViewPr>
  <p:slideViewPr>
    <p:cSldViewPr snapToGrid="0">
      <p:cViewPr varScale="1">
        <p:scale>
          <a:sx n="93" d="100"/>
          <a:sy n="93" d="100"/>
        </p:scale>
        <p:origin x="972" y="78"/>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965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80756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3825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7977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54039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2" name="Рисунок 1"/>
          <p:cNvPicPr>
            <a:picLocks noChangeAspect="1"/>
          </p:cNvPicPr>
          <p:nvPr userDrawn="1"/>
        </p:nvPicPr>
        <p:blipFill>
          <a:blip r:embed="rId2"/>
          <a:stretch>
            <a:fillRect/>
          </a:stretch>
        </p:blipFill>
        <p:spPr>
          <a:xfrm>
            <a:off x="11179034" y="4373637"/>
            <a:ext cx="695325" cy="666750"/>
          </a:xfrm>
          <a:prstGeom prst="rect">
            <a:avLst/>
          </a:prstGeom>
        </p:spPr>
      </p:pic>
    </p:spTree>
    <p:extLst>
      <p:ext uri="{BB962C8B-B14F-4D97-AF65-F5344CB8AC3E}">
        <p14:creationId xmlns:p14="http://schemas.microsoft.com/office/powerpoint/2010/main" val="37563557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mailto:paul@mysite.org"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r>
              <a:rPr lang="en-US" dirty="0">
                <a:hlinkClick r:id="rId2"/>
              </a:rPr>
              <a:t>https://addons.mozilla.org/en-Us/firefox/addon/selenium-ide</a:t>
            </a:r>
            <a:r>
              <a:rPr lang="en-US" dirty="0" smtClean="0">
                <a:hlinkClick r:id="rId2"/>
              </a:rPr>
              <a:t>/</a:t>
            </a:r>
            <a:r>
              <a:rPr lang="en-US" dirty="0" smtClean="0"/>
              <a:t> </a:t>
            </a:r>
          </a:p>
          <a:p>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660" y="2725093"/>
            <a:ext cx="5953974" cy="3671796"/>
          </a:xfrm>
          <a:prstGeom prst="rect">
            <a:avLst/>
          </a:prstGeom>
        </p:spPr>
      </p:pic>
    </p:spTree>
    <p:extLst>
      <p:ext uri="{BB962C8B-B14F-4D97-AF65-F5344CB8AC3E}">
        <p14:creationId xmlns:p14="http://schemas.microsoft.com/office/powerpoint/2010/main" val="7901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Выберите “Установить сейчас”. Появится окно дополнений </a:t>
            </a:r>
            <a:r>
              <a:rPr lang="ru-RU" dirty="0" err="1"/>
              <a:t>Firefox</a:t>
            </a:r>
            <a:r>
              <a:rPr lang="ru-RU" dirty="0"/>
              <a:t>, сначала оно будет показывать индикатор выполнения, а после окончания скачивания появится следующее сообщение</a:t>
            </a:r>
            <a:r>
              <a:rPr lang="ru-RU" dirty="0" smtClean="0"/>
              <a:t>.</a:t>
            </a:r>
            <a:endParaRPr lang="en-US" dirty="0" smtClean="0"/>
          </a:p>
          <a:p>
            <a:r>
              <a:rPr lang="ru-RU" dirty="0"/>
              <a:t>Перезапустите </a:t>
            </a:r>
            <a:r>
              <a:rPr lang="ru-RU" dirty="0" err="1"/>
              <a:t>Firefox</a:t>
            </a:r>
            <a:r>
              <a:rPr lang="ru-RU" dirty="0"/>
              <a:t>. После перезапуска </a:t>
            </a:r>
            <a:r>
              <a:rPr lang="ru-RU" dirty="0" err="1"/>
              <a:t>Selenium</a:t>
            </a:r>
            <a:r>
              <a:rPr lang="ru-RU" dirty="0"/>
              <a:t> IDE появится в меню </a:t>
            </a:r>
            <a:r>
              <a:rPr lang="ru-RU" dirty="0" smtClean="0"/>
              <a:t>“Разработка</a:t>
            </a:r>
            <a:r>
              <a:rPr lang="ru-RU" dirty="0"/>
              <a:t>”.</a:t>
            </a:r>
          </a:p>
        </p:txBody>
      </p:sp>
    </p:spTree>
    <p:extLst>
      <p:ext uri="{BB962C8B-B14F-4D97-AF65-F5344CB8AC3E}">
        <p14:creationId xmlns:p14="http://schemas.microsoft.com/office/powerpoint/2010/main" val="3116661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языка команд </a:t>
            </a:r>
            <a:r>
              <a:rPr lang="en-US" dirty="0"/>
              <a:t>Selenium</a:t>
            </a:r>
            <a:endParaRPr lang="ru-RU" dirty="0"/>
          </a:p>
        </p:txBody>
      </p:sp>
      <p:sp>
        <p:nvSpPr>
          <p:cNvPr id="3" name="Объект 2"/>
          <p:cNvSpPr>
            <a:spLocks noGrp="1"/>
          </p:cNvSpPr>
          <p:nvPr>
            <p:ph sz="quarter" idx="10"/>
          </p:nvPr>
        </p:nvSpPr>
        <p:spPr/>
        <p:txBody>
          <a:bodyPr/>
          <a:lstStyle/>
          <a:p>
            <a:pPr marL="0" indent="0">
              <a:buNone/>
            </a:pPr>
            <a:r>
              <a:rPr lang="ru-RU" sz="2400" dirty="0"/>
              <a:t>Команды </a:t>
            </a:r>
            <a:r>
              <a:rPr lang="ru-RU" sz="2400" dirty="0" err="1"/>
              <a:t>Selenium</a:t>
            </a:r>
            <a:r>
              <a:rPr lang="ru-RU" sz="2400" dirty="0"/>
              <a:t> просты, они состоят из самой команды и двух </a:t>
            </a:r>
            <a:r>
              <a:rPr lang="ru-RU" sz="2400" dirty="0" smtClean="0"/>
              <a:t>параметров</a:t>
            </a:r>
            <a:r>
              <a:rPr lang="ru-RU" sz="2400" dirty="0"/>
              <a:t>. К примеру</a:t>
            </a:r>
            <a:r>
              <a:rPr lang="ru-RU" sz="2400" dirty="0" smtClean="0"/>
              <a:t>:</a:t>
            </a:r>
          </a:p>
          <a:p>
            <a:endParaRPr lang="ru-RU" dirty="0" smtClean="0"/>
          </a:p>
          <a:p>
            <a:pPr marL="0" indent="0">
              <a:buNone/>
            </a:pPr>
            <a:endParaRPr lang="ru-RU" sz="2400" dirty="0" smtClean="0"/>
          </a:p>
          <a:p>
            <a:pPr marL="0" indent="0">
              <a:buNone/>
            </a:pPr>
            <a:r>
              <a:rPr lang="ru-RU" sz="2400" dirty="0" smtClean="0"/>
              <a:t>Параметры </a:t>
            </a:r>
            <a:r>
              <a:rPr lang="ru-RU" sz="2400" dirty="0"/>
              <a:t>бывают разные. Тем не менее, они обычно делятся на</a:t>
            </a:r>
            <a:r>
              <a:rPr lang="ru-RU" sz="2400" dirty="0" smtClean="0"/>
              <a:t>:</a:t>
            </a:r>
            <a:endParaRPr lang="ru-RU" sz="2400" dirty="0"/>
          </a:p>
          <a:p>
            <a:r>
              <a:rPr lang="ru-RU" sz="2400" dirty="0" smtClean="0"/>
              <a:t>локаторы </a:t>
            </a:r>
            <a:r>
              <a:rPr lang="ru-RU" sz="2400" dirty="0"/>
              <a:t>для идентификации элементов пользовательского интерфейса на странице</a:t>
            </a:r>
          </a:p>
          <a:p>
            <a:r>
              <a:rPr lang="ru-RU" sz="2400" dirty="0" smtClean="0"/>
              <a:t>текстовые </a:t>
            </a:r>
            <a:r>
              <a:rPr lang="ru-RU" sz="2400" dirty="0"/>
              <a:t>шаблоны для проверки с помощью команд “</a:t>
            </a:r>
            <a:r>
              <a:rPr lang="ru-RU" sz="2400" dirty="0" err="1"/>
              <a:t>verify</a:t>
            </a:r>
            <a:r>
              <a:rPr lang="ru-RU" sz="2400" dirty="0"/>
              <a:t>” или “</a:t>
            </a:r>
            <a:r>
              <a:rPr lang="ru-RU" sz="2400" dirty="0" err="1"/>
              <a:t>assert</a:t>
            </a:r>
            <a:r>
              <a:rPr lang="ru-RU" sz="2400" dirty="0"/>
              <a:t>” ожидаемого содержимого на странице</a:t>
            </a:r>
          </a:p>
          <a:p>
            <a:r>
              <a:rPr lang="ru-RU" sz="2400" dirty="0" smtClean="0"/>
              <a:t>текстовые </a:t>
            </a:r>
            <a:r>
              <a:rPr lang="ru-RU" sz="2400" dirty="0"/>
              <a:t>шаблоны или переменные языка команд </a:t>
            </a:r>
            <a:r>
              <a:rPr lang="ru-RU" sz="2400" dirty="0" err="1"/>
              <a:t>Selenium</a:t>
            </a:r>
            <a:r>
              <a:rPr lang="ru-RU" sz="2400" dirty="0"/>
              <a:t> для ввода текста в поля ввода или для выбора элемента из выпадающего списка</a:t>
            </a: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687577859"/>
              </p:ext>
            </p:extLst>
          </p:nvPr>
        </p:nvGraphicFramePr>
        <p:xfrm>
          <a:off x="1701800" y="2637314"/>
          <a:ext cx="5448300" cy="457200"/>
        </p:xfrm>
        <a:graphic>
          <a:graphicData uri="http://schemas.openxmlformats.org/drawingml/2006/table">
            <a:tbl>
              <a:tblPr>
                <a:tableStyleId>{BC89EF96-8CEA-46FF-86C4-4CE0E7609802}</a:tableStyleId>
              </a:tblPr>
              <a:tblGrid>
                <a:gridCol w="1816100"/>
                <a:gridCol w="1816100"/>
                <a:gridCol w="1816100"/>
              </a:tblGrid>
              <a:tr h="0">
                <a:tc>
                  <a:txBody>
                    <a:bodyPr/>
                    <a:lstStyle/>
                    <a:p>
                      <a:r>
                        <a:rPr lang="en-US" sz="2400"/>
                        <a:t>verifyText</a:t>
                      </a:r>
                    </a:p>
                  </a:txBody>
                  <a:tcPr anchor="ctr"/>
                </a:tc>
                <a:tc>
                  <a:txBody>
                    <a:bodyPr/>
                    <a:lstStyle/>
                    <a:p>
                      <a:r>
                        <a:rPr lang="en-US" sz="2400" dirty="0"/>
                        <a:t>//div//a[2]</a:t>
                      </a:r>
                    </a:p>
                  </a:txBody>
                  <a:tcPr anchor="ctr"/>
                </a:tc>
                <a:tc>
                  <a:txBody>
                    <a:bodyPr/>
                    <a:lstStyle/>
                    <a:p>
                      <a:r>
                        <a:rPr lang="ru-RU" sz="2400" dirty="0"/>
                        <a:t>Логин</a:t>
                      </a:r>
                    </a:p>
                  </a:txBody>
                  <a:tcPr anchor="ctr"/>
                </a:tc>
              </a:tr>
            </a:tbl>
          </a:graphicData>
        </a:graphic>
      </p:graphicFrame>
    </p:spTree>
    <p:extLst>
      <p:ext uri="{BB962C8B-B14F-4D97-AF65-F5344CB8AC3E}">
        <p14:creationId xmlns:p14="http://schemas.microsoft.com/office/powerpoint/2010/main" val="769711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Selenium IDE</a:t>
            </a:r>
            <a:endParaRPr lang="ru-RU" b="1" dirty="0"/>
          </a:p>
        </p:txBody>
      </p:sp>
      <p:sp>
        <p:nvSpPr>
          <p:cNvPr id="2" name="Подзаголовок 1"/>
          <p:cNvSpPr>
            <a:spLocks noGrp="1"/>
          </p:cNvSpPr>
          <p:nvPr>
            <p:ph type="subTitle" idx="1"/>
          </p:nvPr>
        </p:nvSpPr>
        <p:spPr/>
        <p:txBody>
          <a:bodyPr/>
          <a:lstStyle/>
          <a:p>
            <a:endParaRPr lang="ru-RU"/>
          </a:p>
        </p:txBody>
      </p:sp>
      <p:pic>
        <p:nvPicPr>
          <p:cNvPr id="1026" name="Picture 2" descr="https://encrypted-tbn0.gstatic.com/images?q=tbn:ANd9GcRuSdoSGZ-RyOQMCIiwI2zxKhjfewsf3dAqXt6E9uMIUgehu5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1" y="5132437"/>
            <a:ext cx="1106653" cy="102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28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между командами “</a:t>
            </a:r>
            <a:r>
              <a:rPr lang="ru-RU" dirty="0" err="1"/>
              <a:t>assert</a:t>
            </a:r>
            <a:r>
              <a:rPr lang="ru-RU" dirty="0"/>
              <a:t>” и “</a:t>
            </a:r>
            <a:r>
              <a:rPr lang="ru-RU" dirty="0" err="1"/>
              <a:t>verify</a:t>
            </a:r>
            <a:r>
              <a:rPr lang="ru-RU" dirty="0"/>
              <a:t>”</a:t>
            </a:r>
          </a:p>
        </p:txBody>
      </p:sp>
      <p:sp>
        <p:nvSpPr>
          <p:cNvPr id="3" name="Объект 2"/>
          <p:cNvSpPr>
            <a:spLocks noGrp="1"/>
          </p:cNvSpPr>
          <p:nvPr>
            <p:ph sz="quarter" idx="10"/>
          </p:nvPr>
        </p:nvSpPr>
        <p:spPr/>
        <p:txBody>
          <a:bodyPr/>
          <a:lstStyle/>
          <a:p>
            <a:r>
              <a:rPr lang="ru-RU" dirty="0"/>
              <a:t>Выбор между “</a:t>
            </a:r>
            <a:r>
              <a:rPr lang="ru-RU" dirty="0" err="1"/>
              <a:t>assert</a:t>
            </a:r>
            <a:r>
              <a:rPr lang="ru-RU" dirty="0"/>
              <a:t>” и “</a:t>
            </a:r>
            <a:r>
              <a:rPr lang="ru-RU" dirty="0" err="1"/>
              <a:t>verify</a:t>
            </a:r>
            <a:r>
              <a:rPr lang="ru-RU" dirty="0"/>
              <a:t>” определяется тем, насколько критичным является результат неуспешной проверки. </a:t>
            </a:r>
            <a:endParaRPr lang="ru-RU" dirty="0" smtClean="0"/>
          </a:p>
          <a:p>
            <a:r>
              <a:rPr lang="ru-RU" dirty="0"/>
              <a:t>“</a:t>
            </a:r>
            <a:r>
              <a:rPr lang="ru-RU" dirty="0" err="1"/>
              <a:t>assert</a:t>
            </a:r>
            <a:r>
              <a:rPr lang="ru-RU" dirty="0"/>
              <a:t>” при провале проверки остановит выполнение тестового сценария, в то время как с “</a:t>
            </a:r>
            <a:r>
              <a:rPr lang="ru-RU" dirty="0" err="1"/>
              <a:t>verify</a:t>
            </a:r>
            <a:r>
              <a:rPr lang="ru-RU" dirty="0"/>
              <a:t>” тестовый сценарий продолжит выполняться в любом случае.</a:t>
            </a:r>
          </a:p>
        </p:txBody>
      </p:sp>
    </p:spTree>
    <p:extLst>
      <p:ext uri="{BB962C8B-B14F-4D97-AF65-F5344CB8AC3E}">
        <p14:creationId xmlns:p14="http://schemas.microsoft.com/office/powerpoint/2010/main" val="993799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verifyTextPresent</a:t>
            </a:r>
            <a:endParaRPr lang="ru-RU" dirty="0"/>
          </a:p>
        </p:txBody>
      </p:sp>
      <p:sp>
        <p:nvSpPr>
          <p:cNvPr id="3" name="Объект 2"/>
          <p:cNvSpPr>
            <a:spLocks noGrp="1"/>
          </p:cNvSpPr>
          <p:nvPr>
            <p:ph sz="quarter" idx="10"/>
          </p:nvPr>
        </p:nvSpPr>
        <p:spPr/>
        <p:txBody>
          <a:bodyPr/>
          <a:lstStyle/>
          <a:p>
            <a:r>
              <a:rPr lang="ru-RU" dirty="0"/>
              <a:t>Команда </a:t>
            </a:r>
            <a:r>
              <a:rPr lang="ru-RU" dirty="0" err="1"/>
              <a:t>verifyTextPresent</a:t>
            </a:r>
            <a:r>
              <a:rPr lang="ru-RU" dirty="0"/>
              <a:t> используется, чтобы проверить наличие определенного текста в любом месте страницы</a:t>
            </a:r>
            <a:r>
              <a:rPr lang="ru-RU" dirty="0" smtClean="0"/>
              <a:t>.</a:t>
            </a:r>
          </a:p>
          <a:p>
            <a:r>
              <a:rPr lang="ru-RU" dirty="0"/>
              <a:t>Используйте </a:t>
            </a:r>
            <a:r>
              <a:rPr lang="ru-RU" dirty="0" err="1"/>
              <a:t>verifyTextPresent</a:t>
            </a:r>
            <a:r>
              <a:rPr lang="ru-RU" dirty="0"/>
              <a:t>, когда вас интересует только присутствие текста где-либо на странице. Данная команда не подходит, если необходимо проверить, что текст находится в определенном месте на странице.</a:t>
            </a:r>
          </a:p>
        </p:txBody>
      </p:sp>
    </p:spTree>
    <p:extLst>
      <p:ext uri="{BB962C8B-B14F-4D97-AF65-F5344CB8AC3E}">
        <p14:creationId xmlns:p14="http://schemas.microsoft.com/office/powerpoint/2010/main" val="4074665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verifyElementPresent</a:t>
            </a:r>
            <a:endParaRPr lang="ru-RU" dirty="0"/>
          </a:p>
        </p:txBody>
      </p:sp>
      <p:sp>
        <p:nvSpPr>
          <p:cNvPr id="3" name="Объект 2"/>
          <p:cNvSpPr>
            <a:spLocks noGrp="1"/>
          </p:cNvSpPr>
          <p:nvPr>
            <p:ph sz="quarter" idx="10"/>
          </p:nvPr>
        </p:nvSpPr>
        <p:spPr/>
        <p:txBody>
          <a:bodyPr/>
          <a:lstStyle/>
          <a:p>
            <a:r>
              <a:rPr lang="ru-RU" dirty="0"/>
              <a:t>Эта команда используется, когда необходимо проверить наличие определенного элемента интерфейса, а не его содержимое. Команда проверяет не сам текст, а только его тэг HTML. Она часто используется для проверки наличия изображения</a:t>
            </a:r>
            <a:r>
              <a:rPr lang="ru-RU" dirty="0" smtClean="0"/>
              <a:t>.</a:t>
            </a:r>
          </a:p>
          <a:p>
            <a:r>
              <a:rPr lang="ru-RU" dirty="0"/>
              <a:t>Команду </a:t>
            </a:r>
            <a:r>
              <a:rPr lang="ru-RU" dirty="0" err="1"/>
              <a:t>verifyElementPresent</a:t>
            </a:r>
            <a:r>
              <a:rPr lang="ru-RU" dirty="0"/>
              <a:t> можно использовать для проверки наличия любого HTML-тега на странице. Пользователь может проверить наличие ссылок, параграфов, блоков &lt;</a:t>
            </a:r>
            <a:r>
              <a:rPr lang="ru-RU" dirty="0" err="1"/>
              <a:t>div</a:t>
            </a:r>
            <a:r>
              <a:rPr lang="ru-RU" dirty="0"/>
              <a:t>&gt; и прочего. </a:t>
            </a:r>
          </a:p>
        </p:txBody>
      </p:sp>
    </p:spTree>
    <p:extLst>
      <p:ext uri="{BB962C8B-B14F-4D97-AF65-F5344CB8AC3E}">
        <p14:creationId xmlns:p14="http://schemas.microsoft.com/office/powerpoint/2010/main" val="850770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a:t>
            </a:r>
            <a:endParaRPr lang="ru-RU" dirty="0"/>
          </a:p>
        </p:txBody>
      </p:sp>
      <p:sp>
        <p:nvSpPr>
          <p:cNvPr id="3" name="Объект 2"/>
          <p:cNvSpPr>
            <a:spLocks noGrp="1"/>
          </p:cNvSpPr>
          <p:nvPr>
            <p:ph sz="quarter" idx="10"/>
          </p:nvPr>
        </p:nvSpPr>
        <p:spPr/>
        <p:txBody>
          <a:bodyPr/>
          <a:lstStyle/>
          <a:p>
            <a:r>
              <a:rPr lang="ru-RU" dirty="0"/>
              <a:t>Используйте команду </a:t>
            </a:r>
            <a:r>
              <a:rPr lang="ru-RU" dirty="0" err="1"/>
              <a:t>verifyText</a:t>
            </a:r>
            <a:r>
              <a:rPr lang="ru-RU" dirty="0"/>
              <a:t>, когда нужно проверить как текст, так и соответствующий ему элемент интерфейса пользователя. Для команды </a:t>
            </a:r>
            <a:r>
              <a:rPr lang="ru-RU" dirty="0" err="1"/>
              <a:t>verifyText</a:t>
            </a:r>
            <a:r>
              <a:rPr lang="ru-RU" dirty="0"/>
              <a:t> обязательно должен использоваться локатор.</a:t>
            </a:r>
          </a:p>
        </p:txBody>
      </p:sp>
    </p:spTree>
    <p:extLst>
      <p:ext uri="{BB962C8B-B14F-4D97-AF65-F5344CB8AC3E}">
        <p14:creationId xmlns:p14="http://schemas.microsoft.com/office/powerpoint/2010/main" val="3843424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Нахождение элементов</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21797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идентификатору</a:t>
            </a:r>
          </a:p>
        </p:txBody>
      </p:sp>
      <p:sp>
        <p:nvSpPr>
          <p:cNvPr id="3" name="Объект 2"/>
          <p:cNvSpPr>
            <a:spLocks noGrp="1"/>
          </p:cNvSpPr>
          <p:nvPr>
            <p:ph sz="quarter" idx="10"/>
          </p:nvPr>
        </p:nvSpPr>
        <p:spPr>
          <a:xfrm>
            <a:off x="379514" y="816726"/>
            <a:ext cx="11525250" cy="5290388"/>
          </a:xfrm>
        </p:spPr>
        <p:txBody>
          <a:bodyPr/>
          <a:lstStyle/>
          <a:p>
            <a:pPr marL="0" indent="0">
              <a:buNone/>
            </a:pPr>
            <a:r>
              <a:rPr lang="ru-RU" dirty="0"/>
              <a:t>Этот метод находит первый элемент в коде, который подходит по </a:t>
            </a:r>
            <a:r>
              <a:rPr lang="ru-RU" dirty="0" err="1"/>
              <a:t>id</a:t>
            </a:r>
            <a:r>
              <a:rPr lang="ru-RU" dirty="0"/>
              <a:t>. Если элемент с соответствующим </a:t>
            </a:r>
            <a:r>
              <a:rPr lang="ru-RU" dirty="0" err="1"/>
              <a:t>id</a:t>
            </a:r>
            <a:r>
              <a:rPr lang="ru-RU" dirty="0"/>
              <a:t> отсутствует, то будет использован первый элемент с подходящим параметром “</a:t>
            </a:r>
            <a:r>
              <a:rPr lang="ru-RU" dirty="0" err="1"/>
              <a:t>name</a:t>
            </a:r>
            <a:r>
              <a:rPr lang="ru-RU" dirty="0" smtClean="0"/>
              <a:t>”. Пример поиска элемента:</a:t>
            </a:r>
          </a:p>
          <a:p>
            <a:r>
              <a:rPr lang="fr-FR" dirty="0" smtClean="0"/>
              <a:t>   </a:t>
            </a:r>
            <a:r>
              <a:rPr lang="ru-RU" dirty="0" smtClean="0"/>
              <a:t>	</a:t>
            </a:r>
            <a:r>
              <a:rPr lang="fr-FR" dirty="0" smtClean="0"/>
              <a:t>identifier=password </a:t>
            </a:r>
            <a:endParaRPr lang="ru-RU" dirty="0"/>
          </a:p>
          <a:p>
            <a:r>
              <a:rPr lang="ru-RU" dirty="0" smtClean="0"/>
              <a:t>	</a:t>
            </a:r>
            <a:r>
              <a:rPr lang="fr-FR" dirty="0" smtClean="0"/>
              <a:t>identifier=continue </a:t>
            </a:r>
            <a:endParaRPr lang="fr-FR" dirty="0"/>
          </a:p>
          <a:p>
            <a:r>
              <a:rPr lang="fr-FR" dirty="0"/>
              <a:t>    </a:t>
            </a:r>
            <a:r>
              <a:rPr lang="ru-RU" dirty="0" smtClean="0"/>
              <a:t>	</a:t>
            </a:r>
            <a:r>
              <a:rPr lang="fr-FR" dirty="0" smtClean="0"/>
              <a:t>continue </a:t>
            </a:r>
            <a:endParaRPr lang="ru-RU" dirty="0" smtClean="0"/>
          </a:p>
          <a:p>
            <a:pPr marL="0" indent="0">
              <a:buNone/>
            </a:pPr>
            <a:r>
              <a:rPr lang="ru-RU" dirty="0"/>
              <a:t>Так как тип локатора </a:t>
            </a:r>
            <a:r>
              <a:rPr lang="ru-RU" dirty="0" err="1"/>
              <a:t>identifier</a:t>
            </a:r>
            <a:r>
              <a:rPr lang="ru-RU" dirty="0"/>
              <a:t> является типом по умолчанию, то </a:t>
            </a:r>
            <a:r>
              <a:rPr lang="ru-RU" dirty="0" err="1"/>
              <a:t>identifier</a:t>
            </a:r>
            <a:r>
              <a:rPr lang="ru-RU" dirty="0"/>
              <a:t>= в первых трех примерах писать не обязательно</a:t>
            </a:r>
            <a:r>
              <a:rPr lang="ru-RU" dirty="0" smtClean="0"/>
              <a:t>.</a:t>
            </a:r>
          </a:p>
          <a:p>
            <a:pPr marL="0" indent="0">
              <a:buNone/>
            </a:pPr>
            <a:r>
              <a:rPr lang="ru-RU" dirty="0" err="1" smtClean="0"/>
              <a:t>Демо</a:t>
            </a:r>
            <a:r>
              <a:rPr lang="ru-RU" dirty="0" smtClean="0"/>
              <a:t> 1</a:t>
            </a:r>
            <a:endParaRPr lang="fr-FR" dirty="0"/>
          </a:p>
          <a:p>
            <a:endParaRPr lang="ru-RU" dirty="0"/>
          </a:p>
        </p:txBody>
      </p:sp>
    </p:spTree>
    <p:extLst>
      <p:ext uri="{BB962C8B-B14F-4D97-AF65-F5344CB8AC3E}">
        <p14:creationId xmlns:p14="http://schemas.microsoft.com/office/powerpoint/2010/main" val="3505025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id”</a:t>
            </a:r>
            <a:endParaRPr lang="ru-RU" dirty="0"/>
          </a:p>
        </p:txBody>
      </p:sp>
      <p:sp>
        <p:nvSpPr>
          <p:cNvPr id="3" name="Объект 2"/>
          <p:cNvSpPr>
            <a:spLocks noGrp="1"/>
          </p:cNvSpPr>
          <p:nvPr>
            <p:ph sz="quarter" idx="10"/>
          </p:nvPr>
        </p:nvSpPr>
        <p:spPr/>
        <p:txBody>
          <a:bodyPr/>
          <a:lstStyle/>
          <a:p>
            <a:r>
              <a:rPr lang="ru-RU" dirty="0"/>
              <a:t>Данный тип локатора является более ограниченным, чем предыдущий, но и более точным. Используйте его, когда вам известно значение атрибута “</a:t>
            </a:r>
            <a:r>
              <a:rPr lang="ru-RU" dirty="0" err="1"/>
              <a:t>id</a:t>
            </a:r>
            <a:r>
              <a:rPr lang="ru-RU" dirty="0"/>
              <a:t>” элемента</a:t>
            </a:r>
            <a:r>
              <a:rPr lang="ru-RU" dirty="0" smtClean="0"/>
              <a:t>.</a:t>
            </a:r>
            <a:endParaRPr lang="en-US" dirty="0" smtClean="0"/>
          </a:p>
          <a:p>
            <a:pPr marL="0" indent="0">
              <a:buNone/>
            </a:pPr>
            <a:r>
              <a:rPr lang="en-US" dirty="0"/>
              <a:t>	</a:t>
            </a:r>
            <a:r>
              <a:rPr lang="en-US" dirty="0" smtClean="0"/>
              <a:t>id=</a:t>
            </a:r>
            <a:r>
              <a:rPr lang="en-US" dirty="0" err="1" smtClean="0"/>
              <a:t>loginForm</a:t>
            </a:r>
            <a:endParaRPr lang="en-US" dirty="0" smtClean="0"/>
          </a:p>
          <a:p>
            <a:pPr marL="0" indent="0">
              <a:buNone/>
            </a:pPr>
            <a:endParaRPr lang="en-US" dirty="0"/>
          </a:p>
          <a:p>
            <a:pPr marL="0" indent="0">
              <a:buNone/>
            </a:pPr>
            <a:r>
              <a:rPr lang="ru-RU" dirty="0" err="1" smtClean="0"/>
              <a:t>Демо</a:t>
            </a:r>
            <a:r>
              <a:rPr lang="ru-RU" dirty="0" smtClean="0"/>
              <a:t> 2</a:t>
            </a:r>
            <a:endParaRPr lang="ru-RU" dirty="0"/>
          </a:p>
        </p:txBody>
      </p:sp>
    </p:spTree>
    <p:extLst>
      <p:ext uri="{BB962C8B-B14F-4D97-AF65-F5344CB8AC3E}">
        <p14:creationId xmlns:p14="http://schemas.microsoft.com/office/powerpoint/2010/main" val="240631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Нахождение по “</a:t>
            </a:r>
            <a:r>
              <a:rPr lang="en-US" dirty="0"/>
              <a:t>name”</a:t>
            </a:r>
            <a:r>
              <a:rPr lang="ru-RU" dirty="0"/>
              <a:t/>
            </a:r>
            <a:br>
              <a:rPr lang="ru-RU" dirty="0"/>
            </a:br>
            <a:endParaRPr lang="ru-RU" dirty="0"/>
          </a:p>
        </p:txBody>
      </p:sp>
      <p:sp>
        <p:nvSpPr>
          <p:cNvPr id="3" name="Объект 2"/>
          <p:cNvSpPr>
            <a:spLocks noGrp="1"/>
          </p:cNvSpPr>
          <p:nvPr>
            <p:ph sz="quarter" idx="10"/>
          </p:nvPr>
        </p:nvSpPr>
        <p:spPr>
          <a:xfrm>
            <a:off x="188913" y="713958"/>
            <a:ext cx="11525250" cy="5290388"/>
          </a:xfrm>
        </p:spPr>
        <p:txBody>
          <a:bodyPr/>
          <a:lstStyle/>
          <a:p>
            <a:r>
              <a:rPr lang="ru-RU" dirty="0"/>
              <a:t>Тип локатора “</a:t>
            </a:r>
            <a:r>
              <a:rPr lang="ru-RU" dirty="0" err="1"/>
              <a:t>name</a:t>
            </a:r>
            <a:r>
              <a:rPr lang="ru-RU" dirty="0"/>
              <a:t>” ищет первый элемент с соответствующим запросу атрибутом “</a:t>
            </a:r>
            <a:r>
              <a:rPr lang="ru-RU" dirty="0" err="1"/>
              <a:t>name</a:t>
            </a:r>
            <a:r>
              <a:rPr lang="ru-RU" dirty="0"/>
              <a:t>”. Если у нескольких элементов одинаковое значение атрибута “</a:t>
            </a:r>
            <a:r>
              <a:rPr lang="ru-RU" dirty="0" err="1"/>
              <a:t>name</a:t>
            </a:r>
            <a:r>
              <a:rPr lang="ru-RU" dirty="0"/>
              <a:t>”, то тогда можно использовать фильтры, чтобы отсеять ненужные результаты. Тип фильтра по умолчанию – это значение атрибута “</a:t>
            </a:r>
            <a:r>
              <a:rPr lang="ru-RU" dirty="0" err="1"/>
              <a:t>value</a:t>
            </a:r>
            <a:r>
              <a:rPr lang="ru-RU" dirty="0" smtClean="0"/>
              <a:t>”.</a:t>
            </a:r>
          </a:p>
          <a:p>
            <a:pPr>
              <a:lnSpc>
                <a:spcPts val="3840"/>
              </a:lnSpc>
            </a:pPr>
            <a:r>
              <a:rPr lang="en-US" dirty="0" smtClean="0"/>
              <a:t>    name=username</a:t>
            </a:r>
            <a:endParaRPr lang="en-US" dirty="0"/>
          </a:p>
          <a:p>
            <a:pPr>
              <a:lnSpc>
                <a:spcPts val="3840"/>
              </a:lnSpc>
            </a:pPr>
            <a:r>
              <a:rPr lang="en-US" dirty="0"/>
              <a:t>    name=continue </a:t>
            </a:r>
            <a:r>
              <a:rPr lang="en-US" dirty="0" smtClean="0"/>
              <a:t>value=Clear</a:t>
            </a:r>
            <a:endParaRPr lang="en-US" dirty="0"/>
          </a:p>
          <a:p>
            <a:pPr>
              <a:lnSpc>
                <a:spcPts val="3840"/>
              </a:lnSpc>
            </a:pPr>
            <a:r>
              <a:rPr lang="en-US" dirty="0"/>
              <a:t>    name=continue </a:t>
            </a:r>
            <a:r>
              <a:rPr lang="en-US" dirty="0" smtClean="0"/>
              <a:t>Clear</a:t>
            </a:r>
            <a:endParaRPr lang="en-US" dirty="0"/>
          </a:p>
          <a:p>
            <a:pPr>
              <a:lnSpc>
                <a:spcPts val="3840"/>
              </a:lnSpc>
            </a:pPr>
            <a:r>
              <a:rPr lang="en-US" dirty="0"/>
              <a:t>    name=continue </a:t>
            </a:r>
            <a:r>
              <a:rPr lang="en-US" dirty="0" smtClean="0"/>
              <a:t>type=button</a:t>
            </a:r>
            <a:r>
              <a:rPr lang="ru-RU" dirty="0" smtClean="0"/>
              <a:t> </a:t>
            </a:r>
          </a:p>
          <a:p>
            <a:pPr marL="914090" lvl="2" indent="0">
              <a:buNone/>
            </a:pPr>
            <a:r>
              <a:rPr lang="ru-RU" sz="3200" dirty="0" err="1" smtClean="0"/>
              <a:t>Демо</a:t>
            </a:r>
            <a:r>
              <a:rPr lang="ru-RU" sz="3200" dirty="0" smtClean="0"/>
              <a:t> 3</a:t>
            </a:r>
            <a:endParaRPr lang="en-US" sz="3200" dirty="0"/>
          </a:p>
          <a:p>
            <a:endParaRPr lang="ru-RU" dirty="0"/>
          </a:p>
        </p:txBody>
      </p:sp>
    </p:spTree>
    <p:extLst>
      <p:ext uri="{BB962C8B-B14F-4D97-AF65-F5344CB8AC3E}">
        <p14:creationId xmlns:p14="http://schemas.microsoft.com/office/powerpoint/2010/main" val="1163932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с помощью </a:t>
            </a:r>
            <a:r>
              <a:rPr lang="en-US" dirty="0" err="1"/>
              <a:t>XPath</a:t>
            </a:r>
            <a:endParaRPr lang="ru-RU" dirty="0"/>
          </a:p>
        </p:txBody>
      </p:sp>
      <p:sp>
        <p:nvSpPr>
          <p:cNvPr id="3" name="Объект 2"/>
          <p:cNvSpPr>
            <a:spLocks noGrp="1"/>
          </p:cNvSpPr>
          <p:nvPr>
            <p:ph sz="quarter" idx="10"/>
          </p:nvPr>
        </p:nvSpPr>
        <p:spPr>
          <a:xfrm>
            <a:off x="379514" y="1245702"/>
            <a:ext cx="11525250" cy="5290388"/>
          </a:xfrm>
        </p:spPr>
        <p:txBody>
          <a:bodyPr/>
          <a:lstStyle/>
          <a:p>
            <a:r>
              <a:rPr lang="ru-RU" sz="2800" dirty="0" err="1"/>
              <a:t>XPath</a:t>
            </a:r>
            <a:r>
              <a:rPr lang="ru-RU" sz="2800" dirty="0"/>
              <a:t> – это язык, который используется для нахождения элементов в XML документах. Так как HTML может быть реализацией XML (XHTML), пользователи </a:t>
            </a:r>
            <a:r>
              <a:rPr lang="ru-RU" sz="2800" dirty="0" err="1"/>
              <a:t>Selenium</a:t>
            </a:r>
            <a:r>
              <a:rPr lang="ru-RU" sz="2800" dirty="0"/>
              <a:t> могут использовать этот богатый язык при работе с элементами в своих веб-приложениях. </a:t>
            </a:r>
            <a:endParaRPr lang="ru-RU" sz="2800" dirty="0" smtClean="0"/>
          </a:p>
          <a:p>
            <a:r>
              <a:rPr lang="ru-RU" sz="2800" dirty="0"/>
              <a:t>Одна из главных причин использования </a:t>
            </a:r>
            <a:r>
              <a:rPr lang="ru-RU" sz="2800" dirty="0" err="1"/>
              <a:t>XPath</a:t>
            </a:r>
            <a:r>
              <a:rPr lang="ru-RU" sz="2800" dirty="0"/>
              <a:t> – это отсутствие подходящего атрибута “</a:t>
            </a:r>
            <a:r>
              <a:rPr lang="ru-RU" sz="2800" dirty="0" err="1"/>
              <a:t>id</a:t>
            </a:r>
            <a:r>
              <a:rPr lang="ru-RU" sz="2800" dirty="0"/>
              <a:t>” или “</a:t>
            </a:r>
            <a:r>
              <a:rPr lang="ru-RU" sz="2800" dirty="0" err="1"/>
              <a:t>name</a:t>
            </a:r>
            <a:r>
              <a:rPr lang="ru-RU" sz="2800" dirty="0"/>
              <a:t>” для элемента, который нужно найти. </a:t>
            </a:r>
            <a:r>
              <a:rPr lang="ru-RU" sz="2800" dirty="0" err="1"/>
              <a:t>XPath</a:t>
            </a:r>
            <a:r>
              <a:rPr lang="ru-RU" sz="2800" dirty="0"/>
              <a:t> можно использовать для нахождения элемента с помощью абсолютного выражения (не рекомендуется) или относительно элемента, имеющего “</a:t>
            </a:r>
            <a:r>
              <a:rPr lang="ru-RU" sz="2800" dirty="0" err="1"/>
              <a:t>id</a:t>
            </a:r>
            <a:r>
              <a:rPr lang="ru-RU" sz="2800" dirty="0"/>
              <a:t>” или “</a:t>
            </a:r>
            <a:r>
              <a:rPr lang="ru-RU" sz="2800" dirty="0" err="1"/>
              <a:t>name</a:t>
            </a:r>
            <a:r>
              <a:rPr lang="ru-RU" sz="2800" dirty="0"/>
              <a:t>”. Локаторы </a:t>
            </a:r>
            <a:r>
              <a:rPr lang="ru-RU" sz="2800" dirty="0" err="1"/>
              <a:t>XPath</a:t>
            </a:r>
            <a:r>
              <a:rPr lang="ru-RU" sz="2800" dirty="0"/>
              <a:t> также можно использовать, чтобы определять элементы с помощью отличных от “</a:t>
            </a:r>
            <a:r>
              <a:rPr lang="ru-RU" sz="2800" dirty="0" err="1"/>
              <a:t>id</a:t>
            </a:r>
            <a:r>
              <a:rPr lang="ru-RU" sz="2800" dirty="0"/>
              <a:t>” и “</a:t>
            </a:r>
            <a:r>
              <a:rPr lang="ru-RU" sz="2800" dirty="0" err="1"/>
              <a:t>name</a:t>
            </a:r>
            <a:r>
              <a:rPr lang="ru-RU" sz="2800" dirty="0"/>
              <a:t>” атрибутов.</a:t>
            </a:r>
          </a:p>
        </p:txBody>
      </p:sp>
    </p:spTree>
    <p:extLst>
      <p:ext uri="{BB962C8B-B14F-4D97-AF65-F5344CB8AC3E}">
        <p14:creationId xmlns:p14="http://schemas.microsoft.com/office/powerpoint/2010/main" val="296356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гиперссылок по тексту ссылки</a:t>
            </a:r>
          </a:p>
        </p:txBody>
      </p:sp>
      <p:sp>
        <p:nvSpPr>
          <p:cNvPr id="3" name="Объект 2"/>
          <p:cNvSpPr>
            <a:spLocks noGrp="1"/>
          </p:cNvSpPr>
          <p:nvPr>
            <p:ph sz="quarter" idx="10"/>
          </p:nvPr>
        </p:nvSpPr>
        <p:spPr/>
        <p:txBody>
          <a:bodyPr/>
          <a:lstStyle/>
          <a:p>
            <a:pPr marL="0" indent="0">
              <a:buNone/>
            </a:pPr>
            <a:r>
              <a:rPr lang="ru-RU" dirty="0"/>
              <a:t>Используя метод поиска по тексту ссылки, находить гиперссылки на веб-странице довольно легко. Если на странице присутствуют две ссылки с одинаковым текстом, то будет использовано первое совпадение</a:t>
            </a:r>
            <a:r>
              <a:rPr lang="ru-RU" dirty="0" smtClean="0"/>
              <a:t>.</a:t>
            </a:r>
            <a:endParaRPr lang="en-US" dirty="0" smtClean="0"/>
          </a:p>
          <a:p>
            <a:r>
              <a:rPr lang="en-US" dirty="0" smtClean="0"/>
              <a:t>    link=Continue</a:t>
            </a:r>
            <a:endParaRPr lang="en-US" dirty="0"/>
          </a:p>
          <a:p>
            <a:r>
              <a:rPr lang="en-US" dirty="0"/>
              <a:t>    </a:t>
            </a:r>
            <a:r>
              <a:rPr lang="en-US" dirty="0" smtClean="0"/>
              <a:t>link=Cancel</a:t>
            </a:r>
            <a:endParaRPr lang="ru-RU" dirty="0" smtClean="0"/>
          </a:p>
          <a:p>
            <a:endParaRPr lang="ru-RU" dirty="0"/>
          </a:p>
          <a:p>
            <a:pPr marL="0" indent="0">
              <a:buNone/>
            </a:pPr>
            <a:r>
              <a:rPr lang="ru-RU" dirty="0" err="1" smtClean="0"/>
              <a:t>Демо</a:t>
            </a:r>
            <a:r>
              <a:rPr lang="ru-RU" dirty="0" smtClean="0"/>
              <a:t> 4</a:t>
            </a:r>
            <a:endParaRPr lang="ru-RU" dirty="0"/>
          </a:p>
        </p:txBody>
      </p:sp>
    </p:spTree>
    <p:extLst>
      <p:ext uri="{BB962C8B-B14F-4D97-AF65-F5344CB8AC3E}">
        <p14:creationId xmlns:p14="http://schemas.microsoft.com/office/powerpoint/2010/main" val="3643790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DOM</a:t>
            </a:r>
            <a:endParaRPr lang="ru-RU" dirty="0"/>
          </a:p>
        </p:txBody>
      </p:sp>
      <p:sp>
        <p:nvSpPr>
          <p:cNvPr id="3" name="Объект 2"/>
          <p:cNvSpPr>
            <a:spLocks noGrp="1"/>
          </p:cNvSpPr>
          <p:nvPr>
            <p:ph sz="quarter" idx="10"/>
          </p:nvPr>
        </p:nvSpPr>
        <p:spPr/>
        <p:txBody>
          <a:bodyPr/>
          <a:lstStyle/>
          <a:p>
            <a:r>
              <a:rPr lang="ru-RU" dirty="0"/>
              <a:t>Объектная модель документа (DOM, </a:t>
            </a:r>
            <a:r>
              <a:rPr lang="ru-RU" dirty="0" err="1"/>
              <a:t>Document</a:t>
            </a:r>
            <a:r>
              <a:rPr lang="ru-RU" dirty="0"/>
              <a:t> </a:t>
            </a:r>
            <a:r>
              <a:rPr lang="ru-RU" dirty="0" err="1"/>
              <a:t>Object</a:t>
            </a:r>
            <a:r>
              <a:rPr lang="ru-RU" dirty="0"/>
              <a:t> </a:t>
            </a:r>
            <a:r>
              <a:rPr lang="ru-RU" dirty="0" err="1"/>
              <a:t>Model</a:t>
            </a:r>
            <a:r>
              <a:rPr lang="ru-RU" dirty="0"/>
              <a:t>) описывает структуру HTML-документа, взаимодействие с ней осуществляется посредством </a:t>
            </a:r>
            <a:r>
              <a:rPr lang="ru-RU" dirty="0" err="1"/>
              <a:t>JavaScript</a:t>
            </a:r>
            <a:r>
              <a:rPr lang="ru-RU" dirty="0"/>
              <a:t>. Этот метод поиска позволяет указать </a:t>
            </a:r>
            <a:r>
              <a:rPr lang="ru-RU" dirty="0" err="1"/>
              <a:t>JavaScript</a:t>
            </a:r>
            <a:r>
              <a:rPr lang="ru-RU" dirty="0"/>
              <a:t>-код, вычисляющий элемент страницы</a:t>
            </a:r>
            <a:r>
              <a:rPr lang="ru-RU" dirty="0" smtClean="0"/>
              <a:t>.</a:t>
            </a:r>
            <a:endParaRPr lang="en-US" dirty="0" smtClean="0"/>
          </a:p>
          <a:p>
            <a:r>
              <a:rPr lang="ru-RU" dirty="0"/>
              <a:t>Т</a:t>
            </a:r>
            <a:r>
              <a:rPr lang="ru-RU" dirty="0" smtClean="0"/>
              <a:t>ак </a:t>
            </a:r>
            <a:r>
              <a:rPr lang="ru-RU" dirty="0"/>
              <a:t>как только локаторы </a:t>
            </a:r>
            <a:r>
              <a:rPr lang="ru-RU" dirty="0" err="1"/>
              <a:t>dom</a:t>
            </a:r>
            <a:r>
              <a:rPr lang="ru-RU" dirty="0"/>
              <a:t> начинаются со слова “</a:t>
            </a:r>
            <a:r>
              <a:rPr lang="ru-RU" dirty="0" err="1"/>
              <a:t>document</a:t>
            </a:r>
            <a:r>
              <a:rPr lang="ru-RU" dirty="0"/>
              <a:t>”, необязательно писать </a:t>
            </a:r>
            <a:r>
              <a:rPr lang="ru-RU" dirty="0" err="1"/>
              <a:t>dom</a:t>
            </a:r>
            <a:r>
              <a:rPr lang="ru-RU" dirty="0"/>
              <a:t>= при их определении</a:t>
            </a:r>
            <a:r>
              <a:rPr lang="ru-RU" dirty="0" smtClean="0"/>
              <a:t>.</a:t>
            </a:r>
          </a:p>
          <a:p>
            <a:r>
              <a:rPr lang="ru-RU" dirty="0" smtClean="0"/>
              <a:t>Пример</a:t>
            </a:r>
            <a:endParaRPr lang="ru-RU" dirty="0"/>
          </a:p>
        </p:txBody>
      </p:sp>
    </p:spTree>
    <p:extLst>
      <p:ext uri="{BB962C8B-B14F-4D97-AF65-F5344CB8AC3E}">
        <p14:creationId xmlns:p14="http://schemas.microsoft.com/office/powerpoint/2010/main" val="419345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en-US" dirty="0" smtClean="0"/>
              <a:t>    </a:t>
            </a:r>
            <a:r>
              <a:rPr lang="en-US" dirty="0" err="1"/>
              <a:t>dom</a:t>
            </a:r>
            <a:r>
              <a:rPr lang="en-US" dirty="0"/>
              <a:t>=</a:t>
            </a:r>
            <a:r>
              <a:rPr lang="en-US" dirty="0" err="1"/>
              <a:t>document.getElementById</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[0</a:t>
            </a:r>
            <a:r>
              <a:rPr lang="en-US" dirty="0" smtClean="0"/>
              <a:t>]</a:t>
            </a:r>
            <a:endParaRPr lang="en-US" dirty="0"/>
          </a:p>
          <a:p>
            <a:r>
              <a:rPr lang="en-US" dirty="0"/>
              <a:t>    </a:t>
            </a:r>
            <a:r>
              <a:rPr lang="en-US" dirty="0" err="1"/>
              <a:t>document.forms</a:t>
            </a:r>
            <a:r>
              <a:rPr lang="en-US" dirty="0"/>
              <a:t>[0].</a:t>
            </a:r>
            <a:r>
              <a:rPr lang="en-US" dirty="0" smtClean="0"/>
              <a:t>username</a:t>
            </a:r>
            <a:endParaRPr lang="en-US" dirty="0"/>
          </a:p>
          <a:p>
            <a:r>
              <a:rPr lang="en-US" dirty="0"/>
              <a:t>    </a:t>
            </a:r>
            <a:r>
              <a:rPr lang="en-US" dirty="0" err="1"/>
              <a:t>document.forms</a:t>
            </a:r>
            <a:r>
              <a:rPr lang="en-US" dirty="0"/>
              <a:t>[0].elements['username</a:t>
            </a:r>
            <a:r>
              <a:rPr lang="en-US" dirty="0" smtClean="0"/>
              <a:t>']</a:t>
            </a:r>
            <a:endParaRPr lang="en-US" dirty="0"/>
          </a:p>
          <a:p>
            <a:r>
              <a:rPr lang="en-US" dirty="0"/>
              <a:t>    </a:t>
            </a:r>
            <a:r>
              <a:rPr lang="en-US" dirty="0" err="1"/>
              <a:t>document.forms</a:t>
            </a:r>
            <a:r>
              <a:rPr lang="en-US" dirty="0"/>
              <a:t>[0].</a:t>
            </a:r>
            <a:r>
              <a:rPr lang="en-US" dirty="0" smtClean="0"/>
              <a:t>elements[0]</a:t>
            </a:r>
            <a:endParaRPr lang="en-US" dirty="0"/>
          </a:p>
          <a:p>
            <a:r>
              <a:rPr lang="en-US" dirty="0"/>
              <a:t>    </a:t>
            </a:r>
            <a:r>
              <a:rPr lang="en-US" dirty="0" err="1"/>
              <a:t>document.forms</a:t>
            </a:r>
            <a:r>
              <a:rPr lang="en-US" dirty="0"/>
              <a:t>[0].</a:t>
            </a:r>
            <a:r>
              <a:rPr lang="en-US" dirty="0" smtClean="0"/>
              <a:t>elements[3]</a:t>
            </a:r>
            <a:endParaRPr lang="en-US" dirty="0"/>
          </a:p>
          <a:p>
            <a:endParaRPr lang="ru-RU" dirty="0"/>
          </a:p>
        </p:txBody>
      </p:sp>
    </p:spTree>
    <p:extLst>
      <p:ext uri="{BB962C8B-B14F-4D97-AF65-F5344CB8AC3E}">
        <p14:creationId xmlns:p14="http://schemas.microsoft.com/office/powerpoint/2010/main" val="294102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Нахождение с помощью </a:t>
            </a:r>
            <a:r>
              <a:rPr lang="en-US" b="1" dirty="0"/>
              <a:t>CSS</a:t>
            </a:r>
            <a:br>
              <a:rPr lang="en-US" b="1" dirty="0"/>
            </a:br>
            <a:endParaRPr lang="ru-RU" dirty="0"/>
          </a:p>
        </p:txBody>
      </p:sp>
      <p:sp>
        <p:nvSpPr>
          <p:cNvPr id="3" name="Объект 2"/>
          <p:cNvSpPr>
            <a:spLocks noGrp="1"/>
          </p:cNvSpPr>
          <p:nvPr>
            <p:ph sz="quarter" idx="10"/>
          </p:nvPr>
        </p:nvSpPr>
        <p:spPr/>
        <p:txBody>
          <a:bodyPr/>
          <a:lstStyle/>
          <a:p>
            <a:r>
              <a:rPr lang="ru-RU" dirty="0"/>
              <a:t>CSS (</a:t>
            </a:r>
            <a:r>
              <a:rPr lang="ru-RU" dirty="0" err="1"/>
              <a:t>Cascading</a:t>
            </a:r>
            <a:r>
              <a:rPr lang="ru-RU" dirty="0"/>
              <a:t> </a:t>
            </a:r>
            <a:r>
              <a:rPr lang="ru-RU" dirty="0" err="1"/>
              <a:t>Style</a:t>
            </a:r>
            <a:r>
              <a:rPr lang="ru-RU" dirty="0"/>
              <a:t> </a:t>
            </a:r>
            <a:r>
              <a:rPr lang="ru-RU" dirty="0" err="1"/>
              <a:t>Sheets</a:t>
            </a:r>
            <a:r>
              <a:rPr lang="ru-RU" dirty="0"/>
              <a:t>, каскадные таблицы стилей) – это язык, используемый для описания правил визуализации HTML и XML документов. </a:t>
            </a:r>
            <a:endParaRPr lang="en-US" dirty="0" smtClean="0"/>
          </a:p>
          <a:p>
            <a:r>
              <a:rPr lang="ru-RU" dirty="0" smtClean="0"/>
              <a:t>Для </a:t>
            </a:r>
            <a:r>
              <a:rPr lang="ru-RU" dirty="0"/>
              <a:t>привязки стилей к элементам документа, в CSS используются селекторы. </a:t>
            </a:r>
            <a:endParaRPr lang="en-US" dirty="0" smtClean="0"/>
          </a:p>
          <a:p>
            <a:r>
              <a:rPr lang="ru-RU" dirty="0" smtClean="0"/>
              <a:t>Эти </a:t>
            </a:r>
            <a:r>
              <a:rPr lang="ru-RU" dirty="0"/>
              <a:t>селекторы могут быть использованы </a:t>
            </a:r>
            <a:r>
              <a:rPr lang="ru-RU" dirty="0" err="1"/>
              <a:t>Selenium</a:t>
            </a:r>
            <a:r>
              <a:rPr lang="ru-RU" dirty="0"/>
              <a:t> в качестве еще одного метода поиска.</a:t>
            </a:r>
          </a:p>
        </p:txBody>
      </p:sp>
    </p:spTree>
    <p:extLst>
      <p:ext uri="{BB962C8B-B14F-4D97-AF65-F5344CB8AC3E}">
        <p14:creationId xmlns:p14="http://schemas.microsoft.com/office/powerpoint/2010/main" val="135648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Проверка соответствия шаблону</a:t>
            </a:r>
          </a:p>
        </p:txBody>
      </p:sp>
      <p:sp>
        <p:nvSpPr>
          <p:cNvPr id="3" name="Объект 2"/>
          <p:cNvSpPr>
            <a:spLocks noGrp="1"/>
          </p:cNvSpPr>
          <p:nvPr>
            <p:ph sz="quarter" idx="10"/>
          </p:nvPr>
        </p:nvSpPr>
        <p:spPr/>
        <p:txBody>
          <a:bodyPr/>
          <a:lstStyle/>
          <a:p>
            <a:r>
              <a:rPr lang="ru-RU" dirty="0"/>
              <a:t>Как и локаторы, шаблоны также часто бывают необходимыми аргументами команд </a:t>
            </a:r>
            <a:r>
              <a:rPr lang="en-US" dirty="0"/>
              <a:t>Selenium. </a:t>
            </a:r>
            <a:r>
              <a:rPr lang="ru-RU" dirty="0"/>
              <a:t>Команды, для которых необходимо указывать шаблоны: </a:t>
            </a:r>
            <a:r>
              <a:rPr lang="en-US" dirty="0" err="1"/>
              <a:t>verifyTextPresent</a:t>
            </a:r>
            <a:r>
              <a:rPr lang="en-US" dirty="0"/>
              <a:t>, </a:t>
            </a:r>
            <a:r>
              <a:rPr lang="en-US" dirty="0" err="1"/>
              <a:t>verifyTitle</a:t>
            </a:r>
            <a:r>
              <a:rPr lang="en-US" dirty="0"/>
              <a:t>, </a:t>
            </a:r>
            <a:r>
              <a:rPr lang="en-US" dirty="0" err="1"/>
              <a:t>verifyAlert</a:t>
            </a:r>
            <a:r>
              <a:rPr lang="en-US" dirty="0"/>
              <a:t>, </a:t>
            </a:r>
            <a:r>
              <a:rPr lang="en-US" dirty="0" err="1"/>
              <a:t>assertConfirmation</a:t>
            </a:r>
            <a:r>
              <a:rPr lang="en-US" dirty="0"/>
              <a:t>, </a:t>
            </a:r>
            <a:r>
              <a:rPr lang="en-US" dirty="0" err="1"/>
              <a:t>verifyText</a:t>
            </a:r>
            <a:r>
              <a:rPr lang="en-US" dirty="0"/>
              <a:t>, </a:t>
            </a:r>
            <a:r>
              <a:rPr lang="ru-RU" dirty="0"/>
              <a:t>и </a:t>
            </a:r>
            <a:r>
              <a:rPr lang="en-US" dirty="0" err="1"/>
              <a:t>verifyPrompt</a:t>
            </a:r>
            <a:r>
              <a:rPr lang="en-US" dirty="0" smtClean="0"/>
              <a:t>.</a:t>
            </a:r>
          </a:p>
          <a:p>
            <a:r>
              <a:rPr lang="ru-RU" dirty="0"/>
              <a:t>Шаблоны дают пользователю возможность описывать искомый текст с помощью специальных символов, вместо того, чтобы указывать этот текст в точности.</a:t>
            </a:r>
          </a:p>
        </p:txBody>
      </p:sp>
    </p:spTree>
    <p:extLst>
      <p:ext uri="{BB962C8B-B14F-4D97-AF65-F5344CB8AC3E}">
        <p14:creationId xmlns:p14="http://schemas.microsoft.com/office/powerpoint/2010/main" val="315406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шаблонов</a:t>
            </a:r>
            <a:endParaRPr lang="ru-RU" dirty="0"/>
          </a:p>
        </p:txBody>
      </p:sp>
      <p:sp>
        <p:nvSpPr>
          <p:cNvPr id="3" name="Объект 2"/>
          <p:cNvSpPr>
            <a:spLocks noGrp="1"/>
          </p:cNvSpPr>
          <p:nvPr>
            <p:ph sz="quarter" idx="10"/>
          </p:nvPr>
        </p:nvSpPr>
        <p:spPr/>
        <p:txBody>
          <a:bodyPr/>
          <a:lstStyle/>
          <a:p>
            <a:pPr marL="0" indent="0">
              <a:buNone/>
            </a:pPr>
            <a:r>
              <a:rPr lang="ru-RU" dirty="0"/>
              <a:t>Существуют три типа шаблонов: </a:t>
            </a:r>
            <a:endParaRPr lang="ru-RU" dirty="0" smtClean="0"/>
          </a:p>
          <a:p>
            <a:pPr lvl="1"/>
            <a:r>
              <a:rPr lang="ru-RU" dirty="0" smtClean="0"/>
              <a:t>подстановка </a:t>
            </a:r>
            <a:r>
              <a:rPr lang="ru-RU" dirty="0"/>
              <a:t>(</a:t>
            </a:r>
            <a:r>
              <a:rPr lang="ru-RU" dirty="0" err="1" smtClean="0"/>
              <a:t>globbing</a:t>
            </a:r>
            <a:r>
              <a:rPr lang="ru-RU" dirty="0" smtClean="0"/>
              <a:t>); </a:t>
            </a:r>
          </a:p>
          <a:p>
            <a:pPr lvl="1"/>
            <a:r>
              <a:rPr lang="ru-RU" dirty="0" smtClean="0"/>
              <a:t>регулярные </a:t>
            </a:r>
            <a:r>
              <a:rPr lang="ru-RU" dirty="0"/>
              <a:t>выражения (</a:t>
            </a:r>
            <a:r>
              <a:rPr lang="ru-RU" dirty="0" err="1"/>
              <a:t>regular</a:t>
            </a:r>
            <a:r>
              <a:rPr lang="ru-RU" dirty="0"/>
              <a:t> </a:t>
            </a:r>
            <a:r>
              <a:rPr lang="ru-RU" dirty="0" err="1"/>
              <a:t>expressions</a:t>
            </a:r>
            <a:r>
              <a:rPr lang="ru-RU" dirty="0" smtClean="0"/>
              <a:t>); </a:t>
            </a:r>
          </a:p>
          <a:p>
            <a:pPr lvl="1"/>
            <a:r>
              <a:rPr lang="ru-RU" dirty="0" smtClean="0"/>
              <a:t>точное </a:t>
            </a:r>
            <a:r>
              <a:rPr lang="ru-RU" dirty="0"/>
              <a:t>совпадение (</a:t>
            </a:r>
            <a:r>
              <a:rPr lang="ru-RU" dirty="0" err="1"/>
              <a:t>exact</a:t>
            </a:r>
            <a:r>
              <a:rPr lang="ru-RU" dirty="0"/>
              <a:t>).</a:t>
            </a:r>
          </a:p>
        </p:txBody>
      </p:sp>
    </p:spTree>
    <p:extLst>
      <p:ext uri="{BB962C8B-B14F-4D97-AF65-F5344CB8AC3E}">
        <p14:creationId xmlns:p14="http://schemas.microsoft.com/office/powerpoint/2010/main" val="3344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Подстановка</a:t>
            </a:r>
            <a:br>
              <a:rPr lang="ru-RU" b="1" dirty="0"/>
            </a:br>
            <a:endParaRPr lang="ru-RU" dirty="0"/>
          </a:p>
        </p:txBody>
      </p:sp>
      <p:sp>
        <p:nvSpPr>
          <p:cNvPr id="3" name="Объект 2"/>
          <p:cNvSpPr>
            <a:spLocks noGrp="1"/>
          </p:cNvSpPr>
          <p:nvPr>
            <p:ph sz="quarter" idx="10"/>
          </p:nvPr>
        </p:nvSpPr>
        <p:spPr/>
        <p:txBody>
          <a:bodyPr/>
          <a:lstStyle/>
          <a:p>
            <a:pPr marL="0" indent="0">
              <a:buNone/>
            </a:pPr>
            <a:r>
              <a:rPr lang="ru-RU" dirty="0" err="1"/>
              <a:t>Selenium</a:t>
            </a:r>
            <a:r>
              <a:rPr lang="ru-RU" dirty="0"/>
              <a:t> поддерживает только две конструкции подстановок:</a:t>
            </a:r>
          </a:p>
          <a:p>
            <a:r>
              <a:rPr lang="ru-RU" dirty="0" smtClean="0"/>
              <a:t>* </a:t>
            </a:r>
            <a:r>
              <a:rPr lang="ru-RU" dirty="0"/>
              <a:t>соответствует чему угодно, т.е. отсутствию символа, одному или нескольким символам.</a:t>
            </a:r>
          </a:p>
          <a:p>
            <a:r>
              <a:rPr lang="ru-RU" dirty="0" smtClean="0"/>
              <a:t>[ </a:t>
            </a:r>
            <a:r>
              <a:rPr lang="ru-RU" dirty="0"/>
              <a:t>] (набор символов) соответствует любому одному символу из </a:t>
            </a:r>
            <a:r>
              <a:rPr lang="ru-RU" dirty="0" smtClean="0"/>
              <a:t>указанных </a:t>
            </a:r>
            <a:r>
              <a:rPr lang="ru-RU" dirty="0"/>
              <a:t>внутри квадратных </a:t>
            </a:r>
            <a:r>
              <a:rPr lang="ru-RU" dirty="0" smtClean="0"/>
              <a:t>скобок</a:t>
            </a:r>
          </a:p>
          <a:p>
            <a:pPr marL="0" indent="0">
              <a:buNone/>
            </a:pPr>
            <a:r>
              <a:rPr lang="ru-RU" dirty="0"/>
              <a:t>Для передачи шаблона подстановки в команду языка </a:t>
            </a:r>
            <a:r>
              <a:rPr lang="ru-RU" dirty="0" err="1"/>
              <a:t>Selenium</a:t>
            </a:r>
            <a:r>
              <a:rPr lang="ru-RU" dirty="0"/>
              <a:t>, следует предварить шаблон префиксом </a:t>
            </a:r>
            <a:r>
              <a:rPr lang="ru-RU" dirty="0" err="1"/>
              <a:t>glob</a:t>
            </a:r>
            <a:r>
              <a:rPr lang="ru-RU" dirty="0"/>
              <a:t>:. Но поскольку подстановка и так используется по умолчанию, префикс </a:t>
            </a:r>
            <a:r>
              <a:rPr lang="ru-RU" dirty="0" smtClean="0"/>
              <a:t>можно </a:t>
            </a:r>
            <a:r>
              <a:rPr lang="ru-RU" dirty="0"/>
              <a:t>опустить, вместо этого просто указав сам шаблон.</a:t>
            </a:r>
          </a:p>
        </p:txBody>
      </p:sp>
    </p:spTree>
    <p:extLst>
      <p:ext uri="{BB962C8B-B14F-4D97-AF65-F5344CB8AC3E}">
        <p14:creationId xmlns:p14="http://schemas.microsoft.com/office/powerpoint/2010/main" val="2898574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Шаблоны регулярных выражений</a:t>
            </a:r>
          </a:p>
        </p:txBody>
      </p:sp>
      <p:sp>
        <p:nvSpPr>
          <p:cNvPr id="3" name="Объект 2"/>
          <p:cNvSpPr>
            <a:spLocks noGrp="1"/>
          </p:cNvSpPr>
          <p:nvPr>
            <p:ph sz="quarter" idx="10"/>
          </p:nvPr>
        </p:nvSpPr>
        <p:spPr/>
        <p:txBody>
          <a:bodyPr/>
          <a:lstStyle/>
          <a:p>
            <a:r>
              <a:rPr lang="ru-RU" dirty="0"/>
              <a:t>Шаблоны регулярных выражений – наиболее мощные из трех типов, поддерживаемых </a:t>
            </a:r>
            <a:r>
              <a:rPr lang="ru-RU" dirty="0" err="1"/>
              <a:t>Selenium</a:t>
            </a:r>
            <a:r>
              <a:rPr lang="ru-RU" dirty="0" smtClean="0"/>
              <a:t>.</a:t>
            </a:r>
          </a:p>
          <a:p>
            <a:r>
              <a:rPr lang="ru-RU" dirty="0" smtClean="0"/>
              <a:t>Шаблоны </a:t>
            </a:r>
            <a:r>
              <a:rPr lang="ru-RU" dirty="0"/>
              <a:t>регулярных выражений </a:t>
            </a:r>
            <a:r>
              <a:rPr lang="ru-RU" dirty="0" err="1"/>
              <a:t>Selenium</a:t>
            </a:r>
            <a:r>
              <a:rPr lang="ru-RU" dirty="0"/>
              <a:t> могут работать со всеми специальными символами, поддерживаемыми </a:t>
            </a:r>
            <a:r>
              <a:rPr lang="ru-RU" dirty="0" err="1"/>
              <a:t>JavaScript</a:t>
            </a:r>
            <a:r>
              <a:rPr lang="ru-RU" dirty="0" smtClean="0"/>
              <a:t>.</a:t>
            </a:r>
          </a:p>
          <a:p>
            <a:r>
              <a:rPr lang="ru-RU" dirty="0"/>
              <a:t>Перед шаблонами регулярных выражений в языке команд </a:t>
            </a:r>
            <a:r>
              <a:rPr lang="ru-RU" dirty="0" err="1"/>
              <a:t>Selenium</a:t>
            </a:r>
            <a:r>
              <a:rPr lang="ru-RU" dirty="0"/>
              <a:t> должны стоять либо </a:t>
            </a:r>
            <a:r>
              <a:rPr lang="ru-RU" dirty="0" err="1"/>
              <a:t>regexp</a:t>
            </a:r>
            <a:r>
              <a:rPr lang="ru-RU" dirty="0"/>
              <a:t>:, либо </a:t>
            </a:r>
            <a:r>
              <a:rPr lang="ru-RU" dirty="0" err="1"/>
              <a:t>regexpi</a:t>
            </a:r>
            <a:r>
              <a:rPr lang="ru-RU" dirty="0"/>
              <a:t>:; </a:t>
            </a:r>
            <a:r>
              <a:rPr lang="ru-RU" dirty="0" err="1"/>
              <a:t>regexp</a:t>
            </a:r>
            <a:r>
              <a:rPr lang="ru-RU" dirty="0"/>
              <a:t>: чувствителен к регистру, </a:t>
            </a:r>
            <a:r>
              <a:rPr lang="ru-RU" dirty="0" err="1"/>
              <a:t>regexpi</a:t>
            </a:r>
            <a:r>
              <a:rPr lang="ru-RU" dirty="0"/>
              <a:t>: - нет.</a:t>
            </a:r>
          </a:p>
        </p:txBody>
      </p:sp>
    </p:spTree>
    <p:extLst>
      <p:ext uri="{BB962C8B-B14F-4D97-AF65-F5344CB8AC3E}">
        <p14:creationId xmlns:p14="http://schemas.microsoft.com/office/powerpoint/2010/main" val="376294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Точное совпадение</a:t>
            </a:r>
          </a:p>
        </p:txBody>
      </p:sp>
      <p:sp>
        <p:nvSpPr>
          <p:cNvPr id="3" name="Объект 2"/>
          <p:cNvSpPr>
            <a:spLocks noGrp="1"/>
          </p:cNvSpPr>
          <p:nvPr>
            <p:ph sz="quarter" idx="10"/>
          </p:nvPr>
        </p:nvSpPr>
        <p:spPr/>
        <p:txBody>
          <a:bodyPr/>
          <a:lstStyle/>
          <a:p>
            <a:r>
              <a:rPr lang="ru-RU" dirty="0"/>
              <a:t>Шаблон точного совпадения бывает изредка полезен. В нем не используется никаких спецсимволов</a:t>
            </a:r>
            <a:r>
              <a:rPr lang="ru-RU" dirty="0" smtClean="0"/>
              <a:t>.</a:t>
            </a:r>
          </a:p>
          <a:p>
            <a:r>
              <a:rPr lang="ru-RU" dirty="0" smtClean="0"/>
              <a:t>Перед </a:t>
            </a:r>
            <a:r>
              <a:rPr lang="ru-RU" dirty="0"/>
              <a:t>шаблонами </a:t>
            </a:r>
            <a:r>
              <a:rPr lang="ru-RU" dirty="0" smtClean="0"/>
              <a:t>точного совпадения в </a:t>
            </a:r>
            <a:r>
              <a:rPr lang="ru-RU" dirty="0"/>
              <a:t>языке команд </a:t>
            </a:r>
            <a:r>
              <a:rPr lang="ru-RU" dirty="0" err="1"/>
              <a:t>Selenium</a:t>
            </a:r>
            <a:r>
              <a:rPr lang="ru-RU" dirty="0"/>
              <a:t> </a:t>
            </a:r>
            <a:r>
              <a:rPr lang="ru-RU" dirty="0" smtClean="0"/>
              <a:t>должно </a:t>
            </a:r>
            <a:r>
              <a:rPr lang="ru-RU" dirty="0"/>
              <a:t>стоять </a:t>
            </a:r>
            <a:r>
              <a:rPr lang="ru-RU" dirty="0" smtClean="0"/>
              <a:t>слово </a:t>
            </a:r>
            <a:r>
              <a:rPr lang="en-US" dirty="0"/>
              <a:t>exact: </a:t>
            </a:r>
            <a:endParaRPr lang="ru-RU" dirty="0"/>
          </a:p>
        </p:txBody>
      </p:sp>
    </p:spTree>
    <p:extLst>
      <p:ext uri="{BB962C8B-B14F-4D97-AF65-F5344CB8AC3E}">
        <p14:creationId xmlns:p14="http://schemas.microsoft.com/office/powerpoint/2010/main" val="22673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en-US" dirty="0" err="1"/>
              <a:t>AndWait</a:t>
            </a:r>
            <a:r>
              <a:rPr lang="en-US" dirty="0"/>
              <a:t>”</a:t>
            </a:r>
            <a:endParaRPr lang="ru-RU" dirty="0"/>
          </a:p>
        </p:txBody>
      </p:sp>
      <p:sp>
        <p:nvSpPr>
          <p:cNvPr id="3" name="Объект 2"/>
          <p:cNvSpPr>
            <a:spLocks noGrp="1"/>
          </p:cNvSpPr>
          <p:nvPr>
            <p:ph sz="quarter" idx="10"/>
          </p:nvPr>
        </p:nvSpPr>
        <p:spPr/>
        <p:txBody>
          <a:bodyPr/>
          <a:lstStyle/>
          <a:p>
            <a:r>
              <a:rPr lang="ru-RU" dirty="0"/>
              <a:t>Разница между стандартной командой и ее </a:t>
            </a:r>
            <a:r>
              <a:rPr lang="ru-RU" dirty="0" err="1"/>
              <a:t>AndWait</a:t>
            </a:r>
            <a:r>
              <a:rPr lang="ru-RU" dirty="0"/>
              <a:t> разновидностью заключается в том, что после выполнения стандартной команды (например, </a:t>
            </a:r>
            <a:r>
              <a:rPr lang="ru-RU" dirty="0" err="1"/>
              <a:t>click</a:t>
            </a:r>
            <a:r>
              <a:rPr lang="ru-RU" dirty="0"/>
              <a:t>) </a:t>
            </a:r>
            <a:r>
              <a:rPr lang="ru-RU" dirty="0" err="1"/>
              <a:t>Selenium</a:t>
            </a:r>
            <a:r>
              <a:rPr lang="ru-RU" dirty="0"/>
              <a:t> как можно быстрее перейдет к выполнению следующей команды тестового сценария. Разновидность </a:t>
            </a:r>
            <a:r>
              <a:rPr lang="ru-RU" dirty="0" err="1"/>
              <a:t>AndWait</a:t>
            </a:r>
            <a:r>
              <a:rPr lang="ru-RU" dirty="0"/>
              <a:t> (например, </a:t>
            </a:r>
            <a:r>
              <a:rPr lang="ru-RU" dirty="0" err="1"/>
              <a:t>clickAndWait</a:t>
            </a:r>
            <a:r>
              <a:rPr lang="ru-RU" dirty="0"/>
              <a:t>) приказывает </a:t>
            </a:r>
            <a:r>
              <a:rPr lang="ru-RU" dirty="0" err="1"/>
              <a:t>Selenium</a:t>
            </a:r>
            <a:r>
              <a:rPr lang="ru-RU" dirty="0"/>
              <a:t> дождаться загрузки страницы после выполнения команды.</a:t>
            </a:r>
          </a:p>
          <a:p>
            <a:r>
              <a:rPr lang="ru-RU" dirty="0" smtClean="0"/>
              <a:t>Разновидность </a:t>
            </a:r>
            <a:r>
              <a:rPr lang="ru-RU" dirty="0" err="1"/>
              <a:t>AndWait</a:t>
            </a:r>
            <a:r>
              <a:rPr lang="ru-RU" dirty="0"/>
              <a:t> используется всегда, когда действие требует от браузера перейти на другую страницу или обновить текущую страницу.</a:t>
            </a:r>
          </a:p>
        </p:txBody>
      </p:sp>
    </p:spTree>
    <p:extLst>
      <p:ext uri="{BB962C8B-B14F-4D97-AF65-F5344CB8AC3E}">
        <p14:creationId xmlns:p14="http://schemas.microsoft.com/office/powerpoint/2010/main" val="184618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waitFor</a:t>
            </a:r>
            <a:r>
              <a:rPr lang="ru-RU" dirty="0"/>
              <a:t> в приложениях AJAX</a:t>
            </a:r>
          </a:p>
        </p:txBody>
      </p:sp>
      <p:sp>
        <p:nvSpPr>
          <p:cNvPr id="3" name="Объект 2"/>
          <p:cNvSpPr>
            <a:spLocks noGrp="1"/>
          </p:cNvSpPr>
          <p:nvPr>
            <p:ph sz="quarter" idx="10"/>
          </p:nvPr>
        </p:nvSpPr>
        <p:spPr/>
        <p:txBody>
          <a:bodyPr/>
          <a:lstStyle/>
          <a:p>
            <a:r>
              <a:rPr lang="ru-RU" dirty="0"/>
              <a:t>В веб-приложениях на базе AJAX данные приходят с сервера без обновления страницы. Команды с </a:t>
            </a:r>
            <a:r>
              <a:rPr lang="ru-RU" i="1" dirty="0" err="1"/>
              <a:t>AndWait</a:t>
            </a:r>
            <a:r>
              <a:rPr lang="ru-RU" dirty="0"/>
              <a:t> не смогут нормально выполняться по этой причине</a:t>
            </a:r>
            <a:r>
              <a:rPr lang="ru-RU" dirty="0" smtClean="0"/>
              <a:t>.</a:t>
            </a:r>
          </a:p>
          <a:p>
            <a:r>
              <a:rPr lang="ru-RU" dirty="0"/>
              <a:t>Разновидности команд </a:t>
            </a:r>
            <a:r>
              <a:rPr lang="ru-RU" i="1" dirty="0" err="1"/>
              <a:t>waitFor</a:t>
            </a:r>
            <a:r>
              <a:rPr lang="ru-RU" dirty="0"/>
              <a:t>, такие как </a:t>
            </a:r>
            <a:r>
              <a:rPr lang="ru-RU" i="1" dirty="0" err="1"/>
              <a:t>waitForElementPresent</a:t>
            </a:r>
            <a:r>
              <a:rPr lang="ru-RU" dirty="0"/>
              <a:t> либо </a:t>
            </a:r>
            <a:r>
              <a:rPr lang="ru-RU" i="1" dirty="0" err="1"/>
              <a:t>waitForVisible</a:t>
            </a:r>
            <a:r>
              <a:rPr lang="ru-RU" dirty="0"/>
              <a:t>, позволяют задавать динамическое время ожидания, каждую секунду проверяя указанное условие. После удачной проверки </a:t>
            </a:r>
            <a:r>
              <a:rPr lang="ru-RU" dirty="0" err="1"/>
              <a:t>Selenium</a:t>
            </a:r>
            <a:r>
              <a:rPr lang="ru-RU" dirty="0"/>
              <a:t> перейдет к выполнению следующей команды.</a:t>
            </a:r>
          </a:p>
        </p:txBody>
      </p:sp>
    </p:spTree>
    <p:extLst>
      <p:ext uri="{BB962C8B-B14F-4D97-AF65-F5344CB8AC3E}">
        <p14:creationId xmlns:p14="http://schemas.microsoft.com/office/powerpoint/2010/main" val="30009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сохранения и переменные </a:t>
            </a:r>
            <a:r>
              <a:rPr lang="ru-RU" dirty="0" err="1"/>
              <a:t>Selenium</a:t>
            </a:r>
            <a:endParaRPr lang="ru-RU" dirty="0"/>
          </a:p>
        </p:txBody>
      </p:sp>
      <p:sp>
        <p:nvSpPr>
          <p:cNvPr id="3" name="Объект 2"/>
          <p:cNvSpPr>
            <a:spLocks noGrp="1"/>
          </p:cNvSpPr>
          <p:nvPr>
            <p:ph sz="quarter" idx="10"/>
          </p:nvPr>
        </p:nvSpPr>
        <p:spPr>
          <a:xfrm>
            <a:off x="378696" y="1157904"/>
            <a:ext cx="11525250" cy="5290388"/>
          </a:xfrm>
        </p:spPr>
        <p:txBody>
          <a:bodyPr/>
          <a:lstStyle/>
          <a:p>
            <a:r>
              <a:rPr lang="ru-RU" dirty="0"/>
              <a:t>Переменные </a:t>
            </a:r>
            <a:r>
              <a:rPr lang="ru-RU" dirty="0" err="1"/>
              <a:t>Selenium</a:t>
            </a:r>
            <a:r>
              <a:rPr lang="ru-RU" dirty="0"/>
              <a:t> можно использовать для инициализации констант в начале скрипта. А в сочетании с управляемым данными тестовым сценарием (см. следующие разделы) – для хранения значений, принимаемых тестами из командной строки, другой программы или из файла.</a:t>
            </a:r>
          </a:p>
          <a:p>
            <a:r>
              <a:rPr lang="ru-RU" b="1" dirty="0" err="1" smtClean="0"/>
              <a:t>store</a:t>
            </a:r>
            <a:r>
              <a:rPr lang="ru-RU" dirty="0" smtClean="0"/>
              <a:t> </a:t>
            </a:r>
            <a:r>
              <a:rPr lang="ru-RU" dirty="0"/>
              <a:t>– это наиболее часто используемая из всех команд сохранения, она применяется для сохранения постоянного значения в переменную </a:t>
            </a:r>
            <a:r>
              <a:rPr lang="ru-RU" dirty="0" err="1"/>
              <a:t>Selenium</a:t>
            </a:r>
            <a:r>
              <a:rPr lang="ru-RU" dirty="0"/>
              <a:t>. Команда принимает два параметра: текстовое значение и имя переменной </a:t>
            </a:r>
            <a:r>
              <a:rPr lang="ru-RU" dirty="0" err="1"/>
              <a:t>Selenium</a:t>
            </a:r>
            <a:r>
              <a:rPr lang="ru-RU" dirty="0"/>
              <a:t>. В качестве названия переменной можно использовать только буквенно-цифровые символы.</a:t>
            </a:r>
          </a:p>
        </p:txBody>
      </p:sp>
    </p:spTree>
    <p:extLst>
      <p:ext uri="{BB962C8B-B14F-4D97-AF65-F5344CB8AC3E}">
        <p14:creationId xmlns:p14="http://schemas.microsoft.com/office/powerpoint/2010/main" val="216866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ru-RU" dirty="0"/>
              <a:t>Для того чтобы позже использовать сохраненную переменную в тестовом сценарии, необходимо заключить ее имя в фигурные скобки “{}” и поставить перед ними знак доллара </a:t>
            </a:r>
            <a:r>
              <a:rPr lang="ru-RU" dirty="0" smtClean="0"/>
              <a:t>“$”</a:t>
            </a:r>
          </a:p>
          <a:p>
            <a:endParaRPr lang="ru-RU" dirty="0"/>
          </a:p>
          <a:p>
            <a:endParaRPr lang="ru-RU" dirty="0" smtClean="0"/>
          </a:p>
          <a:p>
            <a:r>
              <a:rPr lang="ru-RU" dirty="0" smtClean="0"/>
              <a:t>Применение</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931500116"/>
              </p:ext>
            </p:extLst>
          </p:nvPr>
        </p:nvGraphicFramePr>
        <p:xfrm>
          <a:off x="825500" y="39911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Значение</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t>Store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linkClick r:id="rId2"/>
                        </a:rPr>
                        <a:t>paul@mysite.org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Username</a:t>
                      </a:r>
                      <a:endParaRPr lang="ru-RU"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28222911"/>
              </p:ext>
            </p:extLst>
          </p:nvPr>
        </p:nvGraphicFramePr>
        <p:xfrm>
          <a:off x="901700" y="56802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verifyText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//div/p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userName</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1124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storeElementPresent</a:t>
            </a:r>
            <a:endParaRPr lang="ru-RU" dirty="0"/>
          </a:p>
        </p:txBody>
      </p:sp>
      <p:sp>
        <p:nvSpPr>
          <p:cNvPr id="3" name="Объект 2"/>
          <p:cNvSpPr>
            <a:spLocks noGrp="1"/>
          </p:cNvSpPr>
          <p:nvPr>
            <p:ph sz="quarter" idx="10"/>
          </p:nvPr>
        </p:nvSpPr>
        <p:spPr/>
        <p:txBody>
          <a:bodyPr/>
          <a:lstStyle/>
          <a:p>
            <a:r>
              <a:rPr lang="ru-RU" dirty="0"/>
              <a:t>Команда, которая соответствует “</a:t>
            </a:r>
            <a:r>
              <a:rPr lang="ru-RU" dirty="0" err="1"/>
              <a:t>verifyElementPresent</a:t>
            </a:r>
            <a:r>
              <a:rPr lang="ru-RU" dirty="0"/>
              <a:t>”. Она сохраняет булевское значение – “</a:t>
            </a:r>
            <a:r>
              <a:rPr lang="ru-RU" dirty="0" err="1"/>
              <a:t>true</a:t>
            </a:r>
            <a:r>
              <a:rPr lang="ru-RU" dirty="0"/>
              <a:t>” или “</a:t>
            </a:r>
            <a:r>
              <a:rPr lang="ru-RU" dirty="0" err="1"/>
              <a:t>false</a:t>
            </a:r>
            <a:r>
              <a:rPr lang="ru-RU" dirty="0"/>
              <a:t>” – в зависимости от того, найден элемент или нет.</a:t>
            </a:r>
          </a:p>
        </p:txBody>
      </p:sp>
    </p:spTree>
    <p:extLst>
      <p:ext uri="{BB962C8B-B14F-4D97-AF65-F5344CB8AC3E}">
        <p14:creationId xmlns:p14="http://schemas.microsoft.com/office/powerpoint/2010/main" val="201696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storeText</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a:t>
            </a:r>
            <a:r>
              <a:rPr lang="ru-RU" dirty="0" err="1"/>
              <a:t>storeText</a:t>
            </a:r>
            <a:r>
              <a:rPr lang="ru-RU" dirty="0"/>
              <a:t>” </a:t>
            </a:r>
            <a:r>
              <a:rPr lang="ru-RU" dirty="0" err="1"/>
              <a:t>соответсвует</a:t>
            </a:r>
            <a:r>
              <a:rPr lang="ru-RU" dirty="0"/>
              <a:t> “</a:t>
            </a:r>
            <a:r>
              <a:rPr lang="ru-RU" dirty="0" err="1"/>
              <a:t>verifyText</a:t>
            </a:r>
            <a:r>
              <a:rPr lang="ru-RU" dirty="0"/>
              <a:t>”. Команда использует локатор, чтобы найти определенный текст на странице. Если текст был найден, он будет сохранен в переменную. Команду “</a:t>
            </a:r>
            <a:r>
              <a:rPr lang="ru-RU" dirty="0" err="1"/>
              <a:t>storeText</a:t>
            </a:r>
            <a:r>
              <a:rPr lang="ru-RU" dirty="0"/>
              <a:t>” можно использовать для извлечения текста из тестируемой страницы.</a:t>
            </a:r>
          </a:p>
        </p:txBody>
      </p:sp>
    </p:spTree>
    <p:extLst>
      <p:ext uri="{BB962C8B-B14F-4D97-AF65-F5344CB8AC3E}">
        <p14:creationId xmlns:p14="http://schemas.microsoft.com/office/powerpoint/2010/main" val="226608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storeEval</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Эта команда принимает в качестве первого параметра фрагмент </a:t>
            </a:r>
            <a:r>
              <a:rPr lang="ru-RU" dirty="0" err="1" smtClean="0"/>
              <a:t>JavaScript</a:t>
            </a:r>
            <a:endParaRPr lang="ru-RU" dirty="0" smtClean="0"/>
          </a:p>
          <a:p>
            <a:r>
              <a:rPr lang="ru-RU" dirty="0" smtClean="0"/>
              <a:t>“</a:t>
            </a:r>
            <a:r>
              <a:rPr lang="ru-RU" dirty="0" err="1"/>
              <a:t>storeEval</a:t>
            </a:r>
            <a:r>
              <a:rPr lang="ru-RU" dirty="0"/>
              <a:t>” позволяет тестовому сценарию сохранять результат исполняемого скрипта в переменной.</a:t>
            </a:r>
          </a:p>
        </p:txBody>
      </p:sp>
    </p:spTree>
    <p:extLst>
      <p:ext uri="{BB962C8B-B14F-4D97-AF65-F5344CB8AC3E}">
        <p14:creationId xmlns:p14="http://schemas.microsoft.com/office/powerpoint/2010/main" val="2220846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echo</a:t>
            </a:r>
            <a:r>
              <a:rPr lang="ru-RU" dirty="0"/>
              <a:t> – команда вывода данных на экран</a:t>
            </a:r>
          </a:p>
        </p:txBody>
      </p:sp>
      <p:sp>
        <p:nvSpPr>
          <p:cNvPr id="3" name="Объект 2"/>
          <p:cNvSpPr>
            <a:spLocks noGrp="1"/>
          </p:cNvSpPr>
          <p:nvPr>
            <p:ph sz="quarter" idx="10"/>
          </p:nvPr>
        </p:nvSpPr>
        <p:spPr/>
        <p:txBody>
          <a:bodyPr/>
          <a:lstStyle/>
          <a:p>
            <a:r>
              <a:rPr lang="ru-RU" dirty="0"/>
              <a:t>В </a:t>
            </a:r>
            <a:r>
              <a:rPr lang="ru-RU" dirty="0" err="1"/>
              <a:t>Selenium</a:t>
            </a:r>
            <a:r>
              <a:rPr lang="ru-RU" dirty="0"/>
              <a:t> существует команда для отображения текста в поле вывода данных вашего теста. Это может пригодиться для отслеживания хода выполнения тестов. </a:t>
            </a:r>
            <a:endParaRPr lang="ru-RU" dirty="0" smtClean="0"/>
          </a:p>
          <a:p>
            <a:r>
              <a:rPr lang="ru-RU" dirty="0" smtClean="0"/>
              <a:t>Команда </a:t>
            </a:r>
            <a:r>
              <a:rPr lang="ru-RU" dirty="0" err="1"/>
              <a:t>echo</a:t>
            </a:r>
            <a:r>
              <a:rPr lang="ru-RU" dirty="0"/>
              <a:t> также будет полезна для обеспечения контекста выводимым результатам тестирования, позволяющего быстрее найти расположение дефекта на странице. </a:t>
            </a:r>
          </a:p>
        </p:txBody>
      </p:sp>
    </p:spTree>
    <p:extLst>
      <p:ext uri="{BB962C8B-B14F-4D97-AF65-F5344CB8AC3E}">
        <p14:creationId xmlns:p14="http://schemas.microsoft.com/office/powerpoint/2010/main" val="2783995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a:t>
            </a:r>
            <a:r>
              <a:rPr lang="en-US" dirty="0" smtClean="0"/>
              <a:t>echo</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1180648229"/>
              </p:ext>
            </p:extLst>
          </p:nvPr>
        </p:nvGraphicFramePr>
        <p:xfrm>
          <a:off x="858838" y="2521744"/>
          <a:ext cx="10515600" cy="1371600"/>
        </p:xfrm>
        <a:graphic>
          <a:graphicData uri="http://schemas.openxmlformats.org/drawingml/2006/table">
            <a:tbl>
              <a:tblPr/>
              <a:tblGrid>
                <a:gridCol w="3505200"/>
                <a:gridCol w="3505200"/>
                <a:gridCol w="3505200"/>
              </a:tblGrid>
              <a:tr h="0">
                <a:tc>
                  <a:txBody>
                    <a:bodyPr/>
                    <a:lstStyle/>
                    <a:p>
                      <a:r>
                        <a:rPr lang="ru-RU" b="1"/>
                        <a:t>Команда</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Цель</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Начинаем проверку подвала страницы...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Пользователь - ${</a:t>
                      </a:r>
                      <a:r>
                        <a:rPr lang="en-US"/>
                        <a:t>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196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Диалоговые окна, всплывающие окна, несколько окон</a:t>
            </a:r>
          </a:p>
        </p:txBody>
      </p:sp>
      <p:sp>
        <p:nvSpPr>
          <p:cNvPr id="3" name="Объект 2"/>
          <p:cNvSpPr>
            <a:spLocks noGrp="1"/>
          </p:cNvSpPr>
          <p:nvPr>
            <p:ph sz="quarter" idx="10"/>
          </p:nvPr>
        </p:nvSpPr>
        <p:spPr>
          <a:xfrm>
            <a:off x="379514" y="1149687"/>
            <a:ext cx="11525250" cy="5290388"/>
          </a:xfrm>
        </p:spPr>
        <p:txBody>
          <a:bodyPr/>
          <a:lstStyle/>
          <a:p>
            <a:r>
              <a:rPr lang="ru-RU" dirty="0"/>
              <a:t>Когда появляются диалоговые окна/подтверждения, становится активным всплывающее окно – пользователь должен реагировать на эти события</a:t>
            </a:r>
            <a:r>
              <a:rPr lang="ru-RU" dirty="0" smtClean="0"/>
              <a:t>.</a:t>
            </a:r>
            <a:endParaRPr lang="en-US" dirty="0" smtClean="0"/>
          </a:p>
          <a:p>
            <a:r>
              <a:rPr lang="ru-RU" dirty="0"/>
              <a:t>Оповещения, диалоговые окна и окна для ввода текста в том или ином виде используют следующие команды</a:t>
            </a:r>
            <a:r>
              <a:rPr lang="ru-RU" dirty="0" smtClean="0"/>
              <a:t>:</a:t>
            </a:r>
            <a:endParaRPr lang="en-US" dirty="0" smtClean="0"/>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789233848"/>
              </p:ext>
            </p:extLst>
          </p:nvPr>
        </p:nvGraphicFramePr>
        <p:xfrm>
          <a:off x="745435" y="4122751"/>
          <a:ext cx="10515600" cy="2468880"/>
        </p:xfrm>
        <a:graphic>
          <a:graphicData uri="http://schemas.openxmlformats.org/drawingml/2006/table">
            <a:tbl>
              <a:tblPr/>
              <a:tblGrid>
                <a:gridCol w="2965174"/>
                <a:gridCol w="7550426"/>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Описание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a:t>
                      </a:r>
                      <a:r>
                        <a:rPr lang="ru-RU" i="1"/>
                        <a:t>шаблон</a:t>
                      </a:r>
                      <a:r>
                        <a:rPr lang="ru-RU"/>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a:t>
                      </a:r>
                      <a:r>
                        <a:rPr lang="ru-RU" i="1"/>
                        <a:t>шаблон</a:t>
                      </a:r>
                      <a:r>
                        <a:rPr lang="ru-RU"/>
                        <a:t> не соответствует тексту всплывающего окна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err="1"/>
                        <a:t>assertFooPresent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всплывающее окно отсутствует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assertFooNotPresent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на экране есть всплывающее окно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сохраняет текст всплывающего окна в переменной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storeFooPresent(</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сохраняет текст всплывающего окна в переменной и возвращает “</a:t>
                      </a:r>
                      <a:r>
                        <a:rPr lang="ru-RU" dirty="0" err="1"/>
                        <a:t>true</a:t>
                      </a:r>
                      <a:r>
                        <a:rPr lang="ru-RU" dirty="0"/>
                        <a:t>” или “</a:t>
                      </a:r>
                      <a:r>
                        <a:rPr lang="ru-RU" dirty="0" err="1"/>
                        <a:t>false</a:t>
                      </a:r>
                      <a:r>
                        <a:rPr lang="ru-RU"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2534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Всплывающие окна</a:t>
            </a:r>
            <a:endParaRPr lang="ru-RU" dirty="0"/>
          </a:p>
        </p:txBody>
      </p:sp>
      <p:sp>
        <p:nvSpPr>
          <p:cNvPr id="3" name="Объект 2"/>
          <p:cNvSpPr>
            <a:spLocks noGrp="1"/>
          </p:cNvSpPr>
          <p:nvPr>
            <p:ph sz="quarter" idx="10"/>
          </p:nvPr>
        </p:nvSpPr>
        <p:spPr/>
        <p:txBody>
          <a:bodyPr/>
          <a:lstStyle/>
          <a:p>
            <a:r>
              <a:rPr lang="ru-RU" dirty="0"/>
              <a:t>Во время прохождения тестового сценария всплывающие окна на </a:t>
            </a:r>
            <a:r>
              <a:rPr lang="ru-RU" dirty="0" err="1"/>
              <a:t>JavaScript</a:t>
            </a:r>
            <a:r>
              <a:rPr lang="ru-RU" dirty="0"/>
              <a:t> появляться не будут, поскольку </a:t>
            </a:r>
            <a:r>
              <a:rPr lang="ru-RU" dirty="0" err="1"/>
              <a:t>Selenium</a:t>
            </a:r>
            <a:r>
              <a:rPr lang="ru-RU" dirty="0"/>
              <a:t> подавляет вызовы соответствующих функций </a:t>
            </a:r>
            <a:r>
              <a:rPr lang="ru-RU" dirty="0" err="1"/>
              <a:t>JavaScript</a:t>
            </a:r>
            <a:r>
              <a:rPr lang="ru-RU" dirty="0"/>
              <a:t>. </a:t>
            </a:r>
            <a:endParaRPr lang="ru-RU" dirty="0" smtClean="0"/>
          </a:p>
          <a:p>
            <a:endParaRPr lang="ru-RU" dirty="0"/>
          </a:p>
          <a:p>
            <a:pPr marL="0" indent="0">
              <a:buNone/>
            </a:pPr>
            <a:r>
              <a:rPr lang="ru-RU" dirty="0" err="1" smtClean="0"/>
              <a:t>Демо</a:t>
            </a:r>
            <a:r>
              <a:rPr lang="ru-RU" dirty="0" smtClean="0"/>
              <a:t> 5</a:t>
            </a:r>
            <a:endParaRPr lang="ru-RU" dirty="0"/>
          </a:p>
        </p:txBody>
      </p:sp>
    </p:spTree>
    <p:extLst>
      <p:ext uri="{BB962C8B-B14F-4D97-AF65-F5344CB8AC3E}">
        <p14:creationId xmlns:p14="http://schemas.microsoft.com/office/powerpoint/2010/main" val="18153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Краткая история проекта </a:t>
            </a:r>
            <a:r>
              <a:rPr lang="en-US" b="1" dirty="0"/>
              <a:t>Selenium</a:t>
            </a:r>
            <a:br>
              <a:rPr lang="en-US" b="1" dirty="0"/>
            </a:br>
            <a:endParaRPr lang="ru-RU" dirty="0"/>
          </a:p>
        </p:txBody>
      </p:sp>
      <p:sp>
        <p:nvSpPr>
          <p:cNvPr id="3" name="Объект 2"/>
          <p:cNvSpPr>
            <a:spLocks noGrp="1"/>
          </p:cNvSpPr>
          <p:nvPr>
            <p:ph sz="quarter" idx="10"/>
          </p:nvPr>
        </p:nvSpPr>
        <p:spPr/>
        <p:txBody>
          <a:bodyPr/>
          <a:lstStyle/>
          <a:p>
            <a:r>
              <a:rPr lang="ru-RU" dirty="0" err="1"/>
              <a:t>Selenium</a:t>
            </a:r>
            <a:r>
              <a:rPr lang="ru-RU" dirty="0"/>
              <a:t> впервые появился на свет в 2004 году, когда Джейсон </a:t>
            </a:r>
            <a:r>
              <a:rPr lang="ru-RU" dirty="0" err="1"/>
              <a:t>Хаггис</a:t>
            </a:r>
            <a:r>
              <a:rPr lang="ru-RU" dirty="0"/>
              <a:t> (</a:t>
            </a:r>
            <a:r>
              <a:rPr lang="ru-RU" dirty="0" err="1"/>
              <a:t>Jason</a:t>
            </a:r>
            <a:r>
              <a:rPr lang="ru-RU" dirty="0"/>
              <a:t> </a:t>
            </a:r>
            <a:r>
              <a:rPr lang="ru-RU" dirty="0" err="1"/>
              <a:t>Huggins</a:t>
            </a:r>
            <a:r>
              <a:rPr lang="ru-RU" dirty="0"/>
              <a:t>) тестировал программное обеспечение для компании </a:t>
            </a:r>
            <a:r>
              <a:rPr lang="ru-RU" dirty="0" err="1"/>
              <a:t>ThoughtWorks</a:t>
            </a:r>
            <a:r>
              <a:rPr lang="ru-RU" dirty="0" smtClean="0"/>
              <a:t>.</a:t>
            </a:r>
            <a:endParaRPr lang="en-US" dirty="0" smtClean="0"/>
          </a:p>
          <a:p>
            <a:r>
              <a:rPr lang="ru-RU" dirty="0"/>
              <a:t>Он разработал </a:t>
            </a:r>
            <a:r>
              <a:rPr lang="ru-RU" dirty="0" err="1"/>
              <a:t>JavaScript</a:t>
            </a:r>
            <a:r>
              <a:rPr lang="ru-RU" dirty="0"/>
              <a:t>-библиотеку, которая могла осуществлять взаимодействие с элементами веб-страницы и позволяла ему автоматически запускать тесты сразу в нескольких браузерах</a:t>
            </a:r>
            <a:r>
              <a:rPr lang="ru-RU" dirty="0" smtClean="0"/>
              <a:t>.</a:t>
            </a:r>
            <a:endParaRPr lang="en-US" dirty="0" smtClean="0"/>
          </a:p>
          <a:p>
            <a:r>
              <a:rPr lang="ru-RU" dirty="0"/>
              <a:t>Эта библиотека в итоге стала </a:t>
            </a:r>
            <a:r>
              <a:rPr lang="en-US" dirty="0"/>
              <a:t>Selenium Core (</a:t>
            </a:r>
            <a:r>
              <a:rPr lang="ru-RU" dirty="0"/>
              <a:t>ядром </a:t>
            </a:r>
            <a:r>
              <a:rPr lang="en-US" dirty="0"/>
              <a:t>Selenium), </a:t>
            </a:r>
            <a:r>
              <a:rPr lang="ru-RU" dirty="0"/>
              <a:t>которое лежит в основе всей функциональности </a:t>
            </a:r>
            <a:r>
              <a:rPr lang="en-US" dirty="0"/>
              <a:t>Selenium Remote Control (RC) </a:t>
            </a:r>
            <a:r>
              <a:rPr lang="ru-RU" dirty="0"/>
              <a:t>и </a:t>
            </a:r>
            <a:r>
              <a:rPr lang="en-US" dirty="0"/>
              <a:t>Selenium IDE.</a:t>
            </a:r>
            <a:endParaRPr lang="ru-RU" dirty="0"/>
          </a:p>
        </p:txBody>
      </p:sp>
    </p:spTree>
    <p:extLst>
      <p:ext uri="{BB962C8B-B14F-4D97-AF65-F5344CB8AC3E}">
        <p14:creationId xmlns:p14="http://schemas.microsoft.com/office/powerpoint/2010/main" val="227469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Развитие проекта</a:t>
            </a:r>
            <a:endParaRPr lang="ru-RU" dirty="0"/>
          </a:p>
        </p:txBody>
      </p:sp>
      <p:sp>
        <p:nvSpPr>
          <p:cNvPr id="3" name="Объект 2"/>
          <p:cNvSpPr>
            <a:spLocks noGrp="1"/>
          </p:cNvSpPr>
          <p:nvPr>
            <p:ph sz="quarter" idx="10"/>
          </p:nvPr>
        </p:nvSpPr>
        <p:spPr/>
        <p:txBody>
          <a:bodyPr/>
          <a:lstStyle/>
          <a:p>
            <a:r>
              <a:rPr lang="ru-RU" dirty="0"/>
              <a:t> Так как ядро было реализовано на </a:t>
            </a:r>
            <a:r>
              <a:rPr lang="ru-RU" dirty="0" err="1"/>
              <a:t>JavaScript</a:t>
            </a:r>
            <a:r>
              <a:rPr lang="ru-RU" dirty="0"/>
              <a:t>, многие вещи было невозможно осуществить из-за ограничений безопасности браузеров. </a:t>
            </a:r>
            <a:endParaRPr lang="ru-RU" dirty="0" smtClean="0"/>
          </a:p>
          <a:p>
            <a:r>
              <a:rPr lang="ru-RU" dirty="0"/>
              <a:t>В 2006 году </a:t>
            </a:r>
            <a:r>
              <a:rPr lang="ru-RU" dirty="0" smtClean="0"/>
              <a:t>инженер </a:t>
            </a:r>
            <a:r>
              <a:rPr lang="ru-RU" dirty="0"/>
              <a:t>из </a:t>
            </a:r>
            <a:r>
              <a:rPr lang="ru-RU" dirty="0" err="1"/>
              <a:t>Google</a:t>
            </a:r>
            <a:r>
              <a:rPr lang="ru-RU" dirty="0"/>
              <a:t> по имени </a:t>
            </a:r>
            <a:r>
              <a:rPr lang="ru-RU" dirty="0" err="1"/>
              <a:t>Саймон</a:t>
            </a:r>
            <a:r>
              <a:rPr lang="ru-RU" dirty="0"/>
              <a:t> Стюарт (</a:t>
            </a:r>
            <a:r>
              <a:rPr lang="ru-RU" dirty="0" err="1"/>
              <a:t>Simon</a:t>
            </a:r>
            <a:r>
              <a:rPr lang="ru-RU" dirty="0"/>
              <a:t> </a:t>
            </a:r>
            <a:r>
              <a:rPr lang="ru-RU" dirty="0" err="1"/>
              <a:t>Stewart</a:t>
            </a:r>
            <a:r>
              <a:rPr lang="ru-RU" dirty="0"/>
              <a:t>) начал работу над проектом, который он назвал </a:t>
            </a:r>
            <a:r>
              <a:rPr lang="ru-RU" dirty="0" err="1"/>
              <a:t>WebDriver</a:t>
            </a:r>
            <a:r>
              <a:rPr lang="ru-RU" dirty="0" smtClean="0"/>
              <a:t>.</a:t>
            </a:r>
          </a:p>
          <a:p>
            <a:r>
              <a:rPr lang="ru-RU" dirty="0"/>
              <a:t>Проект </a:t>
            </a:r>
            <a:r>
              <a:rPr lang="ru-RU" dirty="0" err="1"/>
              <a:t>WebDriver</a:t>
            </a:r>
            <a:r>
              <a:rPr lang="ru-RU" dirty="0"/>
              <a:t> был призван устранить слабые места </a:t>
            </a:r>
            <a:r>
              <a:rPr lang="ru-RU" dirty="0" err="1"/>
              <a:t>Selenium</a:t>
            </a:r>
            <a:r>
              <a:rPr lang="ru-RU" dirty="0"/>
              <a:t>.</a:t>
            </a:r>
          </a:p>
        </p:txBody>
      </p:sp>
    </p:spTree>
    <p:extLst>
      <p:ext uri="{BB962C8B-B14F-4D97-AF65-F5344CB8AC3E}">
        <p14:creationId xmlns:p14="http://schemas.microsoft.com/office/powerpoint/2010/main" val="357303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b="1" dirty="0"/>
              <a:t>Тестирование ссылок</a:t>
            </a:r>
          </a:p>
          <a:p>
            <a:r>
              <a:rPr lang="ru-RU" b="1"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A58AECA-46F3-4083-B40F-E6EFD575E31E"/>
    <ds:schemaRef ds:uri="http://www.w3.org/XML/1998/namespace"/>
    <ds:schemaRef ds:uri="http://purl.org/dc/dcmitype/"/>
  </ds:schemaRefs>
</ds:datastoreItem>
</file>

<file path=customXml/itemProps2.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4631</TotalTime>
  <Words>2016</Words>
  <Application>Microsoft Office PowerPoint</Application>
  <PresentationFormat>Широкоэкранный</PresentationFormat>
  <Paragraphs>219</Paragraphs>
  <Slides>48</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48</vt:i4>
      </vt:variant>
    </vt:vector>
  </HeadingPairs>
  <TitlesOfParts>
    <vt:vector size="54" baseType="lpstr">
      <vt:lpstr>Arial</vt:lpstr>
      <vt:lpstr>Calibri</vt:lpstr>
      <vt:lpstr>Segoe UI</vt:lpstr>
      <vt:lpstr>Segoe UI Light</vt:lpstr>
      <vt:lpstr>1_Office Theme</vt:lpstr>
      <vt:lpstr>2_Office Theme</vt:lpstr>
      <vt:lpstr>Тестирование ПО</vt:lpstr>
      <vt:lpstr>Презентация PowerPoint</vt:lpstr>
      <vt:lpstr>Презентация PowerPoint</vt:lpstr>
      <vt:lpstr>Что такое Selenium</vt:lpstr>
      <vt:lpstr>Краткая история проекта Selenium </vt:lpstr>
      <vt:lpstr>Развитие проекта</vt:lpstr>
      <vt:lpstr>Набор инструментов Selenium</vt:lpstr>
      <vt:lpstr>Поддерживаемые браузеры и платформы</vt:lpstr>
      <vt:lpstr>Разновидности тестов</vt:lpstr>
      <vt:lpstr>Презентация PowerPoint</vt:lpstr>
      <vt:lpstr>Установка IDE</vt:lpstr>
      <vt:lpstr>Установка IDE</vt:lpstr>
      <vt:lpstr>Запуск IDE</vt:lpstr>
      <vt:lpstr>Презентация PowerPoint</vt:lpstr>
      <vt:lpstr>Язык команд Selenium</vt:lpstr>
      <vt:lpstr>Команды Selenium</vt:lpstr>
      <vt:lpstr>Команды Selenium</vt:lpstr>
      <vt:lpstr>Синтаксис языка команд Selenium</vt:lpstr>
      <vt:lpstr>Часто используемые команды Selenium</vt:lpstr>
      <vt:lpstr>Выбор между командами “assert” и “verify”</vt:lpstr>
      <vt:lpstr>verifyTextPresent</vt:lpstr>
      <vt:lpstr>verifyElementPresent</vt:lpstr>
      <vt:lpstr>verifyText</vt:lpstr>
      <vt:lpstr>Презентация PowerPoint</vt:lpstr>
      <vt:lpstr>Нахождение по идентификатору</vt:lpstr>
      <vt:lpstr>Нахождение по “id”</vt:lpstr>
      <vt:lpstr>Нахождение по “name” </vt:lpstr>
      <vt:lpstr>Нахождение с помощью XPath</vt:lpstr>
      <vt:lpstr>Нахождение гиперссылок по тексту ссылки</vt:lpstr>
      <vt:lpstr>Нахождение по DOM</vt:lpstr>
      <vt:lpstr>Презентация PowerPoint</vt:lpstr>
      <vt:lpstr>Нахождение с помощью CSS </vt:lpstr>
      <vt:lpstr>Проверка соответствия шаблону</vt:lpstr>
      <vt:lpstr>Типы шаблонов</vt:lpstr>
      <vt:lpstr>Подстановка </vt:lpstr>
      <vt:lpstr>Шаблоны регулярных выражений</vt:lpstr>
      <vt:lpstr>Точное совпадение</vt:lpstr>
      <vt:lpstr>Команды “AndWait”</vt:lpstr>
      <vt:lpstr>Команды waitFor в приложениях AJAX</vt:lpstr>
      <vt:lpstr>Команды сохранения и переменные Selenium</vt:lpstr>
      <vt:lpstr>Презентация PowerPoint</vt:lpstr>
      <vt:lpstr>storeElementPresent</vt:lpstr>
      <vt:lpstr>storeText </vt:lpstr>
      <vt:lpstr>storeEval </vt:lpstr>
      <vt:lpstr>echo – команда вывода данных на экран</vt:lpstr>
      <vt:lpstr>Пример echo</vt:lpstr>
      <vt:lpstr>Диалоговые окна, всплывающие окна, несколько окон</vt:lpstr>
      <vt:lpstr>Всплывающие окна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Максим Шаптала</cp:lastModifiedBy>
  <cp:revision>325</cp:revision>
  <dcterms:created xsi:type="dcterms:W3CDTF">2013-02-15T23:12:42Z</dcterms:created>
  <dcterms:modified xsi:type="dcterms:W3CDTF">2017-09-08T13:20:52Z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