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96" r:id="rId3"/>
    <p:sldId id="319" r:id="rId4"/>
    <p:sldId id="264" r:id="rId5"/>
    <p:sldId id="277" r:id="rId6"/>
    <p:sldId id="309" r:id="rId7"/>
    <p:sldId id="318" r:id="rId8"/>
    <p:sldId id="321" r:id="rId9"/>
    <p:sldId id="320" r:id="rId10"/>
    <p:sldId id="322" r:id="rId11"/>
    <p:sldId id="323" r:id="rId12"/>
    <p:sldId id="297" r:id="rId13"/>
    <p:sldId id="298" r:id="rId14"/>
    <p:sldId id="299" r:id="rId15"/>
    <p:sldId id="300" r:id="rId16"/>
    <p:sldId id="301" r:id="rId17"/>
    <p:sldId id="303" r:id="rId18"/>
    <p:sldId id="311" r:id="rId19"/>
    <p:sldId id="304" r:id="rId20"/>
    <p:sldId id="314" r:id="rId21"/>
    <p:sldId id="312" r:id="rId22"/>
    <p:sldId id="313" r:id="rId23"/>
    <p:sldId id="315" r:id="rId24"/>
    <p:sldId id="316" r:id="rId25"/>
    <p:sldId id="317" r:id="rId26"/>
    <p:sldId id="305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42FF42"/>
    <a:srgbClr val="D6FFD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863" autoAdjust="0"/>
  </p:normalViewPr>
  <p:slideViewPr>
    <p:cSldViewPr>
      <p:cViewPr varScale="1">
        <p:scale>
          <a:sx n="102" d="100"/>
          <a:sy n="102" d="100"/>
        </p:scale>
        <p:origin x="91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24BB6-ADF9-477E-BA61-F60537F49E1A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24FED-4CA1-4743-990A-A60408BE71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08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http://pypl.github.io/PYPL.html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24FED-4CA1-4743-990A-A60408BE717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893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002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410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87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0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64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25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18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7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09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83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05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33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96A7-B107-4A76-9BCA-351E6EBF71DD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82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scicenter.ru/courses/python/2015-autumn/classes" TargetMode="External"/><Relationship Id="rId2" Type="http://schemas.openxmlformats.org/officeDocument/2006/relationships/hyperlink" Target="https://letp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dx.org/learn/python" TargetMode="External"/><Relationship Id="rId5" Type="http://schemas.openxmlformats.org/officeDocument/2006/relationships/hyperlink" Target="https://www.coursera.org/specializations/python" TargetMode="External"/><Relationship Id="rId4" Type="http://schemas.openxmlformats.org/officeDocument/2006/relationships/hyperlink" Target="https://stepik.org/catalog?q=python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ypl.github.io/PYPL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ctoverse.github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repl.it/" TargetMode="External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83432" y="2276872"/>
            <a:ext cx="10363200" cy="2478137"/>
          </a:xfrm>
        </p:spPr>
        <p:txBody>
          <a:bodyPr>
            <a:normAutofit/>
          </a:bodyPr>
          <a:lstStyle/>
          <a:p>
            <a:r>
              <a:rPr lang="ru-RU" b="1" dirty="0" smtClean="0"/>
              <a:t>Как </a:t>
            </a:r>
            <a:r>
              <a:rPr lang="ru-RU" b="1" dirty="0"/>
              <a:t>разработать чат-бота в </a:t>
            </a:r>
            <a:r>
              <a:rPr lang="ru-RU" b="1" dirty="0" err="1"/>
              <a:t>Telegram</a:t>
            </a:r>
            <a:r>
              <a:rPr lang="ru-RU" b="1" dirty="0"/>
              <a:t> на </a:t>
            </a:r>
            <a:r>
              <a:rPr lang="ru-RU" b="1" dirty="0" err="1"/>
              <a:t>Python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7363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Изучить </a:t>
            </a:r>
            <a:r>
              <a:rPr lang="en-US" dirty="0" smtClean="0"/>
              <a:t>python	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edx.prometheus.org.ua/courses/KPI/Programming101/2015_T1/about</a:t>
            </a:r>
            <a:endParaRPr lang="ru-RU" dirty="0" smtClean="0">
              <a:hlinkClick r:id="rId2"/>
            </a:endParaRPr>
          </a:p>
          <a:p>
            <a:r>
              <a:rPr lang="en-US" dirty="0">
                <a:hlinkClick r:id="rId2"/>
              </a:rPr>
              <a:t>https://pythonworld.ru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letpy.com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compscicenter.ru/courses/python/2015-autumn/classes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stepik.org/catalog?q=python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www.coursera.org/specializations/python</a:t>
            </a:r>
            <a:endParaRPr lang="en-US" dirty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www.edx.org/learn/python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6124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Начинаем программировать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</a:p>
          <a:p>
            <a:r>
              <a:rPr lang="ru-RU" dirty="0" smtClean="0"/>
              <a:t>Переменные</a:t>
            </a:r>
          </a:p>
          <a:p>
            <a:r>
              <a:rPr lang="ru-RU" dirty="0" smtClean="0"/>
              <a:t>Условия</a:t>
            </a:r>
          </a:p>
          <a:p>
            <a:r>
              <a:rPr lang="ru-RU" dirty="0" smtClean="0"/>
              <a:t>Циклы</a:t>
            </a:r>
          </a:p>
          <a:p>
            <a:r>
              <a:rPr lang="ru-RU" dirty="0" smtClean="0"/>
              <a:t>Функции</a:t>
            </a:r>
          </a:p>
          <a:p>
            <a:r>
              <a:rPr lang="ru-RU" dirty="0" smtClean="0"/>
              <a:t>Декораторы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0281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983432" y="2636912"/>
            <a:ext cx="10363200" cy="147002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5080" dirty="0"/>
              <a:t>Как стать </a:t>
            </a:r>
            <a:r>
              <a:rPr lang="en-US" sz="5080" dirty="0" smtClean="0"/>
              <a:t>Python</a:t>
            </a:r>
            <a:r>
              <a:rPr lang="ru-RU" sz="5080" dirty="0" smtClean="0"/>
              <a:t> </a:t>
            </a:r>
            <a:r>
              <a:rPr lang="ru-RU" sz="5080" dirty="0"/>
              <a:t>разработчиком?</a:t>
            </a:r>
          </a:p>
        </p:txBody>
      </p:sp>
    </p:spTree>
    <p:extLst>
      <p:ext uri="{BB962C8B-B14F-4D97-AF65-F5344CB8AC3E}">
        <p14:creationId xmlns:p14="http://schemas.microsoft.com/office/powerpoint/2010/main" val="281245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Шаг 1</a:t>
            </a:r>
            <a:r>
              <a:rPr lang="en-US" dirty="0"/>
              <a:t>.</a:t>
            </a:r>
            <a:r>
              <a:rPr lang="en-US" dirty="0" smtClean="0"/>
              <a:t> </a:t>
            </a:r>
            <a:r>
              <a:rPr lang="ru-RU" dirty="0"/>
              <a:t>Изучить основы синтаксиса </a:t>
            </a:r>
            <a:r>
              <a:rPr lang="ru-RU" dirty="0" smtClean="0"/>
              <a:t>языка</a:t>
            </a:r>
            <a:endParaRPr lang="ru-RU" dirty="0"/>
          </a:p>
        </p:txBody>
      </p:sp>
      <p:pic>
        <p:nvPicPr>
          <p:cNvPr id="4" name="Рисунок 3" descr="models.py - C:\Users\shaptala\Desktop\LearnPython\week14\examples\website\blog\models.py (3.6.2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" t="9530" r="3933" b="5613"/>
          <a:stretch/>
        </p:blipFill>
        <p:spPr>
          <a:xfrm>
            <a:off x="1595500" y="980728"/>
            <a:ext cx="91323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Шаг 2</a:t>
            </a:r>
            <a:r>
              <a:rPr lang="en-US" dirty="0" smtClean="0"/>
              <a:t>. </a:t>
            </a:r>
            <a:r>
              <a:rPr lang="ru-RU" dirty="0"/>
              <a:t>Освойте инструменты разработки</a:t>
            </a:r>
            <a:br>
              <a:rPr lang="ru-RU" dirty="0"/>
            </a:br>
            <a:r>
              <a:rPr lang="ru-RU" dirty="0"/>
              <a:t>и отладки </a:t>
            </a:r>
            <a:r>
              <a:rPr lang="ru-RU" dirty="0" smtClean="0"/>
              <a:t>приложения</a:t>
            </a:r>
            <a:endParaRPr lang="ru-RU" dirty="0"/>
          </a:p>
        </p:txBody>
      </p:sp>
      <p:pic>
        <p:nvPicPr>
          <p:cNvPr id="4" name="Рисунок 3" descr="website - [C:\Users\shaptala\Desktop\LearnPython\week15\examples\website] - ...\blog\views.py - PyCharm 2017.1.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" t="3894" r="458" b="1078"/>
          <a:stretch/>
        </p:blipFill>
        <p:spPr>
          <a:xfrm>
            <a:off x="1631504" y="1445072"/>
            <a:ext cx="8928992" cy="515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Шаг 3</a:t>
            </a:r>
            <a:r>
              <a:rPr lang="en-US" dirty="0" smtClean="0"/>
              <a:t>. </a:t>
            </a:r>
            <a:r>
              <a:rPr lang="ru-RU" dirty="0"/>
              <a:t>Выберите </a:t>
            </a:r>
            <a:r>
              <a:rPr lang="ru-RU" dirty="0" smtClean="0"/>
              <a:t>направление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49791" y="3137866"/>
            <a:ext cx="1942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Roboto"/>
              </a:rPr>
              <a:t>Web-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разработка</a:t>
            </a:r>
            <a:endParaRPr lang="ru-RU" b="0" i="0" dirty="0">
              <a:solidFill>
                <a:srgbClr val="222222"/>
              </a:solidFill>
              <a:effectLst/>
              <a:latin typeface="Roboto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908604" y="2947977"/>
            <a:ext cx="2358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solidFill>
                  <a:srgbClr val="222222"/>
                </a:solidFill>
                <a:latin typeface="Roboto"/>
              </a:rPr>
              <a:t>Системное </a:t>
            </a:r>
            <a:endParaRPr lang="en-US" dirty="0" smtClean="0">
              <a:solidFill>
                <a:srgbClr val="222222"/>
              </a:solidFill>
              <a:latin typeface="Roboto"/>
            </a:endParaRPr>
          </a:p>
          <a:p>
            <a:pPr algn="ctr"/>
            <a:r>
              <a:rPr lang="ru-RU" dirty="0" smtClean="0">
                <a:solidFill>
                  <a:srgbClr val="222222"/>
                </a:solidFill>
                <a:latin typeface="Roboto"/>
              </a:rPr>
              <a:t>администрирование</a:t>
            </a:r>
            <a:endParaRPr lang="ru-RU" b="0" i="0" dirty="0">
              <a:solidFill>
                <a:srgbClr val="222222"/>
              </a:solidFill>
              <a:effectLst/>
              <a:latin typeface="Roboto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49791" y="5157192"/>
            <a:ext cx="25401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Roboto"/>
              </a:rPr>
              <a:t>Встроенные системы </a:t>
            </a:r>
            <a:endParaRPr lang="en-US" dirty="0" smtClean="0">
              <a:solidFill>
                <a:srgbClr val="222222"/>
              </a:solidFill>
              <a:latin typeface="Roboto"/>
            </a:endParaRPr>
          </a:p>
          <a:p>
            <a:r>
              <a:rPr lang="ru-RU" dirty="0" smtClean="0">
                <a:solidFill>
                  <a:srgbClr val="222222"/>
                </a:solidFill>
                <a:latin typeface="Roboto"/>
              </a:rPr>
              <a:t>(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embedded systems)</a:t>
            </a:r>
            <a:endParaRPr lang="en-US" b="0" i="0" dirty="0">
              <a:solidFill>
                <a:srgbClr val="222222"/>
              </a:solidFill>
              <a:effectLst/>
              <a:latin typeface="Roboto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159896" y="5949280"/>
            <a:ext cx="2888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solidFill>
                  <a:srgbClr val="222222"/>
                </a:solidFill>
                <a:latin typeface="Roboto"/>
              </a:rPr>
              <a:t>Разработка прикладного </a:t>
            </a:r>
            <a:endParaRPr lang="en-US" dirty="0" smtClean="0">
              <a:solidFill>
                <a:srgbClr val="222222"/>
              </a:solidFill>
              <a:latin typeface="Roboto"/>
            </a:endParaRPr>
          </a:p>
          <a:p>
            <a:r>
              <a:rPr lang="ru-RU" dirty="0" smtClean="0">
                <a:solidFill>
                  <a:srgbClr val="222222"/>
                </a:solidFill>
                <a:latin typeface="Roboto"/>
              </a:rPr>
              <a:t>ПО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, в том числе игр</a:t>
            </a:r>
            <a:endParaRPr lang="ru-RU" b="0" i="0" dirty="0">
              <a:solidFill>
                <a:srgbClr val="222222"/>
              </a:solidFill>
              <a:effectLst/>
              <a:latin typeface="Roboto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306966" y="5172252"/>
            <a:ext cx="16950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solidFill>
                  <a:srgbClr val="222222"/>
                </a:solidFill>
                <a:latin typeface="Roboto"/>
              </a:rPr>
              <a:t>Научные </a:t>
            </a:r>
            <a:endParaRPr lang="en-US" dirty="0" smtClean="0">
              <a:solidFill>
                <a:srgbClr val="222222"/>
              </a:solidFill>
              <a:latin typeface="Roboto"/>
            </a:endParaRPr>
          </a:p>
          <a:p>
            <a:r>
              <a:rPr lang="ru-RU" dirty="0" smtClean="0">
                <a:solidFill>
                  <a:srgbClr val="222222"/>
                </a:solidFill>
                <a:latin typeface="Roboto"/>
              </a:rPr>
              <a:t>исследования</a:t>
            </a:r>
            <a:endParaRPr lang="ru-RU" b="0" i="0" dirty="0">
              <a:solidFill>
                <a:srgbClr val="222222"/>
              </a:solidFill>
              <a:effectLst/>
              <a:latin typeface="Roboto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01823" y="3189558"/>
            <a:ext cx="1680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222222"/>
                </a:solidFill>
                <a:latin typeface="Roboto"/>
              </a:rPr>
              <a:t>Тестирование</a:t>
            </a:r>
            <a:endParaRPr lang="ru-RU" b="0" i="0" dirty="0">
              <a:solidFill>
                <a:srgbClr val="222222"/>
              </a:solidFill>
              <a:effectLst/>
              <a:latin typeface="Roboto"/>
            </a:endParaRPr>
          </a:p>
        </p:txBody>
      </p:sp>
      <p:pic>
        <p:nvPicPr>
          <p:cNvPr id="1026" name="Picture 2" descr="Похожее изображени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530974"/>
            <a:ext cx="1371302" cy="147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Встроенные системы pyth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272" y="4005064"/>
            <a:ext cx="1515318" cy="110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разработка игр pyth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36" y="4435050"/>
            <a:ext cx="2044557" cy="144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0411" y="4060206"/>
            <a:ext cx="2246788" cy="111204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6"/>
          <a:srcRect t="38333" r="16843"/>
          <a:stretch/>
        </p:blipFill>
        <p:spPr>
          <a:xfrm>
            <a:off x="9192344" y="1417638"/>
            <a:ext cx="1488852" cy="145273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6935" y="1441171"/>
            <a:ext cx="1770556" cy="174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8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Шаг 4</a:t>
            </a:r>
            <a:r>
              <a:rPr lang="en-US" dirty="0" smtClean="0"/>
              <a:t>. </a:t>
            </a:r>
            <a:r>
              <a:rPr lang="ru-RU" dirty="0" smtClean="0"/>
              <a:t>Изучите </a:t>
            </a:r>
            <a:r>
              <a:rPr lang="ru-RU" dirty="0" err="1" smtClean="0"/>
              <a:t>фреймворки</a:t>
            </a:r>
            <a:r>
              <a:rPr lang="ru-RU" dirty="0" smtClean="0"/>
              <a:t> и библиотеки</a:t>
            </a:r>
            <a:endParaRPr lang="ru-RU" dirty="0"/>
          </a:p>
        </p:txBody>
      </p:sp>
      <p:pic>
        <p:nvPicPr>
          <p:cNvPr id="1026" name="Picture 2" descr="Картинки по запросу djan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60" y="1708768"/>
            <a:ext cx="3473351" cy="158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sqlalchem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10" y="3688570"/>
            <a:ext cx="3473351" cy="73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flas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56" y="1683388"/>
            <a:ext cx="3396069" cy="132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ртинки по запросу celery pyth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382" y="3411893"/>
            <a:ext cx="2958543" cy="86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Картинки по запросу python tornado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0" r="18401"/>
          <a:stretch/>
        </p:blipFill>
        <p:spPr bwMode="auto">
          <a:xfrm>
            <a:off x="156060" y="4760267"/>
            <a:ext cx="396044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93346" y="1683388"/>
            <a:ext cx="2278631" cy="2278631"/>
          </a:xfrm>
          <a:prstGeom prst="rect">
            <a:avLst/>
          </a:prstGeom>
        </p:spPr>
      </p:pic>
      <p:pic>
        <p:nvPicPr>
          <p:cNvPr id="1036" name="Picture 12" descr="Картинки по запросу python redi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919" y="4271519"/>
            <a:ext cx="3016420" cy="100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0096" y="5120675"/>
            <a:ext cx="1781838" cy="1579697"/>
          </a:xfrm>
          <a:prstGeom prst="rect">
            <a:avLst/>
          </a:prstGeom>
        </p:spPr>
      </p:pic>
      <p:pic>
        <p:nvPicPr>
          <p:cNvPr id="2050" name="Picture 2" descr="Картинки по запросу html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878" y="4584280"/>
            <a:ext cx="2345159" cy="210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69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Шаг 5</a:t>
            </a:r>
            <a:r>
              <a:rPr lang="ru-RU" dirty="0"/>
              <a:t>. </a:t>
            </a:r>
            <a:r>
              <a:rPr lang="ru-RU" dirty="0" smtClean="0"/>
              <a:t>Практика, практика и еще раз практика!!!</a:t>
            </a:r>
            <a:endParaRPr lang="ru-RU" dirty="0"/>
          </a:p>
        </p:txBody>
      </p:sp>
      <p:pic>
        <p:nvPicPr>
          <p:cNvPr id="5" name="Изображение 4" descr="pro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518" y="1628800"/>
            <a:ext cx="6584963" cy="480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1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Динамика </a:t>
            </a:r>
            <a:r>
              <a:rPr lang="ru-RU" dirty="0" smtClean="0"/>
              <a:t>зарплат</a:t>
            </a:r>
            <a:r>
              <a:rPr lang="en-US" dirty="0" smtClean="0"/>
              <a:t> Python</a:t>
            </a:r>
            <a:r>
              <a:rPr lang="ru-RU" dirty="0" smtClean="0"/>
              <a:t> </a:t>
            </a:r>
            <a:r>
              <a:rPr lang="ru-RU" dirty="0"/>
              <a:t>программистов </a:t>
            </a:r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628800"/>
            <a:ext cx="10309390" cy="4896544"/>
          </a:xfrm>
        </p:spPr>
      </p:pic>
    </p:spTree>
    <p:extLst>
      <p:ext uri="{BB962C8B-B14F-4D97-AF65-F5344CB8AC3E}">
        <p14:creationId xmlns:p14="http://schemas.microsoft.com/office/powerpoint/2010/main" val="280385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609573" y="273218"/>
            <a:ext cx="10971955" cy="1144857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ru-RU" dirty="0" smtClean="0"/>
              <a:t>Советы по </a:t>
            </a:r>
            <a:r>
              <a:rPr lang="ru-RU" dirty="0"/>
              <a:t>выбору учебного заведения</a:t>
            </a:r>
          </a:p>
        </p:txBody>
      </p:sp>
      <p:sp>
        <p:nvSpPr>
          <p:cNvPr id="4" name="Текст 2"/>
          <p:cNvSpPr txBox="1">
            <a:spLocks/>
          </p:cNvSpPr>
          <p:nvPr/>
        </p:nvSpPr>
        <p:spPr>
          <a:xfrm>
            <a:off x="609573" y="1828692"/>
            <a:ext cx="10971955" cy="44198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1213"/>
              </a:spcBef>
              <a:spcAft>
                <a:spcPts val="0"/>
              </a:spcAft>
              <a:buSzPct val="45000"/>
              <a:buFont typeface="StarSymbol"/>
              <a:buNone/>
              <a:defRPr lang="ru-RU" sz="274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defPPr>
            <a:lvl1pPr marL="432000" marR="0" lvl="0" indent="-324000" rtl="0" hangingPunct="0">
              <a:spcBef>
                <a:spcPts val="1213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ru-RU" sz="274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1pPr>
            <a:lvl2pPr marL="864000" marR="0" lvl="1" indent="-324000">
              <a:spcBef>
                <a:spcPts val="969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2pPr>
            <a:lvl3pPr marL="1295999" marR="0" lvl="2" indent="-288000">
              <a:spcBef>
                <a:spcPts val="729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6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3pPr>
            <a:lvl4pPr marL="1728000" marR="0" lvl="3" indent="-216000">
              <a:spcBef>
                <a:spcPts val="485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4pPr>
            <a:lvl5pPr marL="2160000" marR="0" lvl="4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5pPr>
            <a:lvl6pPr marL="2592000" marR="0" lvl="5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6pPr>
            <a:lvl7pPr marL="3024000" marR="0" lvl="6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7pPr>
            <a:lvl8pPr marL="3456000" marR="0" lvl="7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8pPr>
            <a:lvl9pPr marL="3887999" marR="0" lvl="8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9pPr>
          </a:lstStyle>
          <a:p>
            <a:pPr marL="544337" indent="-544337">
              <a:buSzPct val="100000"/>
              <a:buFont typeface="+mj-lt"/>
              <a:buAutoNum type="arabicPeriod"/>
            </a:pPr>
            <a:r>
              <a:rPr lang="ru-RU" sz="2900" dirty="0">
                <a:solidFill>
                  <a:sysClr val="windowText" lastClr="000000"/>
                </a:solidFill>
              </a:rPr>
              <a:t>Актуальные программы обучения</a:t>
            </a:r>
          </a:p>
          <a:p>
            <a:pPr marL="544337" indent="-544337">
              <a:buSzPct val="100000"/>
              <a:buFont typeface="+mj-lt"/>
              <a:buAutoNum type="arabicPeriod"/>
            </a:pPr>
            <a:r>
              <a:rPr lang="ru-RU" sz="2900" dirty="0">
                <a:solidFill>
                  <a:sysClr val="windowText" lastClr="000000"/>
                </a:solidFill>
              </a:rPr>
              <a:t>Уровень и качество обучения</a:t>
            </a:r>
          </a:p>
          <a:p>
            <a:pPr marL="544337" indent="-544337">
              <a:buSzPct val="100000"/>
              <a:buFont typeface="+mj-lt"/>
              <a:buAutoNum type="arabicPeriod"/>
            </a:pPr>
            <a:r>
              <a:rPr lang="ru-RU" sz="2900" dirty="0">
                <a:solidFill>
                  <a:sysClr val="windowText" lastClr="000000"/>
                </a:solidFill>
              </a:rPr>
              <a:t>Материально-техническая база</a:t>
            </a:r>
          </a:p>
          <a:p>
            <a:pPr marL="544337" indent="-544337">
              <a:buSzPct val="100000"/>
              <a:buFont typeface="+mj-lt"/>
              <a:buAutoNum type="arabicPeriod"/>
            </a:pPr>
            <a:r>
              <a:rPr lang="ru-RU" sz="2900" dirty="0">
                <a:solidFill>
                  <a:sysClr val="windowText" lastClr="000000"/>
                </a:solidFill>
              </a:rPr>
              <a:t>Учитывать потребности и способности студентов</a:t>
            </a:r>
          </a:p>
          <a:p>
            <a:pPr marL="544337" indent="-544337">
              <a:buSzPct val="100000"/>
              <a:buFont typeface="+mj-lt"/>
              <a:buAutoNum type="arabicPeriod"/>
            </a:pPr>
            <a:r>
              <a:rPr lang="ru-RU" sz="2900" dirty="0">
                <a:solidFill>
                  <a:sysClr val="windowText" lastClr="000000"/>
                </a:solidFill>
              </a:rPr>
              <a:t>Отзывы выпускников</a:t>
            </a:r>
          </a:p>
          <a:p>
            <a:pPr marL="544337" indent="-544337">
              <a:buSzPct val="100000"/>
              <a:buFont typeface="+mj-lt"/>
              <a:buAutoNum type="arabicPeriod"/>
            </a:pPr>
            <a:r>
              <a:rPr lang="ru-RU" sz="3200" dirty="0"/>
              <a:t>Удобный график </a:t>
            </a:r>
            <a:r>
              <a:rPr lang="ru-RU" sz="3200" dirty="0" smtClean="0"/>
              <a:t>занятий</a:t>
            </a:r>
          </a:p>
          <a:p>
            <a:pPr marL="544337" indent="-544337">
              <a:buSzPct val="100000"/>
              <a:buFont typeface="+mj-lt"/>
              <a:buAutoNum type="arabicPeriod"/>
            </a:pPr>
            <a:r>
              <a:rPr lang="ru-RU" sz="2900" dirty="0" smtClean="0">
                <a:solidFill>
                  <a:sysClr val="windowText" lastClr="000000"/>
                </a:solidFill>
              </a:rPr>
              <a:t>Трудоустройство</a:t>
            </a:r>
            <a:endParaRPr lang="ru-RU" sz="29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37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ru-RU" dirty="0" smtClean="0"/>
              <a:t>программе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2276872"/>
            <a:ext cx="9966770" cy="2448271"/>
          </a:xfrm>
        </p:spPr>
        <p:txBody>
          <a:bodyPr>
            <a:normAutofit/>
          </a:bodyPr>
          <a:lstStyle/>
          <a:p>
            <a:r>
              <a:rPr lang="ru-RU" dirty="0" smtClean="0"/>
              <a:t>История возникновения </a:t>
            </a:r>
            <a:r>
              <a:rPr lang="en-US" dirty="0" smtClean="0"/>
              <a:t>Python</a:t>
            </a:r>
          </a:p>
          <a:p>
            <a:r>
              <a:rPr lang="ru-RU" dirty="0" smtClean="0"/>
              <a:t>Язык </a:t>
            </a:r>
            <a:r>
              <a:rPr lang="ru-RU" dirty="0" err="1"/>
              <a:t>Python</a:t>
            </a:r>
            <a:r>
              <a:rPr lang="ru-RU" dirty="0"/>
              <a:t> за 10 минут</a:t>
            </a:r>
          </a:p>
          <a:p>
            <a:r>
              <a:rPr lang="ru-RU" dirty="0"/>
              <a:t>Этапы создание </a:t>
            </a:r>
            <a:r>
              <a:rPr lang="ru-RU" dirty="0" err="1"/>
              <a:t>Telegram</a:t>
            </a:r>
            <a:r>
              <a:rPr lang="ru-RU" dirty="0"/>
              <a:t> бота</a:t>
            </a:r>
          </a:p>
          <a:p>
            <a:r>
              <a:rPr lang="ru-RU" dirty="0"/>
              <a:t>Развертывание бота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232" y="4870002"/>
            <a:ext cx="3714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0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2996952"/>
            <a:ext cx="10363200" cy="720080"/>
          </a:xfrm>
        </p:spPr>
        <p:txBody>
          <a:bodyPr/>
          <a:lstStyle/>
          <a:p>
            <a:r>
              <a:rPr lang="ru-RU" dirty="0" smtClean="0"/>
              <a:t>Основы программирования на </a:t>
            </a:r>
            <a:r>
              <a:rPr lang="en-US" dirty="0" smtClean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1866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32" y="1412776"/>
            <a:ext cx="10363200" cy="1362075"/>
          </a:xfrm>
        </p:spPr>
        <p:txBody>
          <a:bodyPr/>
          <a:lstStyle/>
          <a:p>
            <a:r>
              <a:rPr lang="ru-RU" dirty="0"/>
              <a:t>Создание чат-бота в </a:t>
            </a:r>
            <a:r>
              <a:rPr lang="ru-RU" dirty="0" err="1"/>
              <a:t>Telegram</a:t>
            </a:r>
            <a:r>
              <a:rPr lang="ru-RU" dirty="0"/>
              <a:t> на </a:t>
            </a:r>
            <a:r>
              <a:rPr lang="ru-RU" dirty="0" err="1" smtClean="0"/>
              <a:t>Python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2348880"/>
            <a:ext cx="6096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97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/algorithm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1055440" y="2564904"/>
            <a:ext cx="97210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 smtClean="0"/>
              <a:t>Создаём </a:t>
            </a:r>
            <a:r>
              <a:rPr lang="ru-RU" sz="2400" dirty="0"/>
              <a:t>бота в </a:t>
            </a:r>
            <a:r>
              <a:rPr lang="ru-RU" sz="2400" dirty="0" err="1" smtClean="0"/>
              <a:t>Telegram</a:t>
            </a:r>
            <a:r>
              <a:rPr lang="en-US" sz="2400" dirty="0"/>
              <a:t> (@</a:t>
            </a:r>
            <a:r>
              <a:rPr lang="en-US" sz="2400" dirty="0" err="1" smtClean="0"/>
              <a:t>BotFather</a:t>
            </a:r>
            <a:r>
              <a:rPr lang="en-US" sz="2400" dirty="0" smtClean="0"/>
              <a:t>)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Создаем скрипт </a:t>
            </a:r>
            <a:r>
              <a:rPr lang="en-US" sz="2400" dirty="0" smtClean="0"/>
              <a:t>bot.py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Добавляем батарейки (</a:t>
            </a:r>
            <a:r>
              <a:rPr lang="en-US" sz="2400" dirty="0" err="1"/>
              <a:t>pyTelegramBotAPI</a:t>
            </a:r>
            <a:r>
              <a:rPr lang="ru-RU" sz="2400" dirty="0" smtClean="0"/>
              <a:t>)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Реализуем логику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Тестируем</a:t>
            </a:r>
            <a:endParaRPr lang="en-US" sz="2400" dirty="0" smtClean="0"/>
          </a:p>
          <a:p>
            <a:pPr marL="457200" indent="-457200">
              <a:buAutoNum type="arabicPeriod"/>
            </a:pPr>
            <a:endParaRPr lang="ru-RU" sz="2400" dirty="0" smtClean="0"/>
          </a:p>
          <a:p>
            <a:pPr marL="457200" indent="-457200">
              <a:buAutoNum type="arabicPeriod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15414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BotFather</a:t>
            </a:r>
            <a:endParaRPr lang="ru-RU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1268760"/>
            <a:ext cx="7848872" cy="517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86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ot.py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9416" y="1927284"/>
            <a:ext cx="10009112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1. Подключение нужных пакетов (батарейки)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telebot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tokens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2. Создаем бота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telebot.TeleBot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tokens.telegram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3. Простой эхо чат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bot.message_handler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content_types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=['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datetime.datetime.now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+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 "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msg.text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bot.send_message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chat_id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=msg.chat.id,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msg.text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943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639" y="0"/>
            <a:ext cx="10972800" cy="1143000"/>
          </a:xfrm>
        </p:spPr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0"/>
            <a:ext cx="6000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53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79376" y="3068960"/>
            <a:ext cx="10971955" cy="685847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ru-RU" sz="37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1pPr>
          </a:lstStyle>
          <a:p>
            <a:r>
              <a:rPr lang="ru-RU" sz="3990" dirty="0">
                <a:solidFill>
                  <a:sysClr val="windowText" lastClr="000000"/>
                </a:solidFill>
              </a:rPr>
              <a:t>Спасибо за внимание</a:t>
            </a:r>
            <a:endParaRPr lang="en-US" sz="399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07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Краткая история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9305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Автор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9376" y="1268760"/>
            <a:ext cx="8424936" cy="46085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600" dirty="0"/>
              <a:t>Гвидо ван Россум — нидерландский программист, автор языка программирования </a:t>
            </a:r>
            <a:r>
              <a:rPr lang="ru-RU" sz="2600" dirty="0" err="1"/>
              <a:t>Python</a:t>
            </a:r>
            <a:r>
              <a:rPr lang="ru-RU" sz="2600" dirty="0" smtClean="0"/>
              <a:t>.</a:t>
            </a: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ru-RU" sz="2600" dirty="0" smtClean="0"/>
          </a:p>
          <a:p>
            <a:pPr marL="0" indent="0">
              <a:buNone/>
            </a:pPr>
            <a:r>
              <a:rPr lang="en-US" sz="2400" dirty="0"/>
              <a:t>«[…] in December 1989, I was looking for a “hobby” programming</a:t>
            </a:r>
          </a:p>
          <a:p>
            <a:pPr marL="0" indent="0">
              <a:buNone/>
            </a:pPr>
            <a:r>
              <a:rPr lang="en-US" sz="2400" dirty="0"/>
              <a:t>project that would keep me occupied during the week around</a:t>
            </a:r>
          </a:p>
          <a:p>
            <a:pPr marL="0" indent="0">
              <a:buNone/>
            </a:pPr>
            <a:r>
              <a:rPr lang="en-US" sz="2400" dirty="0"/>
              <a:t>Christmas. My office […] would be closed, but I had a home</a:t>
            </a:r>
          </a:p>
          <a:p>
            <a:pPr marL="0" indent="0">
              <a:buNone/>
            </a:pPr>
            <a:r>
              <a:rPr lang="en-US" sz="2400" dirty="0"/>
              <a:t>computer, and not much else on my hands</a:t>
            </a:r>
            <a:r>
              <a:rPr lang="en-US" sz="2400" dirty="0" smtClean="0"/>
              <a:t>.»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r">
              <a:buNone/>
            </a:pPr>
            <a:r>
              <a:rPr lang="en-US" sz="2400" dirty="0"/>
              <a:t>Foreword for “Programming Python” (1st ed</a:t>
            </a:r>
            <a:r>
              <a:rPr lang="en-US" sz="2400" dirty="0" smtClean="0"/>
              <a:t>.)</a:t>
            </a:r>
            <a:endParaRPr lang="ru-RU" sz="2000" dirty="0"/>
          </a:p>
        </p:txBody>
      </p:sp>
      <p:sp>
        <p:nvSpPr>
          <p:cNvPr id="4" name="AutoShape 4" descr="https://www.python.org/~guido/images/IMG_2192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537" y="1268759"/>
            <a:ext cx="2547864" cy="3837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829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4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Популярность языков программирования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7368" y="1772816"/>
            <a:ext cx="11472829" cy="45365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9336" y="6387499"/>
            <a:ext cx="21834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4"/>
              </a:rPr>
              <a:t>http://</a:t>
            </a:r>
            <a:r>
              <a:rPr lang="en-US" sz="1200" dirty="0" smtClean="0">
                <a:hlinkClick r:id="rId4"/>
              </a:rPr>
              <a:t>pypl.github.io/PYPL.html</a:t>
            </a:r>
            <a:r>
              <a:rPr lang="ru-RU" sz="1200" dirty="0" smtClean="0"/>
              <a:t> 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97065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317121"/>
            <a:ext cx="10972800" cy="1143000"/>
          </a:xfrm>
        </p:spPr>
        <p:txBody>
          <a:bodyPr/>
          <a:lstStyle/>
          <a:p>
            <a:r>
              <a:rPr lang="ru-RU" dirty="0" smtClean="0"/>
              <a:t>По данным сайта </a:t>
            </a:r>
            <a:r>
              <a:rPr lang="en-US" dirty="0" smtClean="0"/>
              <a:t>GitHub.com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1052" t="26089" r="5253" b="7090"/>
          <a:stretch/>
        </p:blipFill>
        <p:spPr>
          <a:xfrm>
            <a:off x="2510746" y="1739140"/>
            <a:ext cx="7130280" cy="49911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4499" y="1340768"/>
            <a:ext cx="10513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the last year, developers collaborated in more than 370 primary languages on GitHub. 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407368" y="6453336"/>
            <a:ext cx="2079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hlinkClick r:id="rId3"/>
              </a:rPr>
              <a:t>https://</a:t>
            </a:r>
            <a:r>
              <a:rPr lang="ru-RU" sz="1200" dirty="0" smtClean="0">
                <a:hlinkClick r:id="rId3"/>
              </a:rPr>
              <a:t>octoverse.github.com</a:t>
            </a:r>
            <a:r>
              <a:rPr lang="en-US" sz="1200" dirty="0" smtClean="0"/>
              <a:t> 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49955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Быстрый старт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586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начать?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146" y="1417638"/>
            <a:ext cx="10972800" cy="4525963"/>
          </a:xfrm>
        </p:spPr>
        <p:txBody>
          <a:bodyPr/>
          <a:lstStyle/>
          <a:p>
            <a:r>
              <a:rPr lang="ru-RU" dirty="0" smtClean="0"/>
              <a:t>Установить интерпретатор с сайта </a:t>
            </a:r>
            <a:r>
              <a:rPr lang="en-US" dirty="0" smtClean="0">
                <a:hlinkClick r:id="rId2"/>
              </a:rPr>
              <a:t>http://python.org</a:t>
            </a:r>
            <a:endParaRPr lang="en-US" dirty="0" smtClean="0"/>
          </a:p>
          <a:p>
            <a:r>
              <a:rPr lang="ru-RU" dirty="0" smtClean="0"/>
              <a:t>Скачать и установить </a:t>
            </a:r>
            <a:r>
              <a:rPr lang="en-US" dirty="0" err="1" smtClean="0"/>
              <a:t>PyCharm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dirty="0" smtClean="0"/>
              <a:t>Visual Studio Code</a:t>
            </a:r>
          </a:p>
          <a:p>
            <a:r>
              <a:rPr lang="ru-RU" dirty="0" smtClean="0"/>
              <a:t>Изучить синтаксис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или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 smtClean="0">
                <a:hlinkClick r:id="rId3"/>
              </a:rPr>
              <a:t>http://repl.it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58107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325</Words>
  <Application>Microsoft Office PowerPoint</Application>
  <PresentationFormat>Widescreen</PresentationFormat>
  <Paragraphs>86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Microsoft YaHei</vt:lpstr>
      <vt:lpstr>Arial</vt:lpstr>
      <vt:lpstr>Calibri</vt:lpstr>
      <vt:lpstr>Courier New</vt:lpstr>
      <vt:lpstr>Liberation Sans</vt:lpstr>
      <vt:lpstr>Roboto</vt:lpstr>
      <vt:lpstr>StarSymbol</vt:lpstr>
      <vt:lpstr>Тема Office</vt:lpstr>
      <vt:lpstr>Как разработать чат-бота в Telegram на Python</vt:lpstr>
      <vt:lpstr>В программе</vt:lpstr>
      <vt:lpstr>Краткая история</vt:lpstr>
      <vt:lpstr>Автор Python</vt:lpstr>
      <vt:lpstr>PowerPoint Presentation</vt:lpstr>
      <vt:lpstr>Популярность языков программирования</vt:lpstr>
      <vt:lpstr>По данным сайта GitHub.com</vt:lpstr>
      <vt:lpstr>Быстрый старт</vt:lpstr>
      <vt:lpstr>Как начать?</vt:lpstr>
      <vt:lpstr>Изучить python </vt:lpstr>
      <vt:lpstr>Начинаем программировать</vt:lpstr>
      <vt:lpstr>Как стать Python разработчиком?</vt:lpstr>
      <vt:lpstr>Шаг 1. Изучить основы синтаксиса языка</vt:lpstr>
      <vt:lpstr>Шаг 2. Освойте инструменты разработки и отладки приложения</vt:lpstr>
      <vt:lpstr>Шаг 3. Выберите направление </vt:lpstr>
      <vt:lpstr>Шаг 4. Изучите фреймворки и библиотеки</vt:lpstr>
      <vt:lpstr>Шаг 5. Практика, практика и еще раз практика!!!</vt:lpstr>
      <vt:lpstr>Динамика зарплат Python программистов </vt:lpstr>
      <vt:lpstr>Советы по выбору учебного заведения</vt:lpstr>
      <vt:lpstr>Основы программирования на python</vt:lpstr>
      <vt:lpstr>Создание чат-бота в Telegram на Python</vt:lpstr>
      <vt:lpstr>/algorithm</vt:lpstr>
      <vt:lpstr>@BotFather</vt:lpstr>
      <vt:lpstr>bot.py</vt:lpstr>
      <vt:lpstr>Тестирование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Шаптала</dc:creator>
  <cp:lastModifiedBy>itstep teacher</cp:lastModifiedBy>
  <cp:revision>215</cp:revision>
  <dcterms:created xsi:type="dcterms:W3CDTF">2015-10-21T08:43:03Z</dcterms:created>
  <dcterms:modified xsi:type="dcterms:W3CDTF">2019-11-18T12:02:33Z</dcterms:modified>
</cp:coreProperties>
</file>