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162" y="-10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GB"/>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4A6A904-A8AA-453C-A497-A58589E99327}"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216020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A6A904-A8AA-453C-A497-A58589E99327}"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337437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A6A904-A8AA-453C-A497-A58589E99327}"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220961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A6A904-A8AA-453C-A497-A58589E99327}"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311737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A6A904-A8AA-453C-A497-A58589E99327}"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123110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4A6A904-A8AA-453C-A497-A58589E99327}" type="datetimeFigureOut">
              <a:rPr lang="en-GB" smtClean="0"/>
              <a:t>01/03/2013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399395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4A6A904-A8AA-453C-A497-A58589E99327}" type="datetimeFigureOut">
              <a:rPr lang="en-GB" smtClean="0"/>
              <a:t>01/03/2013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29164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4A6A904-A8AA-453C-A497-A58589E99327}" type="datetimeFigureOut">
              <a:rPr lang="en-GB" smtClean="0"/>
              <a:t>01/03/2013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317924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6A904-A8AA-453C-A497-A58589E99327}" type="datetimeFigureOut">
              <a:rPr lang="en-GB" smtClean="0"/>
              <a:t>01/03/2013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83781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A6A904-A8AA-453C-A497-A58589E99327}" type="datetimeFigureOut">
              <a:rPr lang="en-GB" smtClean="0"/>
              <a:t>01/03/2013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241213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A6A904-A8AA-453C-A497-A58589E99327}" type="datetimeFigureOut">
              <a:rPr lang="en-GB" smtClean="0"/>
              <a:t>01/03/2013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86804-D196-400E-9104-3F0BC8F3193A}" type="slidenum">
              <a:rPr lang="en-GB" smtClean="0"/>
              <a:t>‹#›</a:t>
            </a:fld>
            <a:endParaRPr lang="en-GB"/>
          </a:p>
        </p:txBody>
      </p:sp>
    </p:spTree>
    <p:extLst>
      <p:ext uri="{BB962C8B-B14F-4D97-AF65-F5344CB8AC3E}">
        <p14:creationId xmlns:p14="http://schemas.microsoft.com/office/powerpoint/2010/main" val="300221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4A6A904-A8AA-453C-A497-A58589E99327}" type="datetimeFigureOut">
              <a:rPr lang="en-GB" smtClean="0"/>
              <a:t>01/03/2013</a:t>
            </a:fld>
            <a:endParaRPr lang="en-GB"/>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B8386804-D196-400E-9104-3F0BC8F3193A}" type="slidenum">
              <a:rPr lang="en-GB" smtClean="0"/>
              <a:t>‹#›</a:t>
            </a:fld>
            <a:endParaRPr lang="en-GB"/>
          </a:p>
        </p:txBody>
      </p:sp>
    </p:spTree>
    <p:extLst>
      <p:ext uri="{BB962C8B-B14F-4D97-AF65-F5344CB8AC3E}">
        <p14:creationId xmlns:p14="http://schemas.microsoft.com/office/powerpoint/2010/main" val="1222739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0" y="0"/>
            <a:ext cx="21386800" cy="2523768"/>
          </a:xfrm>
          <a:prstGeom prst="rect">
            <a:avLst/>
          </a:prstGeom>
          <a:noFill/>
        </p:spPr>
        <p:txBody>
          <a:bodyPr wrap="square" rtlCol="0">
            <a:spAutoFit/>
          </a:bodyPr>
          <a:lstStyle/>
          <a:p>
            <a:pPr algn="ctr">
              <a:spcAft>
                <a:spcPts val="600"/>
              </a:spcAft>
            </a:pPr>
            <a:r>
              <a:rPr lang="en-GB" dirty="0" smtClean="0">
                <a:latin typeface="Franklin Gothic Book" pitchFamily="34" charset="0"/>
              </a:rPr>
              <a:t>ESTABLISHMENT OF MORPHOGEN GRADIENTS DURING </a:t>
            </a:r>
          </a:p>
          <a:p>
            <a:pPr algn="ctr">
              <a:spcAft>
                <a:spcPts val="600"/>
              </a:spcAft>
            </a:pPr>
            <a:r>
              <a:rPr lang="en-GB" i="1" dirty="0" smtClean="0">
                <a:latin typeface="Franklin Gothic Book" pitchFamily="34" charset="0"/>
              </a:rPr>
              <a:t>DROSOPHILA melanogaster </a:t>
            </a:r>
            <a:r>
              <a:rPr lang="en-GB" dirty="0" smtClean="0">
                <a:latin typeface="Franklin Gothic Book" pitchFamily="34" charset="0"/>
              </a:rPr>
              <a:t>EMBRYOGENESIS</a:t>
            </a:r>
          </a:p>
          <a:p>
            <a:pPr algn="ctr">
              <a:spcAft>
                <a:spcPts val="600"/>
              </a:spcAft>
            </a:pPr>
            <a:r>
              <a:rPr lang="en-GB" sz="3200" dirty="0" err="1" smtClean="0">
                <a:latin typeface="Franklin Gothic Book" pitchFamily="34" charset="0"/>
              </a:rPr>
              <a:t>Jemma</a:t>
            </a:r>
            <a:r>
              <a:rPr lang="en-GB" sz="3200" dirty="0" smtClean="0">
                <a:latin typeface="Franklin Gothic Book" pitchFamily="34" charset="0"/>
              </a:rPr>
              <a:t> Kehoe, Max Conway, Jonathon Very</a:t>
            </a:r>
          </a:p>
        </p:txBody>
      </p:sp>
      <p:sp>
        <p:nvSpPr>
          <p:cNvPr id="7" name="Rectangle 6"/>
          <p:cNvSpPr/>
          <p:nvPr/>
        </p:nvSpPr>
        <p:spPr>
          <a:xfrm>
            <a:off x="468264" y="2898627"/>
            <a:ext cx="16489832" cy="6264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GB" sz="3600" dirty="0" smtClean="0">
                <a:solidFill>
                  <a:schemeClr val="tx1"/>
                </a:solidFill>
                <a:latin typeface="Franklin Gothic Book" pitchFamily="34" charset="0"/>
              </a:rPr>
              <a:t>INTRODUCTION</a:t>
            </a:r>
          </a:p>
          <a:p>
            <a:pPr algn="just">
              <a:spcAft>
                <a:spcPts val="600"/>
              </a:spcAft>
            </a:pPr>
            <a:r>
              <a:rPr lang="en-GB" sz="2400" dirty="0">
                <a:solidFill>
                  <a:schemeClr val="tx1"/>
                </a:solidFill>
              </a:rPr>
              <a:t>During metazoan embryonic development morphogen gradients are one method used to provide naive tissues with positional information. Morphogen gradients determine pattern production by inducing target genes and the corresponding downstream developmental programs at specific concentrations.</a:t>
            </a:r>
          </a:p>
          <a:p>
            <a:pPr algn="just">
              <a:spcAft>
                <a:spcPts val="600"/>
              </a:spcAft>
            </a:pPr>
            <a:r>
              <a:rPr lang="en-GB" sz="2400" dirty="0">
                <a:solidFill>
                  <a:schemeClr val="tx1"/>
                </a:solidFill>
              </a:rPr>
              <a:t>Drosophila embryogenesis has been used as model system to understand the establishment and effects of morphogen gradients. During Drosophila embryogenesis the formation of morphogen gradients define both the anterior-posterior and </a:t>
            </a:r>
            <a:r>
              <a:rPr lang="en-GB" sz="2400" dirty="0" err="1">
                <a:solidFill>
                  <a:schemeClr val="tx1"/>
                </a:solidFill>
              </a:rPr>
              <a:t>dorso</a:t>
            </a:r>
            <a:r>
              <a:rPr lang="en-GB" sz="2400" dirty="0">
                <a:solidFill>
                  <a:schemeClr val="tx1"/>
                </a:solidFill>
              </a:rPr>
              <a:t>-ventral axis, providing the basis of hierarchical gene expression networks which are vital for the segmentation of the </a:t>
            </a:r>
            <a:r>
              <a:rPr lang="en-GB" sz="2400" dirty="0" smtClean="0">
                <a:solidFill>
                  <a:schemeClr val="tx1"/>
                </a:solidFill>
              </a:rPr>
              <a:t>embryo.  </a:t>
            </a:r>
            <a:endParaRPr lang="en-GB" sz="2400" dirty="0">
              <a:solidFill>
                <a:schemeClr val="tx1"/>
              </a:solidFill>
            </a:endParaRPr>
          </a:p>
          <a:p>
            <a:pPr algn="just">
              <a:spcAft>
                <a:spcPts val="600"/>
              </a:spcAft>
            </a:pPr>
            <a:r>
              <a:rPr lang="en-GB" sz="2400" dirty="0">
                <a:solidFill>
                  <a:schemeClr val="tx1"/>
                </a:solidFill>
              </a:rPr>
              <a:t>Maternal mRNAs are deposited into the Drosophila oocyte before fertilisation and localised as seen in Fig1. Following translation and diffusion of the protein products high anterior to low posterior gradients of bicoid and hunchback are formed, with opposing gradients of nanos and caudal (Fig 1</a:t>
            </a:r>
            <a:r>
              <a:rPr lang="en-GB" sz="2400" dirty="0" smtClean="0">
                <a:solidFill>
                  <a:schemeClr val="tx1"/>
                </a:solidFill>
              </a:rPr>
              <a:t>). </a:t>
            </a:r>
            <a:r>
              <a:rPr lang="en-GB" sz="2400" dirty="0" smtClean="0">
                <a:solidFill>
                  <a:schemeClr val="tx1"/>
                </a:solidFill>
              </a:rPr>
              <a:t>During this early stage of development, up to cycle 14, the embryo is a syncytium. </a:t>
            </a:r>
            <a:r>
              <a:rPr lang="en-GB" sz="2400" dirty="0" smtClean="0">
                <a:solidFill>
                  <a:srgbClr val="C00000"/>
                </a:solidFill>
              </a:rPr>
              <a:t>These morphogens </a:t>
            </a:r>
            <a:r>
              <a:rPr lang="en-GB" sz="2400" dirty="0">
                <a:solidFill>
                  <a:srgbClr val="C00000"/>
                </a:solidFill>
              </a:rPr>
              <a:t>define broad domains of zygotic gene expression which set up segmentation in the embryo. </a:t>
            </a:r>
            <a:endParaRPr lang="en-GB" sz="2400" dirty="0" smtClean="0">
              <a:solidFill>
                <a:srgbClr val="C00000"/>
              </a:solidFill>
            </a:endParaRPr>
          </a:p>
          <a:p>
            <a:pPr algn="just">
              <a:spcAft>
                <a:spcPts val="600"/>
              </a:spcAft>
            </a:pPr>
            <a:r>
              <a:rPr lang="en-GB" sz="2400" dirty="0" smtClean="0">
                <a:solidFill>
                  <a:schemeClr val="tx1"/>
                </a:solidFill>
              </a:rPr>
              <a:t>Despite </a:t>
            </a:r>
            <a:r>
              <a:rPr lang="en-GB" sz="2400" dirty="0">
                <a:solidFill>
                  <a:schemeClr val="tx1"/>
                </a:solidFill>
              </a:rPr>
              <a:t>the extensive research on the establishment of the Bicoid and Nanos gradients and their downstream effects on Hunchback and Caudal translation, the system has not been modelled stochastically. </a:t>
            </a:r>
            <a:endParaRPr lang="en-GB" sz="2400" dirty="0" smtClean="0">
              <a:solidFill>
                <a:schemeClr val="tx1"/>
              </a:solidFill>
            </a:endParaRPr>
          </a:p>
          <a:p>
            <a:pPr algn="just">
              <a:spcAft>
                <a:spcPts val="600"/>
              </a:spcAft>
            </a:pPr>
            <a:r>
              <a:rPr lang="en-GB" sz="2400" dirty="0" smtClean="0">
                <a:solidFill>
                  <a:srgbClr val="C00000"/>
                </a:solidFill>
              </a:rPr>
              <a:t>AIM?</a:t>
            </a:r>
            <a:endParaRPr lang="en-GB" sz="2400" dirty="0">
              <a:solidFill>
                <a:srgbClr val="C00000"/>
              </a:solidFill>
            </a:endParaRPr>
          </a:p>
          <a:p>
            <a:pPr algn="just">
              <a:spcAft>
                <a:spcPts val="600"/>
              </a:spcAft>
            </a:pPr>
            <a:endParaRPr lang="en-GB" sz="2400" dirty="0" smtClean="0">
              <a:solidFill>
                <a:schemeClr val="tx1"/>
              </a:solidFill>
              <a:latin typeface="Franklin Gothic Book" pitchFamily="34" charset="0"/>
            </a:endParaRPr>
          </a:p>
          <a:p>
            <a:pPr algn="just">
              <a:spcAft>
                <a:spcPts val="600"/>
              </a:spcAft>
            </a:pPr>
            <a:endParaRPr lang="en-GB" sz="3600" dirty="0">
              <a:solidFill>
                <a:schemeClr val="tx1"/>
              </a:solidFill>
              <a:latin typeface="Franklin Gothic Book" pitchFamily="34" charset="0"/>
            </a:endParaRPr>
          </a:p>
        </p:txBody>
      </p:sp>
      <p:sp>
        <p:nvSpPr>
          <p:cNvPr id="8" name="Rectangle 7"/>
          <p:cNvSpPr/>
          <p:nvPr/>
        </p:nvSpPr>
        <p:spPr>
          <a:xfrm>
            <a:off x="468264" y="9662431"/>
            <a:ext cx="9889256" cy="172402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GB" sz="3600" dirty="0" smtClean="0">
                <a:solidFill>
                  <a:schemeClr val="tx1"/>
                </a:solidFill>
              </a:rPr>
              <a:t>ESTABLISHMENT of the BICOID GRADIENT</a:t>
            </a:r>
          </a:p>
          <a:p>
            <a:pPr algn="just">
              <a:spcAft>
                <a:spcPts val="600"/>
              </a:spcAft>
            </a:pPr>
            <a:r>
              <a:rPr lang="en-GB" sz="2400" dirty="0" smtClean="0">
                <a:solidFill>
                  <a:schemeClr val="tx1"/>
                </a:solidFill>
              </a:rPr>
              <a:t>The gradient of Bicoid in the early Drosophila Embryo is generally believed to be established by the diffusion of the bicoid protein following translation of maternal mRNA which is deposited at the anterior pole of the embryo. There is however much controversy about the exact mechanisms involved. </a:t>
            </a:r>
          </a:p>
          <a:p>
            <a:pPr algn="just">
              <a:spcAft>
                <a:spcPts val="600"/>
              </a:spcAft>
            </a:pPr>
            <a:r>
              <a:rPr lang="en-GB" sz="2400" dirty="0" smtClean="0">
                <a:solidFill>
                  <a:schemeClr val="tx1"/>
                </a:solidFill>
              </a:rPr>
              <a:t>Existing models proposed in Grimm et al., 2011 and more recent experimental data were used to build multiple models of the establishment of the Bicoid gradient up to cycle 14. Comparing data from our models to data from the </a:t>
            </a:r>
            <a:r>
              <a:rPr lang="en-GB" sz="2400" dirty="0" err="1" smtClean="0">
                <a:solidFill>
                  <a:schemeClr val="tx1"/>
                </a:solidFill>
              </a:rPr>
              <a:t>FlyEx</a:t>
            </a:r>
            <a:r>
              <a:rPr lang="en-GB" sz="2400" dirty="0" smtClean="0">
                <a:solidFill>
                  <a:schemeClr val="tx1"/>
                </a:solidFill>
              </a:rPr>
              <a:t> database  (reference) to determine the optimum model and parameters. </a:t>
            </a:r>
          </a:p>
          <a:p>
            <a:pPr algn="just">
              <a:spcAft>
                <a:spcPts val="600"/>
              </a:spcAft>
            </a:pPr>
            <a:endParaRPr lang="en-GB" sz="3600" dirty="0">
              <a:solidFill>
                <a:schemeClr val="tx1"/>
              </a:solidFill>
            </a:endParaRPr>
          </a:p>
        </p:txBody>
      </p:sp>
      <p:sp>
        <p:nvSpPr>
          <p:cNvPr id="9" name="Rectangle 8"/>
          <p:cNvSpPr/>
          <p:nvPr/>
        </p:nvSpPr>
        <p:spPr>
          <a:xfrm>
            <a:off x="10957272" y="9662431"/>
            <a:ext cx="9889256" cy="3744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GB" sz="3600" dirty="0" smtClean="0">
                <a:solidFill>
                  <a:schemeClr val="tx1"/>
                </a:solidFill>
              </a:rPr>
              <a:t>ADDITION OF NANOS</a:t>
            </a:r>
          </a:p>
        </p:txBody>
      </p:sp>
      <p:sp>
        <p:nvSpPr>
          <p:cNvPr id="11" name="Rectangle 10"/>
          <p:cNvSpPr/>
          <p:nvPr/>
        </p:nvSpPr>
        <p:spPr>
          <a:xfrm>
            <a:off x="468264" y="27489359"/>
            <a:ext cx="20378264" cy="2340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GB" sz="3600" dirty="0" smtClean="0">
                <a:solidFill>
                  <a:schemeClr val="tx1"/>
                </a:solidFill>
              </a:rPr>
              <a:t>REFERENCES</a:t>
            </a:r>
            <a:endParaRPr lang="en-GB" sz="3600" dirty="0">
              <a:solidFill>
                <a:schemeClr val="tx1"/>
              </a:solidFill>
            </a:endParaRPr>
          </a:p>
        </p:txBody>
      </p:sp>
      <p:sp>
        <p:nvSpPr>
          <p:cNvPr id="12" name="Rectangle 11"/>
          <p:cNvSpPr/>
          <p:nvPr/>
        </p:nvSpPr>
        <p:spPr>
          <a:xfrm>
            <a:off x="10957271" y="23636930"/>
            <a:ext cx="9749171" cy="3265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GB" sz="3600" dirty="0" smtClean="0">
                <a:solidFill>
                  <a:schemeClr val="tx1"/>
                </a:solidFill>
              </a:rPr>
              <a:t>CONCLUSION &amp; DISCUSSION</a:t>
            </a:r>
          </a:p>
          <a:p>
            <a:pPr algn="ctr">
              <a:spcAft>
                <a:spcPts val="600"/>
              </a:spcAft>
            </a:pPr>
            <a:r>
              <a:rPr lang="en-GB" sz="3600" dirty="0" err="1" smtClean="0">
                <a:solidFill>
                  <a:srgbClr val="C00000"/>
                </a:solidFill>
              </a:rPr>
              <a:t>Stochasitc</a:t>
            </a:r>
            <a:r>
              <a:rPr lang="en-GB" sz="3600" dirty="0" smtClean="0">
                <a:solidFill>
                  <a:srgbClr val="C00000"/>
                </a:solidFill>
              </a:rPr>
              <a:t> stuff worked! Not really sure what our conclusion is… </a:t>
            </a:r>
            <a:endParaRPr lang="en-GB" sz="3600" dirty="0">
              <a:solidFill>
                <a:srgbClr val="C00000"/>
              </a:solidFill>
            </a:endParaRPr>
          </a:p>
        </p:txBody>
      </p:sp>
      <p:sp>
        <p:nvSpPr>
          <p:cNvPr id="13" name="Rectangle 12"/>
          <p:cNvSpPr/>
          <p:nvPr/>
        </p:nvSpPr>
        <p:spPr>
          <a:xfrm>
            <a:off x="10957272" y="13987859"/>
            <a:ext cx="9889256" cy="9073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GB" sz="3600" dirty="0" smtClean="0">
                <a:solidFill>
                  <a:schemeClr val="tx1"/>
                </a:solidFill>
              </a:rPr>
              <a:t>CONTROL of CAUDAL and HUNCHBACK TRANSLATION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4891" y="2898627"/>
            <a:ext cx="3931637"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8096" y="5418907"/>
            <a:ext cx="388843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6902728" y="8043252"/>
            <a:ext cx="3943799" cy="369332"/>
          </a:xfrm>
          <a:prstGeom prst="rect">
            <a:avLst/>
          </a:prstGeom>
          <a:noFill/>
        </p:spPr>
        <p:txBody>
          <a:bodyPr wrap="square" rtlCol="0">
            <a:spAutoFit/>
          </a:bodyPr>
          <a:lstStyle/>
          <a:p>
            <a:pPr algn="just">
              <a:spcAft>
                <a:spcPts val="600"/>
              </a:spcAft>
            </a:pPr>
            <a:r>
              <a:rPr lang="en-GB" sz="1800" b="1" i="1" dirty="0" smtClean="0"/>
              <a:t>Fig 1</a:t>
            </a:r>
            <a:endParaRPr lang="en-GB" sz="1800" b="1" i="1" dirty="0"/>
          </a:p>
        </p:txBody>
      </p:sp>
      <p:sp>
        <p:nvSpPr>
          <p:cNvPr id="18" name="Rectangle 17"/>
          <p:cNvSpPr/>
          <p:nvPr/>
        </p:nvSpPr>
        <p:spPr>
          <a:xfrm>
            <a:off x="809602" y="23636930"/>
            <a:ext cx="4036379" cy="2449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Heat map</a:t>
            </a:r>
            <a:endParaRPr lang="en-GB" dirty="0"/>
          </a:p>
        </p:txBody>
      </p:sp>
      <p:sp>
        <p:nvSpPr>
          <p:cNvPr id="19" name="Rectangle 18"/>
          <p:cNvSpPr/>
          <p:nvPr/>
        </p:nvSpPr>
        <p:spPr>
          <a:xfrm>
            <a:off x="5999919" y="23666028"/>
            <a:ext cx="4036380" cy="2420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Surface plot</a:t>
            </a:r>
            <a:endParaRPr lang="en-GB" dirty="0"/>
          </a:p>
        </p:txBody>
      </p:sp>
      <p:sp>
        <p:nvSpPr>
          <p:cNvPr id="16" name="TextBox 15"/>
          <p:cNvSpPr txBox="1"/>
          <p:nvPr/>
        </p:nvSpPr>
        <p:spPr>
          <a:xfrm>
            <a:off x="468264" y="13550863"/>
            <a:ext cx="5256584" cy="6232475"/>
          </a:xfrm>
          <a:prstGeom prst="rect">
            <a:avLst/>
          </a:prstGeom>
          <a:noFill/>
        </p:spPr>
        <p:txBody>
          <a:bodyPr wrap="square" rtlCol="0">
            <a:spAutoFit/>
          </a:bodyPr>
          <a:lstStyle/>
          <a:p>
            <a:pPr algn="just">
              <a:spcAft>
                <a:spcPts val="600"/>
              </a:spcAft>
            </a:pPr>
            <a:r>
              <a:rPr lang="en-GB" sz="2400" b="1" dirty="0" smtClean="0"/>
              <a:t>MODELS TESTED (Fig 2)</a:t>
            </a:r>
          </a:p>
          <a:p>
            <a:pPr algn="just">
              <a:spcAft>
                <a:spcPts val="600"/>
              </a:spcAft>
            </a:pPr>
            <a:r>
              <a:rPr lang="en-GB" sz="2400" b="1" dirty="0" smtClean="0"/>
              <a:t>Different bicoid diffusion coefficient. </a:t>
            </a:r>
            <a:r>
              <a:rPr lang="en-GB" sz="2400" dirty="0" smtClean="0"/>
              <a:t>Experimental data is inconclusive on the diffusion coefficient (D). Values of D between the minimum,  0.3</a:t>
            </a:r>
            <a:r>
              <a:rPr lang="el-GR" sz="2400" dirty="0" smtClean="0"/>
              <a:t>μ</a:t>
            </a:r>
            <a:r>
              <a:rPr lang="en-GB" sz="2400" dirty="0" smtClean="0"/>
              <a:t>m</a:t>
            </a:r>
            <a:r>
              <a:rPr lang="en-GB" sz="2400" baseline="30000" dirty="0" smtClean="0"/>
              <a:t>2</a:t>
            </a:r>
            <a:r>
              <a:rPr lang="en-GB" sz="2400" dirty="0" smtClean="0"/>
              <a:t>/s, and maximum, 7.4</a:t>
            </a:r>
            <a:r>
              <a:rPr lang="el-GR" sz="2400" dirty="0" smtClean="0"/>
              <a:t>μ</a:t>
            </a:r>
            <a:r>
              <a:rPr lang="en-GB" sz="2400" dirty="0" smtClean="0"/>
              <a:t>m</a:t>
            </a:r>
            <a:r>
              <a:rPr lang="en-GB" sz="2400" baseline="30000" dirty="0" smtClean="0"/>
              <a:t>2</a:t>
            </a:r>
            <a:r>
              <a:rPr lang="en-GB" sz="2400" dirty="0" smtClean="0"/>
              <a:t>/s, reported rates were modelled. (1-3)</a:t>
            </a:r>
          </a:p>
          <a:p>
            <a:pPr algn="just">
              <a:spcAft>
                <a:spcPts val="600"/>
              </a:spcAft>
            </a:pPr>
            <a:r>
              <a:rPr lang="en-GB" sz="2400" b="1" dirty="0" smtClean="0"/>
              <a:t>Increasing</a:t>
            </a:r>
            <a:r>
              <a:rPr lang="en-GB" sz="2400" b="1" dirty="0" smtClean="0">
                <a:solidFill>
                  <a:schemeClr val="tx1"/>
                </a:solidFill>
              </a:rPr>
              <a:t> translation rate </a:t>
            </a:r>
            <a:r>
              <a:rPr lang="en-GB" sz="2400" dirty="0" smtClean="0">
                <a:solidFill>
                  <a:schemeClr val="tx1"/>
                </a:solidFill>
              </a:rPr>
              <a:t>during development to match experimental data(reference)</a:t>
            </a:r>
            <a:r>
              <a:rPr lang="en-GB" sz="2400" b="1" dirty="0" smtClean="0">
                <a:solidFill>
                  <a:schemeClr val="tx1"/>
                </a:solidFill>
              </a:rPr>
              <a:t>. </a:t>
            </a:r>
            <a:r>
              <a:rPr lang="en-GB" sz="2400" dirty="0" smtClean="0"/>
              <a:t>(4)</a:t>
            </a:r>
            <a:endParaRPr lang="en-GB" sz="2400" b="1" dirty="0" smtClean="0">
              <a:solidFill>
                <a:schemeClr val="tx1"/>
              </a:solidFill>
            </a:endParaRPr>
          </a:p>
          <a:p>
            <a:pPr algn="just">
              <a:spcAft>
                <a:spcPts val="600"/>
              </a:spcAft>
            </a:pPr>
            <a:r>
              <a:rPr lang="en-GB" sz="2400" b="1" dirty="0" smtClean="0">
                <a:solidFill>
                  <a:schemeClr val="tx1"/>
                </a:solidFill>
              </a:rPr>
              <a:t>Bicoid mRNA gradient </a:t>
            </a:r>
            <a:r>
              <a:rPr lang="en-GB" sz="2400" dirty="0" smtClean="0">
                <a:solidFill>
                  <a:schemeClr val="tx1"/>
                </a:solidFill>
              </a:rPr>
              <a:t>REFERNCE</a:t>
            </a:r>
            <a:r>
              <a:rPr lang="en-GB" sz="2400" b="1" dirty="0" smtClean="0">
                <a:solidFill>
                  <a:schemeClr val="tx1"/>
                </a:solidFill>
              </a:rPr>
              <a:t> </a:t>
            </a:r>
            <a:r>
              <a:rPr lang="en-GB" sz="2400" dirty="0" smtClean="0">
                <a:solidFill>
                  <a:schemeClr val="tx1"/>
                </a:solidFill>
              </a:rPr>
              <a:t>demonstrated a gradient of bicoid mRNA forms around cycle 3. </a:t>
            </a:r>
            <a:r>
              <a:rPr lang="en-GB" sz="2400" dirty="0" smtClean="0"/>
              <a:t>Directed diffusion of the bicoid mRNA was initiated at fertilisation</a:t>
            </a:r>
            <a:r>
              <a:rPr lang="en-GB" sz="2400" dirty="0" smtClean="0">
                <a:solidFill>
                  <a:schemeClr val="tx1"/>
                </a:solidFill>
              </a:rPr>
              <a:t> (5) and at the end of cycle 3 (6).</a:t>
            </a:r>
            <a:endParaRPr lang="en-GB" sz="2400" dirty="0"/>
          </a:p>
        </p:txBody>
      </p:sp>
      <p:sp>
        <p:nvSpPr>
          <p:cNvPr id="20" name="TextBox 19"/>
          <p:cNvSpPr txBox="1"/>
          <p:nvPr/>
        </p:nvSpPr>
        <p:spPr>
          <a:xfrm>
            <a:off x="10957273" y="10382511"/>
            <a:ext cx="5649411" cy="1938992"/>
          </a:xfrm>
          <a:prstGeom prst="rect">
            <a:avLst/>
          </a:prstGeom>
          <a:noFill/>
        </p:spPr>
        <p:txBody>
          <a:bodyPr wrap="square" rtlCol="0">
            <a:spAutoFit/>
          </a:bodyPr>
          <a:lstStyle/>
          <a:p>
            <a:r>
              <a:rPr lang="en-GB" sz="2400" dirty="0" smtClean="0">
                <a:solidFill>
                  <a:schemeClr val="tx1"/>
                </a:solidFill>
              </a:rPr>
              <a:t>Nanos acts as a translational repressor of bicoid mRNA. Addition of nanos into model 6 further tuned our simulated data and improved the match to </a:t>
            </a:r>
            <a:r>
              <a:rPr lang="en-GB" sz="2400" dirty="0" err="1" smtClean="0">
                <a:solidFill>
                  <a:schemeClr val="tx1"/>
                </a:solidFill>
              </a:rPr>
              <a:t>FlyEx</a:t>
            </a:r>
            <a:r>
              <a:rPr lang="en-GB" sz="2400" dirty="0" smtClean="0">
                <a:solidFill>
                  <a:schemeClr val="tx1"/>
                </a:solidFill>
              </a:rPr>
              <a:t> data. </a:t>
            </a:r>
          </a:p>
          <a:p>
            <a:endParaRPr lang="en-GB" sz="2400" dirty="0"/>
          </a:p>
        </p:txBody>
      </p:sp>
      <p:sp>
        <p:nvSpPr>
          <p:cNvPr id="22" name="TextBox 21"/>
          <p:cNvSpPr txBox="1"/>
          <p:nvPr/>
        </p:nvSpPr>
        <p:spPr>
          <a:xfrm>
            <a:off x="11050837" y="15351064"/>
            <a:ext cx="5187179" cy="7709803"/>
          </a:xfrm>
          <a:prstGeom prst="rect">
            <a:avLst/>
          </a:prstGeom>
          <a:noFill/>
        </p:spPr>
        <p:txBody>
          <a:bodyPr wrap="square" rtlCol="0">
            <a:spAutoFit/>
          </a:bodyPr>
          <a:lstStyle/>
          <a:p>
            <a:pPr>
              <a:spcAft>
                <a:spcPts val="600"/>
              </a:spcAft>
            </a:pPr>
            <a:r>
              <a:rPr lang="en-GB" sz="2400" i="1" dirty="0" smtClean="0"/>
              <a:t>Caudal</a:t>
            </a:r>
            <a:r>
              <a:rPr lang="en-GB" sz="2400" dirty="0" smtClean="0"/>
              <a:t> and </a:t>
            </a:r>
            <a:r>
              <a:rPr lang="en-GB" sz="2400" i="1" dirty="0" smtClean="0"/>
              <a:t>hunchback</a:t>
            </a:r>
            <a:r>
              <a:rPr lang="en-GB" sz="2400" dirty="0" smtClean="0"/>
              <a:t> mRNA were uniformly distributed across the embryo. The following interactions were added to produce caudal and hunchback gradients:</a:t>
            </a:r>
            <a:endParaRPr lang="en-GB" sz="2400" i="1" dirty="0" smtClean="0"/>
          </a:p>
          <a:p>
            <a:pPr marL="457200" indent="-457200">
              <a:spcAft>
                <a:spcPts val="600"/>
              </a:spcAft>
              <a:buAutoNum type="arabicParenR"/>
            </a:pPr>
            <a:r>
              <a:rPr lang="en-GB" sz="2400" b="1" dirty="0" smtClean="0"/>
              <a:t>Bicoid inhibits </a:t>
            </a:r>
            <a:r>
              <a:rPr lang="en-GB" sz="2400" b="1" i="1" dirty="0" smtClean="0"/>
              <a:t>caudal </a:t>
            </a:r>
            <a:r>
              <a:rPr lang="en-GB" sz="2400" b="1" dirty="0" smtClean="0"/>
              <a:t>translation  </a:t>
            </a:r>
            <a:endParaRPr lang="en-GB" sz="2400" b="1" dirty="0"/>
          </a:p>
          <a:p>
            <a:pPr>
              <a:spcAft>
                <a:spcPts val="600"/>
              </a:spcAft>
            </a:pPr>
            <a:r>
              <a:rPr lang="en-GB" sz="2400" b="1" dirty="0" smtClean="0"/>
              <a:t>2) Nanos inhibits </a:t>
            </a:r>
            <a:r>
              <a:rPr lang="en-GB" sz="2400" b="1" i="1" dirty="0" smtClean="0"/>
              <a:t>hunchback </a:t>
            </a:r>
            <a:r>
              <a:rPr lang="en-GB" sz="2400" b="1" dirty="0" smtClean="0"/>
              <a:t>translation</a:t>
            </a:r>
            <a:endParaRPr lang="en-GB" sz="2400" b="1" dirty="0"/>
          </a:p>
          <a:p>
            <a:r>
              <a:rPr lang="en-GB" sz="2400" b="1" dirty="0" smtClean="0"/>
              <a:t>3) Bicoid activates  zygotic hunchback transcription</a:t>
            </a:r>
          </a:p>
          <a:p>
            <a:r>
              <a:rPr lang="en-GB" sz="2400" dirty="0" smtClean="0"/>
              <a:t>The hunchback promoter has 6 Bicoid binding sites and 2 self regulatory hunchback binding sites. Rates for each binding event and transcriptional rates for each TF complex were defined (REFERENCE). </a:t>
            </a:r>
          </a:p>
          <a:p>
            <a:endParaRPr lang="en-GB" sz="2400" dirty="0"/>
          </a:p>
          <a:p>
            <a:r>
              <a:rPr lang="en-GB" sz="2400" dirty="0" smtClean="0">
                <a:solidFill>
                  <a:srgbClr val="C00000"/>
                </a:solidFill>
              </a:rPr>
              <a:t>Something about gradient of hunchback with and without bicoid acting as a TF</a:t>
            </a:r>
          </a:p>
          <a:p>
            <a:endParaRPr lang="en-GB" sz="2400" dirty="0"/>
          </a:p>
          <a:p>
            <a:endParaRPr lang="en-GB" sz="2400" dirty="0"/>
          </a:p>
        </p:txBody>
      </p:sp>
      <p:sp>
        <p:nvSpPr>
          <p:cNvPr id="25" name="Rectangle 24"/>
          <p:cNvSpPr/>
          <p:nvPr/>
        </p:nvSpPr>
        <p:spPr>
          <a:xfrm>
            <a:off x="16606684" y="15420291"/>
            <a:ext cx="4036380" cy="3459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All 4 proteins</a:t>
            </a:r>
            <a:endParaRPr lang="en-GB" dirty="0"/>
          </a:p>
        </p:txBody>
      </p:sp>
      <p:sp>
        <p:nvSpPr>
          <p:cNvPr id="27" name="Rectangle 26"/>
          <p:cNvSpPr/>
          <p:nvPr/>
        </p:nvSpPr>
        <p:spPr>
          <a:xfrm>
            <a:off x="16636920" y="19205965"/>
            <a:ext cx="4036380" cy="3534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Simulation shot</a:t>
            </a:r>
            <a:endParaRPr lang="en-GB" dirty="0"/>
          </a:p>
        </p:txBody>
      </p:sp>
      <p:sp>
        <p:nvSpPr>
          <p:cNvPr id="28" name="Rectangle 27"/>
          <p:cNvSpPr/>
          <p:nvPr/>
        </p:nvSpPr>
        <p:spPr>
          <a:xfrm>
            <a:off x="16606684" y="10382511"/>
            <a:ext cx="4036380" cy="2881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Bicoid + nanos</a:t>
            </a:r>
            <a:endParaRPr lang="en-GB" dirty="0"/>
          </a:p>
        </p:txBody>
      </p:sp>
      <p:sp>
        <p:nvSpPr>
          <p:cNvPr id="29" name="Rectangle 28"/>
          <p:cNvSpPr/>
          <p:nvPr/>
        </p:nvSpPr>
        <p:spPr>
          <a:xfrm>
            <a:off x="5988955" y="13647200"/>
            <a:ext cx="4036380" cy="3459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Bicoid </a:t>
            </a:r>
            <a:r>
              <a:rPr lang="en-GB" dirty="0" err="1" smtClean="0"/>
              <a:t>concs</a:t>
            </a:r>
            <a:endParaRPr lang="en-GB" dirty="0"/>
          </a:p>
        </p:txBody>
      </p:sp>
      <p:sp>
        <p:nvSpPr>
          <p:cNvPr id="30" name="TextBox 29"/>
          <p:cNvSpPr txBox="1"/>
          <p:nvPr/>
        </p:nvSpPr>
        <p:spPr>
          <a:xfrm>
            <a:off x="468264" y="19993554"/>
            <a:ext cx="9429475" cy="3139321"/>
          </a:xfrm>
          <a:prstGeom prst="rect">
            <a:avLst/>
          </a:prstGeom>
          <a:noFill/>
        </p:spPr>
        <p:txBody>
          <a:bodyPr wrap="square" rtlCol="0">
            <a:spAutoFit/>
          </a:bodyPr>
          <a:lstStyle/>
          <a:p>
            <a:pPr algn="just">
              <a:spcAft>
                <a:spcPts val="600"/>
              </a:spcAft>
            </a:pPr>
            <a:r>
              <a:rPr lang="en-GB" sz="2400" b="1" dirty="0" smtClean="0"/>
              <a:t>OPTIMUM MODEL </a:t>
            </a:r>
          </a:p>
          <a:p>
            <a:pPr algn="just">
              <a:spcAft>
                <a:spcPts val="600"/>
              </a:spcAft>
            </a:pPr>
            <a:endParaRPr lang="en-GB" sz="2400" b="1" dirty="0">
              <a:solidFill>
                <a:schemeClr val="tx1"/>
              </a:solidFill>
            </a:endParaRPr>
          </a:p>
          <a:p>
            <a:pPr algn="just">
              <a:spcAft>
                <a:spcPts val="600"/>
              </a:spcAft>
            </a:pPr>
            <a:endParaRPr lang="en-GB" sz="2400" b="1" dirty="0" smtClean="0"/>
          </a:p>
          <a:p>
            <a:pPr algn="just">
              <a:spcAft>
                <a:spcPts val="600"/>
              </a:spcAft>
            </a:pPr>
            <a:endParaRPr lang="en-GB" sz="2400" dirty="0" smtClean="0">
              <a:solidFill>
                <a:schemeClr val="tx1"/>
              </a:solidFill>
            </a:endParaRPr>
          </a:p>
          <a:p>
            <a:pPr algn="just">
              <a:spcAft>
                <a:spcPts val="600"/>
              </a:spcAft>
            </a:pPr>
            <a:endParaRPr lang="en-GB" sz="2400" b="1" dirty="0" smtClean="0">
              <a:solidFill>
                <a:schemeClr val="tx1"/>
              </a:solidFill>
            </a:endParaRPr>
          </a:p>
          <a:p>
            <a:pPr algn="just">
              <a:spcAft>
                <a:spcPts val="600"/>
              </a:spcAft>
            </a:pPr>
            <a:r>
              <a:rPr lang="en-GB" sz="2400" b="1" dirty="0" smtClean="0"/>
              <a:t> </a:t>
            </a:r>
            <a:endParaRPr lang="en-GB" sz="2400" b="1" dirty="0" smtClean="0">
              <a:solidFill>
                <a:schemeClr val="tx1"/>
              </a:solidFill>
            </a:endParaRPr>
          </a:p>
          <a:p>
            <a:endParaRPr lang="en-GB" sz="2400" dirty="0"/>
          </a:p>
        </p:txBody>
      </p:sp>
    </p:spTree>
    <p:extLst>
      <p:ext uri="{BB962C8B-B14F-4D97-AF65-F5344CB8AC3E}">
        <p14:creationId xmlns:p14="http://schemas.microsoft.com/office/powerpoint/2010/main" val="3075088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589</Words>
  <Application>Microsoft Office PowerPoint</Application>
  <PresentationFormat>Custom</PresentationFormat>
  <Paragraphs>42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Participant</dc:creator>
  <cp:lastModifiedBy>Participant</cp:lastModifiedBy>
  <cp:revision>16</cp:revision>
  <dcterms:created xsi:type="dcterms:W3CDTF">2013-03-01T09:29:18Z</dcterms:created>
  <dcterms:modified xsi:type="dcterms:W3CDTF">2013-03-01T18:19:36Z</dcterms:modified>
</cp:coreProperties>
</file>