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3" r:id="rId5"/>
    <p:sldId id="274" r:id="rId6"/>
    <p:sldId id="259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1AC52-CC44-4B73-B536-D514CF3157AF}" v="5306" dt="2021-09-08T01:51:40.629"/>
    <p1510:client id="{5B595C5E-74F1-4527-B337-FD69DE2B98AB}" v="30" dt="2021-09-08T02:00:36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reference.io/" TargetMode="External"/><Relationship Id="rId2" Type="http://schemas.openxmlformats.org/officeDocument/2006/relationships/hyperlink" Target="https://www.youtube.com/watch?v=ltMSrSis9ww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ZYPBTvjZl7M" TargetMode="External"/><Relationship Id="rId5" Type="http://schemas.openxmlformats.org/officeDocument/2006/relationships/hyperlink" Target="https://dribbble.com/" TargetMode="External"/><Relationship Id="rId4" Type="http://schemas.openxmlformats.org/officeDocument/2006/relationships/hyperlink" Target="https://www.behance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cs typeface="Times New Roman"/>
              </a:rPr>
              <a:t>Введение в HTML, ознакомление со структурой языка, работа с тегами</a:t>
            </a:r>
            <a:br>
              <a:rPr lang="ru-RU" sz="4000" b="1" dirty="0">
                <a:solidFill>
                  <a:srgbClr val="BFBFBF"/>
                </a:solidFill>
                <a:latin typeface="Arial"/>
                <a:cs typeface="Times New Roman"/>
              </a:rPr>
            </a:br>
            <a:r>
              <a:rPr lang="ru-RU" sz="4000" b="1" dirty="0">
                <a:solidFill>
                  <a:srgbClr val="BFBFBF"/>
                </a:solidFill>
                <a:latin typeface="Arial"/>
                <a:cs typeface="Times New Roman"/>
              </a:rPr>
              <a:t>Лекция </a:t>
            </a:r>
            <a:r>
              <a:rPr lang="en-US" sz="4000" b="1" dirty="0">
                <a:solidFill>
                  <a:srgbClr val="BFBFBF"/>
                </a:solidFill>
                <a:latin typeface="Arial"/>
                <a:cs typeface="Times New Roman"/>
              </a:rPr>
              <a:t>1</a:t>
            </a:r>
            <a:endParaRPr lang="ru-RU" sz="4000" b="1" dirty="0">
              <a:solidFill>
                <a:srgbClr val="BFBFBF"/>
              </a:solidFill>
              <a:latin typeface="Arial"/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, знак, аптечка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69A8CF8D-CD9A-498F-A843-4403DADD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10" y="4319061"/>
            <a:ext cx="2743200" cy="119353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E1F5104-EEED-4DF1-B63A-C59713FF4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266" y="4119953"/>
            <a:ext cx="1284251" cy="1265665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F2B2F66F-4EBD-4724-B121-CCACD9161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085" y="4260695"/>
            <a:ext cx="1077952" cy="1077952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9BDA7BA-F762-42A7-8BFD-AFF075C60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842" y="4139890"/>
            <a:ext cx="1235927" cy="1235927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E2FCE270-0660-4CE8-998B-50657B09E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6693" y="3999570"/>
            <a:ext cx="1423640" cy="14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Тэг &lt;</a:t>
            </a:r>
            <a:r>
              <a:rPr lang="ru-RU" sz="4000" b="1" dirty="0" err="1">
                <a:solidFill>
                  <a:srgbClr val="BFBFBF"/>
                </a:solidFill>
                <a:latin typeface="Segoe UI"/>
                <a:ea typeface="+mj-lt"/>
                <a:cs typeface="Times New Roman"/>
              </a:rPr>
              <a:t>body</a:t>
            </a:r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&gt; = контент сайта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CB224-1592-4F87-A576-9FC3225F3AE4}"/>
              </a:ext>
            </a:extLst>
          </p:cNvPr>
          <p:cNvSpPr txBox="1"/>
          <p:nvPr/>
        </p:nvSpPr>
        <p:spPr>
          <a:xfrm>
            <a:off x="6359912" y="1899424"/>
            <a:ext cx="34773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Описание:</a:t>
            </a:r>
            <a:br>
              <a:rPr lang="ru-RU" dirty="0">
                <a:solidFill>
                  <a:srgbClr val="BFBFBF"/>
                </a:solidFill>
                <a:latin typeface="Arial"/>
                <a:cs typeface="Calibri"/>
              </a:rPr>
            </a:b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{Номер строки} - {Пояснение}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A7557-610E-40F0-9586-6C43E4AC5241}"/>
              </a:ext>
            </a:extLst>
          </p:cNvPr>
          <p:cNvSpPr txBox="1"/>
          <p:nvPr/>
        </p:nvSpPr>
        <p:spPr>
          <a:xfrm>
            <a:off x="6359912" y="3042424"/>
            <a:ext cx="5410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10 - место внутри тэга &lt;</a:t>
            </a:r>
            <a:r>
              <a:rPr lang="ru-RU" dirty="0" err="1">
                <a:solidFill>
                  <a:srgbClr val="BFBFBF"/>
                </a:solidFill>
                <a:latin typeface="Arial"/>
                <a:cs typeface="Arial"/>
              </a:rPr>
              <a:t>body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&gt;, где располагаются все тэги (элементы) сайта, которые затем отображаются на экране пользователя</a:t>
            </a:r>
          </a:p>
        </p:txBody>
      </p:sp>
      <p:pic>
        <p:nvPicPr>
          <p:cNvPr id="9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CA774D3-F0C0-45D8-9A07-401B76D6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7" y="2279910"/>
            <a:ext cx="5633224" cy="26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3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12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28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Соответственно, на начальном этапе страница пуста, так как в тэге &lt;</a:t>
            </a:r>
            <a:r>
              <a:rPr lang="ru-RU" sz="2800" b="1" dirty="0" err="1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body</a:t>
            </a:r>
            <a:r>
              <a:rPr lang="ru-RU" sz="28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&gt; ничего нет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4502D-C0ED-4E3C-B61B-29ADCF4246D1}"/>
              </a:ext>
            </a:extLst>
          </p:cNvPr>
          <p:cNvSpPr txBox="1"/>
          <p:nvPr/>
        </p:nvSpPr>
        <p:spPr>
          <a:xfrm>
            <a:off x="2142636" y="2299010"/>
            <a:ext cx="6244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Код</a:t>
            </a:r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1F519-7F62-4A7C-BD45-7532797626CD}"/>
              </a:ext>
            </a:extLst>
          </p:cNvPr>
          <p:cNvSpPr txBox="1"/>
          <p:nvPr/>
        </p:nvSpPr>
        <p:spPr>
          <a:xfrm>
            <a:off x="7504514" y="2299010"/>
            <a:ext cx="3031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Итоговый вывод на экран</a:t>
            </a:r>
            <a:endParaRPr lang="ru-RU" dirty="0"/>
          </a:p>
        </p:txBody>
      </p:sp>
      <p:pic>
        <p:nvPicPr>
          <p:cNvPr id="2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7BA2F00-26C9-418A-A1B9-BAACB5C6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7" y="2919289"/>
            <a:ext cx="5633224" cy="2697764"/>
          </a:xfrm>
          <a:prstGeom prst="rect">
            <a:avLst/>
          </a:prstGeom>
        </p:spPr>
      </p:pic>
      <p:pic>
        <p:nvPicPr>
          <p:cNvPr id="24" name="Рисунок 2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6046532-6948-4664-BD3A-A3A1C8A8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125" y="2920857"/>
            <a:ext cx="5151820" cy="26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93" y="938432"/>
            <a:ext cx="10072413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Пришло время изучить базовые тэги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CB224-1592-4F87-A576-9FC3225F3AE4}"/>
              </a:ext>
            </a:extLst>
          </p:cNvPr>
          <p:cNvSpPr txBox="1"/>
          <p:nvPr/>
        </p:nvSpPr>
        <p:spPr>
          <a:xfrm>
            <a:off x="6517567" y="2643907"/>
            <a:ext cx="347732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Описание тэгов:</a:t>
            </a:r>
            <a:endParaRPr lang="ru-RU" dirty="0"/>
          </a:p>
          <a:p>
            <a:endParaRPr lang="ru-RU" dirty="0">
              <a:latin typeface="Arial"/>
              <a:cs typeface="Calibri"/>
            </a:endParaRPr>
          </a:p>
          <a:p>
            <a:br>
              <a:rPr lang="ru-RU" dirty="0">
                <a:latin typeface="Arial"/>
                <a:cs typeface="Calibri"/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Название: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 {&lt;тэг&gt;} </a:t>
            </a:r>
            <a:endParaRPr lang="ru-RU">
              <a:cs typeface="Calibri" panose="020F0502020204030204"/>
            </a:endParaRPr>
          </a:p>
          <a:p>
            <a:endParaRPr lang="ru-RU" dirty="0">
              <a:solidFill>
                <a:srgbClr val="BFBFBF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Тип: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 {строчный | блочный} 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Пояснение: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{Пояснение}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DE752-D40E-44FA-B217-0EDB00699DBB}"/>
              </a:ext>
            </a:extLst>
          </p:cNvPr>
          <p:cNvSpPr txBox="1"/>
          <p:nvPr/>
        </p:nvSpPr>
        <p:spPr>
          <a:xfrm>
            <a:off x="1001986" y="17464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Segoe UI"/>
              </a:rPr>
              <a:t>Код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1B466-87AC-4B23-B77F-E6825C188E4F}"/>
              </a:ext>
            </a:extLst>
          </p:cNvPr>
          <p:cNvSpPr txBox="1"/>
          <p:nvPr/>
        </p:nvSpPr>
        <p:spPr>
          <a:xfrm>
            <a:off x="905642" y="4155090"/>
            <a:ext cx="2988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Итоговый вывод на экран</a:t>
            </a:r>
            <a:endParaRPr lang="ru-RU" dirty="0">
              <a:ea typeface="+mn-lt"/>
              <a:cs typeface="+mn-lt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B3031F-740A-4F05-93BA-E6146C5663D9}"/>
              </a:ext>
            </a:extLst>
          </p:cNvPr>
          <p:cNvSpPr/>
          <p:nvPr/>
        </p:nvSpPr>
        <p:spPr>
          <a:xfrm>
            <a:off x="1058041" y="2192283"/>
            <a:ext cx="3345792" cy="1664137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7E88F2-2733-46EB-86A2-444D6CEC3CC4}"/>
              </a:ext>
            </a:extLst>
          </p:cNvPr>
          <p:cNvSpPr/>
          <p:nvPr/>
        </p:nvSpPr>
        <p:spPr>
          <a:xfrm>
            <a:off x="1005488" y="4600903"/>
            <a:ext cx="3398343" cy="1664137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20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93" y="938432"/>
            <a:ext cx="10072413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Заголовки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CB224-1592-4F87-A576-9FC3225F3AE4}"/>
              </a:ext>
            </a:extLst>
          </p:cNvPr>
          <p:cNvSpPr txBox="1"/>
          <p:nvPr/>
        </p:nvSpPr>
        <p:spPr>
          <a:xfrm>
            <a:off x="6631429" y="1750528"/>
            <a:ext cx="398532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Название: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 &lt;h1&gt;, 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&lt;h2&gt;, &lt;h3&gt;, &lt;h4&gt;, &lt;h5&gt;, &lt;h6&gt;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Тип: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 блочный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Пояснение: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 всего 6 тэгов (от &lt;h1&gt; до &lt;h6&gt;). Чем больше цифра, тем меньше шрифт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DE752-D40E-44FA-B217-0EDB00699DBB}"/>
              </a:ext>
            </a:extLst>
          </p:cNvPr>
          <p:cNvSpPr txBox="1"/>
          <p:nvPr/>
        </p:nvSpPr>
        <p:spPr>
          <a:xfrm>
            <a:off x="879365" y="9319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Segoe UI"/>
              </a:rPr>
              <a:t>Код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1B466-87AC-4B23-B77F-E6825C188E4F}"/>
              </a:ext>
            </a:extLst>
          </p:cNvPr>
          <p:cNvSpPr txBox="1"/>
          <p:nvPr/>
        </p:nvSpPr>
        <p:spPr>
          <a:xfrm>
            <a:off x="826814" y="3454400"/>
            <a:ext cx="2988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Итоговый вывод на экран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3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8DA8DEF-CD52-4684-A061-72BF76A5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65" y="1279067"/>
            <a:ext cx="3338786" cy="1943796"/>
          </a:xfrm>
          <a:prstGeom prst="rect">
            <a:avLst/>
          </a:prstGeom>
        </p:spPr>
      </p:pic>
      <p:pic>
        <p:nvPicPr>
          <p:cNvPr id="9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A55B147-1E2F-4636-8B3B-D6DEB9DB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6" y="3829274"/>
            <a:ext cx="2743200" cy="29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5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93" y="938432"/>
            <a:ext cx="10072413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Абзац (параграф)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CB224-1592-4F87-A576-9FC3225F3AE4}"/>
              </a:ext>
            </a:extLst>
          </p:cNvPr>
          <p:cNvSpPr txBox="1"/>
          <p:nvPr/>
        </p:nvSpPr>
        <p:spPr>
          <a:xfrm>
            <a:off x="6727774" y="2354873"/>
            <a:ext cx="398532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Название: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 &lt;p&gt;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Тип: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 блочный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Пояснение: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отвечает за хранение текста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DE752-D40E-44FA-B217-0EDB00699DBB}"/>
              </a:ext>
            </a:extLst>
          </p:cNvPr>
          <p:cNvSpPr txBox="1"/>
          <p:nvPr/>
        </p:nvSpPr>
        <p:spPr>
          <a:xfrm>
            <a:off x="853090" y="20530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Segoe UI"/>
              </a:rPr>
              <a:t>Код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1B466-87AC-4B23-B77F-E6825C188E4F}"/>
              </a:ext>
            </a:extLst>
          </p:cNvPr>
          <p:cNvSpPr txBox="1"/>
          <p:nvPr/>
        </p:nvSpPr>
        <p:spPr>
          <a:xfrm>
            <a:off x="870607" y="3647090"/>
            <a:ext cx="2988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Итоговый вывод на экран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C632604-5790-4EA9-94D6-2740F921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39" y="4142116"/>
            <a:ext cx="2647950" cy="1323975"/>
          </a:xfrm>
          <a:prstGeom prst="rect">
            <a:avLst/>
          </a:prstGeom>
        </p:spPr>
      </p:pic>
      <p:pic>
        <p:nvPicPr>
          <p:cNvPr id="8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964BE8D-103D-48C5-949C-F36DA108F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56" y="2525937"/>
            <a:ext cx="4468648" cy="7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9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93" y="938432"/>
            <a:ext cx="10072413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Ссылка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CB224-1592-4F87-A576-9FC3225F3AE4}"/>
              </a:ext>
            </a:extLst>
          </p:cNvPr>
          <p:cNvSpPr txBox="1"/>
          <p:nvPr/>
        </p:nvSpPr>
        <p:spPr>
          <a:xfrm>
            <a:off x="6727774" y="2354873"/>
            <a:ext cx="398532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Название: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 &lt;а&gt;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Тип: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строчный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Пояснение: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при клике перенаправляет на указанную страницу/сайт с помощью атрибута "</a:t>
            </a:r>
            <a:r>
              <a:rPr lang="ru-RU" dirty="0" err="1">
                <a:solidFill>
                  <a:srgbClr val="BFBFBF"/>
                </a:solidFill>
                <a:latin typeface="Arial"/>
                <a:cs typeface="Arial"/>
              </a:rPr>
              <a:t>href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"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DE752-D40E-44FA-B217-0EDB00699DBB}"/>
              </a:ext>
            </a:extLst>
          </p:cNvPr>
          <p:cNvSpPr txBox="1"/>
          <p:nvPr/>
        </p:nvSpPr>
        <p:spPr>
          <a:xfrm>
            <a:off x="853090" y="20530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Segoe UI"/>
              </a:rPr>
              <a:t>Код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1B466-87AC-4B23-B77F-E6825C188E4F}"/>
              </a:ext>
            </a:extLst>
          </p:cNvPr>
          <p:cNvSpPr txBox="1"/>
          <p:nvPr/>
        </p:nvSpPr>
        <p:spPr>
          <a:xfrm>
            <a:off x="870607" y="3647090"/>
            <a:ext cx="2988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Итоговый вывод на экран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3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154CCDA-C10F-4CC2-9577-0471F836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07" y="2484694"/>
            <a:ext cx="4985407" cy="732473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FB8DD97-ACC2-491B-B2E8-4A63F079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3" y="4099418"/>
            <a:ext cx="23145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2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93" y="938432"/>
            <a:ext cx="10072413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Изображение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CB224-1592-4F87-A576-9FC3225F3AE4}"/>
              </a:ext>
            </a:extLst>
          </p:cNvPr>
          <p:cNvSpPr txBox="1"/>
          <p:nvPr/>
        </p:nvSpPr>
        <p:spPr>
          <a:xfrm>
            <a:off x="6727774" y="2354873"/>
            <a:ext cx="398532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Название: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 &lt;</a:t>
            </a:r>
            <a:r>
              <a:rPr lang="ru-RU" dirty="0" err="1">
                <a:solidFill>
                  <a:srgbClr val="BFBFBF"/>
                </a:solidFill>
                <a:latin typeface="Arial"/>
                <a:cs typeface="Calibri"/>
              </a:rPr>
              <a:t>img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&gt;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Тип: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строчный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Пояснение: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показывает изображение с помощью атрибута "</a:t>
            </a:r>
            <a:r>
              <a:rPr lang="ru-RU" dirty="0" err="1">
                <a:solidFill>
                  <a:srgbClr val="BFBFBF"/>
                </a:solidFill>
                <a:latin typeface="Arial"/>
                <a:cs typeface="Arial"/>
              </a:rPr>
              <a:t>src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DE752-D40E-44FA-B217-0EDB00699DBB}"/>
              </a:ext>
            </a:extLst>
          </p:cNvPr>
          <p:cNvSpPr txBox="1"/>
          <p:nvPr/>
        </p:nvSpPr>
        <p:spPr>
          <a:xfrm>
            <a:off x="1562538" y="19128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Segoe UI"/>
              </a:rPr>
              <a:t>Код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1B466-87AC-4B23-B77F-E6825C188E4F}"/>
              </a:ext>
            </a:extLst>
          </p:cNvPr>
          <p:cNvSpPr txBox="1"/>
          <p:nvPr/>
        </p:nvSpPr>
        <p:spPr>
          <a:xfrm>
            <a:off x="1580055" y="3506952"/>
            <a:ext cx="2988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Итоговый вывод на экран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7" name="Рисунок 7" descr="Изображение выглядит как текст, флаг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0A0A575-0FA3-4506-8329-DE8E72DD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55" y="3880838"/>
            <a:ext cx="2743200" cy="2634806"/>
          </a:xfrm>
          <a:prstGeom prst="rect">
            <a:avLst/>
          </a:prstGeom>
        </p:spPr>
      </p:pic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00036ACF-AA72-4F5F-BAB9-396A81F0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38" y="2387347"/>
            <a:ext cx="4600027" cy="7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0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93" y="938432"/>
            <a:ext cx="10072413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Маркированный список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CB224-1592-4F87-A576-9FC3225F3AE4}"/>
              </a:ext>
            </a:extLst>
          </p:cNvPr>
          <p:cNvSpPr txBox="1"/>
          <p:nvPr/>
        </p:nvSpPr>
        <p:spPr>
          <a:xfrm>
            <a:off x="6727774" y="2354873"/>
            <a:ext cx="398532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Название: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 &lt;</a:t>
            </a:r>
            <a:r>
              <a:rPr lang="ru-RU" dirty="0" err="1">
                <a:solidFill>
                  <a:srgbClr val="BFBFBF"/>
                </a:solidFill>
                <a:latin typeface="Arial"/>
                <a:cs typeface="Calibri"/>
              </a:rPr>
              <a:t>ul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&gt;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Тип: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блочный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Пояснение: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показывает список, элементы в котором перечисляются с помощью маркеров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DE752-D40E-44FA-B217-0EDB00699DBB}"/>
              </a:ext>
            </a:extLst>
          </p:cNvPr>
          <p:cNvSpPr txBox="1"/>
          <p:nvPr/>
        </p:nvSpPr>
        <p:spPr>
          <a:xfrm>
            <a:off x="1658883" y="15187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Segoe UI"/>
              </a:rPr>
              <a:t>Код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1B466-87AC-4B23-B77F-E6825C188E4F}"/>
              </a:ext>
            </a:extLst>
          </p:cNvPr>
          <p:cNvSpPr txBox="1"/>
          <p:nvPr/>
        </p:nvSpPr>
        <p:spPr>
          <a:xfrm>
            <a:off x="1676400" y="4049986"/>
            <a:ext cx="2988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Итоговый вывод на экран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3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AE6948-0E1D-4622-96B7-ADF3DA9D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87" y="4580375"/>
            <a:ext cx="2391323" cy="1892629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91DFD32-52A4-48BA-980F-B60F4033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899267"/>
            <a:ext cx="2743200" cy="17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3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93" y="938432"/>
            <a:ext cx="10072413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Нумерованный список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CB224-1592-4F87-A576-9FC3225F3AE4}"/>
              </a:ext>
            </a:extLst>
          </p:cNvPr>
          <p:cNvSpPr txBox="1"/>
          <p:nvPr/>
        </p:nvSpPr>
        <p:spPr>
          <a:xfrm>
            <a:off x="6727774" y="2354873"/>
            <a:ext cx="398532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Название: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 &lt;</a:t>
            </a:r>
            <a:r>
              <a:rPr lang="ru-RU" dirty="0" err="1">
                <a:solidFill>
                  <a:srgbClr val="BFBFBF"/>
                </a:solidFill>
                <a:latin typeface="Arial"/>
                <a:cs typeface="Calibri"/>
              </a:rPr>
              <a:t>ol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&gt;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Тип: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блочный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Пояснение: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показывает список, элементы в котором перечисляются с помощью порядковых номеров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DE752-D40E-44FA-B217-0EDB00699DBB}"/>
              </a:ext>
            </a:extLst>
          </p:cNvPr>
          <p:cNvSpPr txBox="1"/>
          <p:nvPr/>
        </p:nvSpPr>
        <p:spPr>
          <a:xfrm>
            <a:off x="1483710" y="14574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Segoe UI"/>
              </a:rPr>
              <a:t>Код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1B466-87AC-4B23-B77F-E6825C188E4F}"/>
              </a:ext>
            </a:extLst>
          </p:cNvPr>
          <p:cNvSpPr txBox="1"/>
          <p:nvPr/>
        </p:nvSpPr>
        <p:spPr>
          <a:xfrm>
            <a:off x="1501227" y="3988676"/>
            <a:ext cx="2988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Итоговый вывод на экран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7" name="Рисунок 7" descr="Изображение выглядит как текст,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107108A4-9241-4BC5-886E-2E022AE7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27" y="1928584"/>
            <a:ext cx="2743200" cy="1739590"/>
          </a:xfrm>
          <a:prstGeom prst="rect">
            <a:avLst/>
          </a:prstGeom>
        </p:spPr>
      </p:pic>
      <p:pic>
        <p:nvPicPr>
          <p:cNvPr id="8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C722A6E-8DE6-41D2-ABE1-5F792C29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89" y="4552566"/>
            <a:ext cx="2757760" cy="200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0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93" y="938432"/>
            <a:ext cx="10072413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Кнопка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CB224-1592-4F87-A576-9FC3225F3AE4}"/>
              </a:ext>
            </a:extLst>
          </p:cNvPr>
          <p:cNvSpPr txBox="1"/>
          <p:nvPr/>
        </p:nvSpPr>
        <p:spPr>
          <a:xfrm>
            <a:off x="6727774" y="2354873"/>
            <a:ext cx="39853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Название: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 &lt;</a:t>
            </a:r>
            <a:r>
              <a:rPr lang="ru-RU" dirty="0" err="1">
                <a:solidFill>
                  <a:srgbClr val="BFBFBF"/>
                </a:solidFill>
                <a:latin typeface="Arial"/>
                <a:cs typeface="Calibri"/>
              </a:rPr>
              <a:t>button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&gt;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Тип: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строчный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Пояснение: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создаёт кнопку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DE752-D40E-44FA-B217-0EDB00699DBB}"/>
              </a:ext>
            </a:extLst>
          </p:cNvPr>
          <p:cNvSpPr txBox="1"/>
          <p:nvPr/>
        </p:nvSpPr>
        <p:spPr>
          <a:xfrm>
            <a:off x="1720193" y="17114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Segoe UI"/>
              </a:rPr>
              <a:t>Код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1B466-87AC-4B23-B77F-E6825C188E4F}"/>
              </a:ext>
            </a:extLst>
          </p:cNvPr>
          <p:cNvSpPr txBox="1"/>
          <p:nvPr/>
        </p:nvSpPr>
        <p:spPr>
          <a:xfrm>
            <a:off x="1711434" y="3279228"/>
            <a:ext cx="2988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Итоговый вывод на экран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3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91C82C9-89B1-4660-B4AF-AC5BCC7E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80" y="3790512"/>
            <a:ext cx="2433363" cy="1659320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124186-F3CB-4446-90B8-C0CC2CB34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435" y="2225026"/>
            <a:ext cx="3697889" cy="7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4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cs typeface="Times New Roman"/>
              </a:rPr>
              <a:t>HTML</a:t>
            </a:r>
            <a:endParaRPr lang="en-US" sz="4000" b="1" dirty="0">
              <a:solidFill>
                <a:srgbClr val="BFBFBF"/>
              </a:solidFill>
              <a:latin typeface="Arial"/>
              <a:ea typeface="+mj-lt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D6D67-B85F-4FB3-A927-F82D65668E2F}"/>
              </a:ext>
            </a:extLst>
          </p:cNvPr>
          <p:cNvSpPr txBox="1"/>
          <p:nvPr/>
        </p:nvSpPr>
        <p:spPr>
          <a:xfrm>
            <a:off x="2326887" y="1964474"/>
            <a:ext cx="7528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rgbClr val="BFBFBF"/>
                </a:solidFill>
                <a:latin typeface="Arial"/>
                <a:ea typeface="+mn-lt"/>
                <a:cs typeface="+mn-lt"/>
              </a:rPr>
              <a:t>HTML, </a:t>
            </a:r>
            <a:r>
              <a:rPr lang="ru-RU" dirty="0" err="1">
                <a:solidFill>
                  <a:srgbClr val="BFBFBF"/>
                </a:solidFill>
                <a:latin typeface="Arial"/>
                <a:ea typeface="+mn-lt"/>
                <a:cs typeface="+mn-lt"/>
              </a:rPr>
              <a:t>HyperText</a:t>
            </a:r>
            <a:r>
              <a:rPr lang="ru-RU" dirty="0">
                <a:solidFill>
                  <a:srgbClr val="BFBFBF"/>
                </a:solidFill>
                <a:latin typeface="Arial"/>
                <a:ea typeface="+mn-lt"/>
                <a:cs typeface="+mn-lt"/>
              </a:rPr>
              <a:t> </a:t>
            </a:r>
            <a:r>
              <a:rPr lang="ru-RU" dirty="0" err="1">
                <a:solidFill>
                  <a:srgbClr val="BFBFBF"/>
                </a:solidFill>
                <a:latin typeface="Arial"/>
                <a:ea typeface="+mn-lt"/>
                <a:cs typeface="+mn-lt"/>
              </a:rPr>
              <a:t>Markup</a:t>
            </a:r>
            <a:r>
              <a:rPr lang="ru-RU" dirty="0">
                <a:solidFill>
                  <a:srgbClr val="BFBFBF"/>
                </a:solidFill>
                <a:latin typeface="Arial"/>
                <a:ea typeface="+mn-lt"/>
                <a:cs typeface="+mn-lt"/>
              </a:rPr>
              <a:t> Language — язык гипертекстовой разметки. Является "скелетом" (основной структурой) любого сайта.</a:t>
            </a:r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306A4-6752-4D8C-B246-76DA8AA73D02}"/>
              </a:ext>
            </a:extLst>
          </p:cNvPr>
          <p:cNvSpPr txBox="1"/>
          <p:nvPr/>
        </p:nvSpPr>
        <p:spPr>
          <a:xfrm>
            <a:off x="2168912" y="3061010"/>
            <a:ext cx="6244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Код</a:t>
            </a:r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07B5E-69EF-4463-AB0B-E968BD6FC65B}"/>
              </a:ext>
            </a:extLst>
          </p:cNvPr>
          <p:cNvSpPr txBox="1"/>
          <p:nvPr/>
        </p:nvSpPr>
        <p:spPr>
          <a:xfrm>
            <a:off x="7530790" y="3061010"/>
            <a:ext cx="3031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Итоговый вывод на экран</a:t>
            </a:r>
            <a:endParaRPr lang="ru-RU" dirty="0"/>
          </a:p>
        </p:txBody>
      </p:sp>
      <p:pic>
        <p:nvPicPr>
          <p:cNvPr id="13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D4A5B77-E69E-493D-A79E-3A094728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17" y="3638318"/>
            <a:ext cx="4044176" cy="2768754"/>
          </a:xfrm>
          <a:prstGeom prst="rect">
            <a:avLst/>
          </a:prstGeom>
        </p:spPr>
      </p:pic>
      <p:pic>
        <p:nvPicPr>
          <p:cNvPr id="14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A2DC2D1-A8E0-47CB-AA57-71FAEBA9D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717" y="3611023"/>
            <a:ext cx="4016298" cy="27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3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93" y="938432"/>
            <a:ext cx="10072413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Атрибуты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7F198-2FA8-4DDD-A081-9D7452CA7825}"/>
              </a:ext>
            </a:extLst>
          </p:cNvPr>
          <p:cNvSpPr txBox="1"/>
          <p:nvPr/>
        </p:nvSpPr>
        <p:spPr>
          <a:xfrm>
            <a:off x="1658884" y="1781503"/>
            <a:ext cx="88654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rgbClr val="BFBFBF"/>
                </a:solidFill>
                <a:latin typeface="Arial"/>
              </a:rPr>
              <a:t>Атрибуты - ключевые слова, которые пишутся внутри открывающего/одиночного тэга и отвечают за отдельные конкретные функции элемента</a:t>
            </a:r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</p:txBody>
      </p:sp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EDBFFE53-C687-41F7-91DE-15C6C1BA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17" y="3146613"/>
            <a:ext cx="4722648" cy="372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1A5533-6BE9-46BE-B534-BE6A4EC25863}"/>
              </a:ext>
            </a:extLst>
          </p:cNvPr>
          <p:cNvSpPr txBox="1"/>
          <p:nvPr/>
        </p:nvSpPr>
        <p:spPr>
          <a:xfrm>
            <a:off x="5346261" y="2596055"/>
            <a:ext cx="14819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Общий вид: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74845-A6E5-49AE-802F-04B1819042C6}"/>
              </a:ext>
            </a:extLst>
          </p:cNvPr>
          <p:cNvSpPr txBox="1"/>
          <p:nvPr/>
        </p:nvSpPr>
        <p:spPr>
          <a:xfrm>
            <a:off x="5372537" y="4014952"/>
            <a:ext cx="1446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Пример:</a:t>
            </a:r>
            <a:r>
              <a:rPr lang="ru-RU" dirty="0">
                <a:latin typeface="Arial"/>
                <a:cs typeface="Arial"/>
              </a:rPr>
              <a:t>​</a:t>
            </a:r>
            <a:endParaRPr lang="ru-RU" dirty="0"/>
          </a:p>
        </p:txBody>
      </p:sp>
      <p:pic>
        <p:nvPicPr>
          <p:cNvPr id="13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FA24FE4-8D4C-4EB3-8F73-55184792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28" y="4585761"/>
            <a:ext cx="4600027" cy="7519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84675C-E739-4948-8CC2-C0F4052FC4A9}"/>
              </a:ext>
            </a:extLst>
          </p:cNvPr>
          <p:cNvSpPr txBox="1"/>
          <p:nvPr/>
        </p:nvSpPr>
        <p:spPr>
          <a:xfrm>
            <a:off x="3305502" y="5556468"/>
            <a:ext cx="55634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У тэга &lt;</a:t>
            </a:r>
            <a:r>
              <a:rPr lang="ru-RU" dirty="0" err="1">
                <a:solidFill>
                  <a:srgbClr val="BFBFBF"/>
                </a:solidFill>
                <a:latin typeface="Arial"/>
                <a:cs typeface="Arial"/>
              </a:rPr>
              <a:t>img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&gt; есть два основных атрибута: </a:t>
            </a:r>
            <a:br>
              <a:rPr lang="ru-RU" dirty="0">
                <a:solidFill>
                  <a:srgbClr val="BFBFBF"/>
                </a:solidFill>
                <a:latin typeface="Arial"/>
                <a:cs typeface="Arial"/>
              </a:rPr>
            </a:b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   1) </a:t>
            </a:r>
            <a:r>
              <a:rPr lang="ru-RU" dirty="0" err="1">
                <a:solidFill>
                  <a:srgbClr val="BFBFBF"/>
                </a:solidFill>
                <a:latin typeface="Arial"/>
                <a:cs typeface="Arial"/>
              </a:rPr>
              <a:t>src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 - хранит путь к нужному изображению; </a:t>
            </a:r>
            <a:br>
              <a:rPr lang="ru-RU" dirty="0">
                <a:solidFill>
                  <a:srgbClr val="BFBFBF"/>
                </a:solidFill>
                <a:latin typeface="Arial"/>
                <a:cs typeface="Arial"/>
              </a:rPr>
            </a:b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   2) </a:t>
            </a:r>
            <a:r>
              <a:rPr lang="ru-RU" dirty="0" err="1">
                <a:solidFill>
                  <a:srgbClr val="BFBFBF"/>
                </a:solidFill>
                <a:latin typeface="Arial"/>
                <a:cs typeface="Arial"/>
              </a:rPr>
              <a:t>alt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 - покажет записанную в него строку при неудачной загрузке изображения</a:t>
            </a:r>
            <a:r>
              <a:rPr lang="ru-RU" dirty="0">
                <a:latin typeface="Arial"/>
                <a:cs typeface="Arial"/>
              </a:rPr>
              <a:t>​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62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6000" y="421673"/>
            <a:ext cx="10072413" cy="631283"/>
          </a:xfrm>
        </p:spPr>
        <p:txBody>
          <a:bodyPr>
            <a:normAutofit/>
          </a:bodyPr>
          <a:lstStyle/>
          <a:p>
            <a:r>
              <a:rPr lang="ru-RU" sz="39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Формы отправки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7F198-2FA8-4DDD-A081-9D7452CA7825}"/>
              </a:ext>
            </a:extLst>
          </p:cNvPr>
          <p:cNvSpPr txBox="1"/>
          <p:nvPr/>
        </p:nvSpPr>
        <p:spPr>
          <a:xfrm>
            <a:off x="1615091" y="1264744"/>
            <a:ext cx="88654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rgbClr val="BFBFBF"/>
                </a:solidFill>
                <a:latin typeface="Arial"/>
              </a:rPr>
              <a:t>Теперь, зная атрибуты и общий вид тэгов, можно составить каркас для формы отправки данных</a:t>
            </a:r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27510BB-6FC4-4BD6-8192-938646C2919C}"/>
              </a:ext>
            </a:extLst>
          </p:cNvPr>
          <p:cNvSpPr txBox="1">
            <a:spLocks/>
          </p:cNvSpPr>
          <p:nvPr/>
        </p:nvSpPr>
        <p:spPr>
          <a:xfrm>
            <a:off x="1133366" y="1992970"/>
            <a:ext cx="10072413" cy="63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Блок формы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04904-0940-4507-9E07-DBAE240C7688}"/>
              </a:ext>
            </a:extLst>
          </p:cNvPr>
          <p:cNvSpPr txBox="1"/>
          <p:nvPr/>
        </p:nvSpPr>
        <p:spPr>
          <a:xfrm>
            <a:off x="6692740" y="2766528"/>
            <a:ext cx="44495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Название: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 &lt;</a:t>
            </a:r>
            <a:r>
              <a:rPr lang="ru-RU" dirty="0" err="1">
                <a:solidFill>
                  <a:srgbClr val="BFBFBF"/>
                </a:solidFill>
                <a:latin typeface="Arial"/>
                <a:cs typeface="Calibri"/>
              </a:rPr>
              <a:t>form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&gt;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Тип: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блочный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Пояснение: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создаёт контейнер для объединения формы в один блок.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1) </a:t>
            </a:r>
            <a:r>
              <a:rPr lang="ru-RU" dirty="0" err="1">
                <a:solidFill>
                  <a:srgbClr val="BFBFBF"/>
                </a:solidFill>
                <a:latin typeface="Arial"/>
                <a:cs typeface="Arial"/>
              </a:rPr>
              <a:t>action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 - </a:t>
            </a:r>
            <a:r>
              <a:rPr lang="ru-RU" dirty="0">
                <a:solidFill>
                  <a:srgbClr val="BFBFBF"/>
                </a:solidFill>
                <a:latin typeface="Arial"/>
                <a:ea typeface="+mn-lt"/>
                <a:cs typeface="+mn-lt"/>
              </a:rPr>
              <a:t>определяет адрес, куда отправляется форма (по умолчанию действие установлено на текущую страницу)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</a:t>
            </a: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2) </a:t>
            </a:r>
            <a:r>
              <a:rPr lang="ru-RU" dirty="0" err="1">
                <a:solidFill>
                  <a:srgbClr val="BFBFBF"/>
                </a:solidFill>
                <a:latin typeface="Arial"/>
                <a:cs typeface="Arial"/>
              </a:rPr>
              <a:t>method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- </a:t>
            </a:r>
            <a:r>
              <a:rPr lang="ru-RU" dirty="0">
                <a:solidFill>
                  <a:srgbClr val="BFBFBF"/>
                </a:solidFill>
                <a:latin typeface="Arial"/>
                <a:ea typeface="+mn-lt"/>
                <a:cs typeface="+mn-lt"/>
              </a:rPr>
              <a:t>указывает метод отправки данных формы на сервер</a:t>
            </a:r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87AA7-9FDD-4512-80AE-A0DAE61DE465}"/>
              </a:ext>
            </a:extLst>
          </p:cNvPr>
          <p:cNvSpPr txBox="1"/>
          <p:nvPr/>
        </p:nvSpPr>
        <p:spPr>
          <a:xfrm>
            <a:off x="1632607" y="24471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Segoe UI"/>
              </a:rPr>
              <a:t>Код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67CEA-2153-4B04-92FE-16A10A69797F}"/>
              </a:ext>
            </a:extLst>
          </p:cNvPr>
          <p:cNvSpPr txBox="1"/>
          <p:nvPr/>
        </p:nvSpPr>
        <p:spPr>
          <a:xfrm>
            <a:off x="1632607" y="4049986"/>
            <a:ext cx="2988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Итоговый вывод на экран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21" name="Рисунок 2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82DD94-6F58-4968-8934-774A0CCE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07" y="2920670"/>
            <a:ext cx="3951889" cy="911555"/>
          </a:xfrm>
          <a:prstGeom prst="rect">
            <a:avLst/>
          </a:prstGeom>
        </p:spPr>
      </p:pic>
      <p:pic>
        <p:nvPicPr>
          <p:cNvPr id="22" name="Рисунок 2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1163961-449B-46BA-9FA6-6F5A7236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72" y="4566691"/>
            <a:ext cx="26670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09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6000" y="421673"/>
            <a:ext cx="10072413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Поля ввода в формах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7F198-2FA8-4DDD-A081-9D7452CA7825}"/>
              </a:ext>
            </a:extLst>
          </p:cNvPr>
          <p:cNvSpPr txBox="1"/>
          <p:nvPr/>
        </p:nvSpPr>
        <p:spPr>
          <a:xfrm>
            <a:off x="1615091" y="1264744"/>
            <a:ext cx="8865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Виды полей ввода определяются с помощью атрибута "</a:t>
            </a:r>
            <a:r>
              <a:rPr lang="ru-RU" dirty="0" err="1">
                <a:solidFill>
                  <a:srgbClr val="BFBFBF"/>
                </a:solidFill>
                <a:latin typeface="Arial"/>
                <a:cs typeface="Arial"/>
              </a:rPr>
              <a:t>type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27510BB-6FC4-4BD6-8192-938646C2919C}"/>
              </a:ext>
            </a:extLst>
          </p:cNvPr>
          <p:cNvSpPr txBox="1">
            <a:spLocks/>
          </p:cNvSpPr>
          <p:nvPr/>
        </p:nvSpPr>
        <p:spPr>
          <a:xfrm>
            <a:off x="1133366" y="1992970"/>
            <a:ext cx="10072413" cy="63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solidFill>
                <a:srgbClr val="BFBFBF"/>
              </a:solidFill>
              <a:latin typeface="Arial"/>
              <a:ea typeface="+mj-lt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04904-0940-4507-9E07-DBAE240C7688}"/>
              </a:ext>
            </a:extLst>
          </p:cNvPr>
          <p:cNvSpPr txBox="1"/>
          <p:nvPr/>
        </p:nvSpPr>
        <p:spPr>
          <a:xfrm>
            <a:off x="6692740" y="2766528"/>
            <a:ext cx="473856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Calibri"/>
              </a:rPr>
              <a:t>Название: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 &lt;</a:t>
            </a:r>
            <a:r>
              <a:rPr lang="ru-RU" dirty="0" err="1">
                <a:solidFill>
                  <a:srgbClr val="BFBFBF"/>
                </a:solidFill>
                <a:latin typeface="Arial"/>
                <a:cs typeface="Calibri"/>
              </a:rPr>
              <a:t>input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&gt;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Тип: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строчный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Пояснение: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создаёт поле ввода</a:t>
            </a:r>
          </a:p>
          <a:p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1) </a:t>
            </a:r>
            <a:r>
              <a:rPr lang="ru-RU" dirty="0" err="1">
                <a:solidFill>
                  <a:srgbClr val="BFBFBF"/>
                </a:solidFill>
                <a:latin typeface="Arial"/>
                <a:ea typeface="+mn-lt"/>
                <a:cs typeface="+mn-lt"/>
              </a:rPr>
              <a:t>type</a:t>
            </a:r>
            <a:r>
              <a:rPr lang="ru-RU" dirty="0">
                <a:solidFill>
                  <a:srgbClr val="BFBFBF"/>
                </a:solidFill>
                <a:latin typeface="Arial"/>
                <a:ea typeface="+mn-lt"/>
                <a:cs typeface="+mn-lt"/>
              </a:rPr>
              <a:t>="</a:t>
            </a:r>
            <a:r>
              <a:rPr lang="ru-RU" dirty="0" err="1">
                <a:solidFill>
                  <a:srgbClr val="BFBFBF"/>
                </a:solidFill>
                <a:latin typeface="Arial"/>
                <a:ea typeface="+mn-lt"/>
                <a:cs typeface="+mn-lt"/>
              </a:rPr>
              <a:t>text</a:t>
            </a:r>
            <a:r>
              <a:rPr lang="ru-RU" dirty="0">
                <a:solidFill>
                  <a:srgbClr val="BFBFBF"/>
                </a:solidFill>
                <a:latin typeface="Arial"/>
                <a:ea typeface="+mn-lt"/>
                <a:cs typeface="+mn-lt"/>
              </a:rPr>
              <a:t>" </a:t>
            </a:r>
            <a:r>
              <a:rPr lang="ru-RU" dirty="0">
                <a:solidFill>
                  <a:srgbClr val="BFBFBF"/>
                </a:solidFill>
                <a:latin typeface="Arial"/>
                <a:ea typeface="+mn-lt"/>
                <a:cs typeface="Arial"/>
              </a:rPr>
              <a:t>-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</a:t>
            </a:r>
            <a:r>
              <a:rPr lang="ru-RU" dirty="0">
                <a:solidFill>
                  <a:srgbClr val="BFBFBF"/>
                </a:solidFill>
                <a:latin typeface="Arial"/>
                <a:ea typeface="+mn-lt"/>
                <a:cs typeface="+mn-lt"/>
              </a:rPr>
              <a:t>обычное</a:t>
            </a: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 текстовое поле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</a:t>
            </a:r>
            <a:endParaRPr lang="ru-RU">
              <a:cs typeface="Calibri"/>
            </a:endParaRP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2) </a:t>
            </a:r>
            <a:r>
              <a:rPr lang="ru-RU" dirty="0" err="1">
                <a:solidFill>
                  <a:srgbClr val="BFBFBF"/>
                </a:solidFill>
                <a:latin typeface="Arial"/>
                <a:ea typeface="+mn-lt"/>
                <a:cs typeface="+mn-lt"/>
              </a:rPr>
              <a:t>type</a:t>
            </a:r>
            <a:r>
              <a:rPr lang="ru-RU" dirty="0">
                <a:solidFill>
                  <a:srgbClr val="BFBFBF"/>
                </a:solidFill>
                <a:latin typeface="Arial"/>
                <a:ea typeface="+mn-lt"/>
                <a:cs typeface="+mn-lt"/>
              </a:rPr>
              <a:t>="</a:t>
            </a:r>
            <a:r>
              <a:rPr lang="ru-RU" dirty="0" err="1">
                <a:solidFill>
                  <a:srgbClr val="BFBFBF"/>
                </a:solidFill>
                <a:latin typeface="Arial"/>
                <a:ea typeface="+mn-lt"/>
                <a:cs typeface="+mn-lt"/>
              </a:rPr>
              <a:t>password</a:t>
            </a:r>
            <a:r>
              <a:rPr lang="ru-RU" dirty="0">
                <a:solidFill>
                  <a:srgbClr val="BFBFBF"/>
                </a:solidFill>
                <a:latin typeface="Arial"/>
                <a:ea typeface="+mn-lt"/>
                <a:cs typeface="+mn-lt"/>
              </a:rPr>
              <a:t>" 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- поле ввода пароля</a:t>
            </a: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3) </a:t>
            </a:r>
            <a:r>
              <a:rPr lang="ru-RU" dirty="0" err="1">
                <a:solidFill>
                  <a:srgbClr val="BFBFBF"/>
                </a:solidFill>
                <a:latin typeface="Arial"/>
                <a:cs typeface="Arial"/>
              </a:rPr>
              <a:t>type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="</a:t>
            </a:r>
            <a:r>
              <a:rPr lang="ru-RU" dirty="0" err="1">
                <a:solidFill>
                  <a:srgbClr val="BFBFBF"/>
                </a:solidFill>
                <a:latin typeface="Arial"/>
                <a:cs typeface="Arial"/>
              </a:rPr>
              <a:t>submit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" - кнопка отправки формы</a:t>
            </a: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4) </a:t>
            </a:r>
            <a:r>
              <a:rPr lang="ru-RU" dirty="0" err="1">
                <a:solidFill>
                  <a:srgbClr val="BFBFBF"/>
                </a:solidFill>
                <a:latin typeface="Arial"/>
                <a:cs typeface="Arial"/>
              </a:rPr>
              <a:t>value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="" - текст на кнопке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87AA7-9FDD-4512-80AE-A0DAE61DE465}"/>
              </a:ext>
            </a:extLst>
          </p:cNvPr>
          <p:cNvSpPr txBox="1"/>
          <p:nvPr/>
        </p:nvSpPr>
        <p:spPr>
          <a:xfrm>
            <a:off x="1632607" y="19741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Segoe UI"/>
              </a:rPr>
              <a:t>Код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67CEA-2153-4B04-92FE-16A10A69797F}"/>
              </a:ext>
            </a:extLst>
          </p:cNvPr>
          <p:cNvSpPr txBox="1"/>
          <p:nvPr/>
        </p:nvSpPr>
        <p:spPr>
          <a:xfrm>
            <a:off x="1553779" y="4032469"/>
            <a:ext cx="2988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Итоговый вывод на экран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087328-06F3-4A51-9370-0C0D03DE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529201"/>
            <a:ext cx="4197131" cy="1005252"/>
          </a:xfrm>
          <a:prstGeom prst="rect">
            <a:avLst/>
          </a:prstGeom>
        </p:spPr>
      </p:pic>
      <p:pic>
        <p:nvPicPr>
          <p:cNvPr id="13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D77170-6E3E-440F-8A7C-91F983891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422838"/>
            <a:ext cx="4162096" cy="132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71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6000" y="421673"/>
            <a:ext cx="10072413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Дополнительные материалы</a:t>
            </a:r>
            <a:endParaRPr lang="ru-RU" dirty="0"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671BA-F826-4318-9291-8341E7B15455}"/>
              </a:ext>
            </a:extLst>
          </p:cNvPr>
          <p:cNvSpPr txBox="1"/>
          <p:nvPr/>
        </p:nvSpPr>
        <p:spPr>
          <a:xfrm>
            <a:off x="2438400" y="1492469"/>
            <a:ext cx="766554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BFBFBF"/>
                </a:solidFill>
                <a:latin typeface="Arial"/>
                <a:cs typeface="Segoe UI"/>
              </a:rPr>
              <a:t>1) HTML, CSS </a:t>
            </a:r>
            <a:r>
              <a:rPr lang="en-US" dirty="0" err="1">
                <a:solidFill>
                  <a:srgbClr val="BFBFBF"/>
                </a:solidFill>
                <a:latin typeface="Arial"/>
                <a:cs typeface="Segoe UI"/>
              </a:rPr>
              <a:t>уроки</a:t>
            </a:r>
            <a:r>
              <a:rPr lang="en-US" dirty="0">
                <a:solidFill>
                  <a:srgbClr val="BFBFBF"/>
                </a:solidFill>
                <a:latin typeface="Arial"/>
                <a:cs typeface="Segoe UI"/>
              </a:rPr>
              <a:t>:</a:t>
            </a:r>
            <a:r>
              <a:rPr lang="en-US" dirty="0">
                <a:latin typeface="Arial"/>
                <a:cs typeface="Segoe UI"/>
              </a:rPr>
              <a:t> </a:t>
            </a:r>
            <a:r>
              <a:rPr lang="en-US" dirty="0">
                <a:latin typeface="Calibri"/>
                <a:cs typeface="Calibri"/>
                <a:hlinkClick r:id="rId2"/>
              </a:rPr>
              <a:t>https</a:t>
            </a:r>
            <a:r>
              <a:rPr lang="en-US" dirty="0">
                <a:ea typeface="+mn-lt"/>
                <a:cs typeface="+mn-lt"/>
                <a:hlinkClick r:id="rId2"/>
              </a:rPr>
              <a:t>://www.youtube.com/watch?v=ltMSrSis9ww</a:t>
            </a:r>
            <a:endParaRPr lang="en-US" dirty="0">
              <a:latin typeface="Arial"/>
              <a:ea typeface="+mn-lt"/>
              <a:cs typeface="Segoe UI"/>
            </a:endParaRPr>
          </a:p>
          <a:p>
            <a:r>
              <a:rPr lang="en-US" dirty="0">
                <a:solidFill>
                  <a:srgbClr val="BFBFBF"/>
                </a:solidFill>
                <a:latin typeface="Calibri"/>
                <a:cs typeface="Calibri"/>
              </a:rPr>
              <a:t>2) </a:t>
            </a:r>
            <a:r>
              <a:rPr lang="en-US" dirty="0" err="1">
                <a:solidFill>
                  <a:srgbClr val="BFBFBF"/>
                </a:solidFill>
                <a:latin typeface="Calibri"/>
                <a:cs typeface="Calibri"/>
              </a:rPr>
              <a:t>Сайт</a:t>
            </a:r>
            <a:r>
              <a:rPr lang="en-US" dirty="0">
                <a:solidFill>
                  <a:srgbClr val="BFBFBF"/>
                </a:solidFill>
                <a:latin typeface="Calibri"/>
                <a:cs typeface="Calibri"/>
              </a:rPr>
              <a:t>, </a:t>
            </a:r>
            <a:r>
              <a:rPr lang="en-US" dirty="0" err="1">
                <a:solidFill>
                  <a:srgbClr val="BFBFBF"/>
                </a:solidFill>
                <a:latin typeface="Calibri"/>
                <a:cs typeface="Calibri"/>
              </a:rPr>
              <a:t>определяющий</a:t>
            </a:r>
            <a:r>
              <a:rPr lang="en-US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BFBFBF"/>
                </a:solidFill>
                <a:latin typeface="Calibri"/>
                <a:cs typeface="Calibri"/>
              </a:rPr>
              <a:t>тип</a:t>
            </a:r>
            <a:r>
              <a:rPr lang="en-US" dirty="0">
                <a:solidFill>
                  <a:srgbClr val="BFBFBF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BFBFBF"/>
                </a:solidFill>
                <a:ea typeface="+mn-lt"/>
                <a:cs typeface="+mn-lt"/>
              </a:rPr>
              <a:t>данного</a:t>
            </a:r>
            <a:r>
              <a:rPr lang="en-US" dirty="0">
                <a:solidFill>
                  <a:srgbClr val="BFBFB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BFBFBF"/>
                </a:solidFill>
                <a:ea typeface="+mn-lt"/>
                <a:cs typeface="+mn-lt"/>
              </a:rPr>
              <a:t>элемента</a:t>
            </a:r>
            <a:r>
              <a:rPr lang="en-US" dirty="0">
                <a:solidFill>
                  <a:srgbClr val="BFBFBF"/>
                </a:solidFill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3"/>
              </a:rPr>
              <a:t>https://htmlreference.io/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solidFill>
                  <a:srgbClr val="BFBFBF"/>
                </a:solidFill>
                <a:latin typeface="Calibri"/>
                <a:cs typeface="Calibri"/>
              </a:rPr>
              <a:t>3) </a:t>
            </a:r>
            <a:r>
              <a:rPr lang="en-US" dirty="0" err="1">
                <a:solidFill>
                  <a:srgbClr val="BFBFBF"/>
                </a:solidFill>
                <a:latin typeface="Calibri"/>
                <a:cs typeface="Calibri"/>
              </a:rPr>
              <a:t>Дизайн</a:t>
            </a:r>
            <a:r>
              <a:rPr lang="en-US" dirty="0">
                <a:solidFill>
                  <a:srgbClr val="BFBFBF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BFBFBF"/>
                </a:solidFill>
                <a:latin typeface="Calibri"/>
                <a:cs typeface="Calibri"/>
              </a:rPr>
              <a:t>платформа</a:t>
            </a:r>
            <a:r>
              <a:rPr lang="en-US" dirty="0">
                <a:solidFill>
                  <a:srgbClr val="BFBFBF"/>
                </a:solidFill>
                <a:latin typeface="Calibri"/>
                <a:cs typeface="Calibri"/>
              </a:rPr>
              <a:t>: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ea typeface="+mn-lt"/>
                <a:cs typeface="+mn-lt"/>
                <a:hlinkClick r:id="rId4"/>
              </a:rPr>
              <a:t>https://www.behance.net/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BFBFBF"/>
                </a:solidFill>
                <a:latin typeface="Calibri"/>
                <a:cs typeface="Calibri"/>
              </a:rPr>
              <a:t>4) </a:t>
            </a:r>
            <a:r>
              <a:rPr lang="en-US" dirty="0" err="1">
                <a:solidFill>
                  <a:srgbClr val="BFBFBF"/>
                </a:solidFill>
                <a:ea typeface="+mn-lt"/>
                <a:cs typeface="+mn-lt"/>
              </a:rPr>
              <a:t>Дизайн</a:t>
            </a:r>
            <a:r>
              <a:rPr lang="en-US" dirty="0">
                <a:solidFill>
                  <a:srgbClr val="BFBFB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BFBFBF"/>
                </a:solidFill>
                <a:ea typeface="+mn-lt"/>
                <a:cs typeface="+mn-lt"/>
              </a:rPr>
              <a:t>платформа</a:t>
            </a:r>
            <a:r>
              <a:rPr lang="en-US" dirty="0">
                <a:solidFill>
                  <a:srgbClr val="BFBFBF"/>
                </a:solidFill>
                <a:ea typeface="+mn-lt"/>
                <a:cs typeface="+mn-lt"/>
              </a:rPr>
              <a:t>: </a:t>
            </a:r>
            <a:r>
              <a:rPr lang="en-US" dirty="0">
                <a:ea typeface="+mn-lt"/>
                <a:cs typeface="+mn-lt"/>
                <a:hlinkClick r:id="rId5"/>
              </a:rPr>
              <a:t>https://dribbble.com/</a:t>
            </a:r>
          </a:p>
          <a:p>
            <a:r>
              <a:rPr lang="en-US" dirty="0">
                <a:solidFill>
                  <a:srgbClr val="BFBFBF"/>
                </a:solidFill>
                <a:ea typeface="+mn-lt"/>
                <a:cs typeface="+mn-lt"/>
              </a:rPr>
              <a:t>5) </a:t>
            </a:r>
            <a:r>
              <a:rPr lang="en-US" dirty="0" err="1">
                <a:solidFill>
                  <a:srgbClr val="BFBFBF"/>
                </a:solidFill>
                <a:ea typeface="+mn-lt"/>
                <a:cs typeface="+mn-lt"/>
              </a:rPr>
              <a:t>Урок</a:t>
            </a:r>
            <a:r>
              <a:rPr lang="en-US" dirty="0">
                <a:solidFill>
                  <a:srgbClr val="BFBFB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BFBFBF"/>
                </a:solidFill>
                <a:ea typeface="+mn-lt"/>
                <a:cs typeface="+mn-lt"/>
              </a:rPr>
              <a:t>по</a:t>
            </a:r>
            <a:r>
              <a:rPr lang="en-US" dirty="0">
                <a:solidFill>
                  <a:srgbClr val="BFBFB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BFBFBF"/>
                </a:solidFill>
                <a:ea typeface="+mn-lt"/>
                <a:cs typeface="+mn-lt"/>
              </a:rPr>
              <a:t>созданию</a:t>
            </a:r>
            <a:r>
              <a:rPr lang="en-US" dirty="0">
                <a:solidFill>
                  <a:srgbClr val="BFBFB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BFBFBF"/>
                </a:solidFill>
                <a:ea typeface="+mn-lt"/>
                <a:cs typeface="+mn-lt"/>
              </a:rPr>
              <a:t>форм</a:t>
            </a:r>
            <a:r>
              <a:rPr lang="en-US" dirty="0">
                <a:solidFill>
                  <a:srgbClr val="BFBFBF"/>
                </a:solidFill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6"/>
              </a:rPr>
              <a:t>https://www.youtube.com/watch?v=ZYPBTvjZl7M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184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32070"/>
            <a:ext cx="9144000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Из чего состоит HTML-документ (сайт)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CB224-1592-4F87-A576-9FC3225F3AE4}"/>
              </a:ext>
            </a:extLst>
          </p:cNvPr>
          <p:cNvSpPr txBox="1"/>
          <p:nvPr/>
        </p:nvSpPr>
        <p:spPr>
          <a:xfrm>
            <a:off x="2382644" y="1490546"/>
            <a:ext cx="75010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Весь HTML состоит из тэгов. Именно они помогают создавать "скелет" (структуру) сайта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B756F-28B7-4A0F-A3D0-B683744BF4E7}"/>
              </a:ext>
            </a:extLst>
          </p:cNvPr>
          <p:cNvSpPr txBox="1"/>
          <p:nvPr/>
        </p:nvSpPr>
        <p:spPr>
          <a:xfrm>
            <a:off x="5077521" y="2391937"/>
            <a:ext cx="2046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Базовый вид тэга</a:t>
            </a:r>
            <a:endParaRPr lang="ru-RU" dirty="0">
              <a:latin typeface="Arial"/>
              <a:cs typeface="Arial"/>
            </a:endParaRPr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1268C315-331A-48AF-9424-FE241FD6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06" y="2816497"/>
            <a:ext cx="2565477" cy="518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EF4720-3FD7-42AD-AD3E-B00360B48E00}"/>
              </a:ext>
            </a:extLst>
          </p:cNvPr>
          <p:cNvSpPr txBox="1"/>
          <p:nvPr/>
        </p:nvSpPr>
        <p:spPr>
          <a:xfrm>
            <a:off x="3479180" y="3460595"/>
            <a:ext cx="2092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Открывающий тэг</a:t>
            </a:r>
            <a:r>
              <a:rPr lang="ru-RU" dirty="0">
                <a:latin typeface="Arial"/>
                <a:cs typeface="Arial"/>
              </a:rPr>
              <a:t>​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23C7D-ECA8-49A9-AEA9-818EEE3E570D}"/>
              </a:ext>
            </a:extLst>
          </p:cNvPr>
          <p:cNvSpPr txBox="1"/>
          <p:nvPr/>
        </p:nvSpPr>
        <p:spPr>
          <a:xfrm>
            <a:off x="6452838" y="34605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Закрывающий тэг</a:t>
            </a:r>
            <a:r>
              <a:rPr lang="ru-RU" dirty="0">
                <a:latin typeface="Arial"/>
              </a:rPr>
              <a:t>​</a:t>
            </a:r>
            <a:r>
              <a:rPr lang="ru-RU" dirty="0">
                <a:latin typeface="Arial"/>
                <a:cs typeface="Arial"/>
              </a:rPr>
              <a:t>​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FB3238-20D5-4B05-B241-8F1B68A67156}"/>
              </a:ext>
            </a:extLst>
          </p:cNvPr>
          <p:cNvSpPr txBox="1"/>
          <p:nvPr/>
        </p:nvSpPr>
        <p:spPr>
          <a:xfrm>
            <a:off x="2438401" y="4640766"/>
            <a:ext cx="73895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rgbClr val="BFBFBF"/>
                </a:solidFill>
                <a:latin typeface="Arial"/>
              </a:rPr>
              <a:t>Между открывающим и закрывающим тэгами может быть любой контент (текст или другие вложенные тэги)</a:t>
            </a:r>
            <a:r>
              <a:rPr lang="ru-RU" dirty="0">
                <a:latin typeface="Arial"/>
              </a:rPr>
              <a:t>​</a:t>
            </a:r>
            <a:r>
              <a:rPr lang="ru-RU" dirty="0">
                <a:latin typeface="Arial"/>
                <a:cs typeface="Arial"/>
              </a:rPr>
              <a:t>​</a:t>
            </a:r>
            <a:endParaRPr lang="ru-RU" dirty="0">
              <a:cs typeface="Calibri" panose="020F0502020204030204"/>
            </a:endParaRPr>
          </a:p>
        </p:txBody>
      </p:sp>
      <p:pic>
        <p:nvPicPr>
          <p:cNvPr id="16" name="Рисунок 16">
            <a:extLst>
              <a:ext uri="{FF2B5EF4-FFF2-40B4-BE49-F238E27FC236}">
                <a16:creationId xmlns:a16="http://schemas.microsoft.com/office/drawing/2014/main" id="{1C5C3558-6877-4425-9D46-61950253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995" y="5418912"/>
            <a:ext cx="2708352" cy="3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6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93" y="938432"/>
            <a:ext cx="10072413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Типы тэгов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92DA8-69C2-4FBD-8B3E-AB9AB2F53FBB}"/>
              </a:ext>
            </a:extLst>
          </p:cNvPr>
          <p:cNvSpPr txBox="1"/>
          <p:nvPr/>
        </p:nvSpPr>
        <p:spPr>
          <a:xfrm>
            <a:off x="2158123" y="1650125"/>
            <a:ext cx="78757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Тэги разделяются на два основных типа: блочные и строчные. Разница заключается в отображении, позиционировании и дальнейшем редактировании данных элементов</a:t>
            </a:r>
            <a:endParaRPr lang="ru-RU" dirty="0"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B4B78-B323-4E71-9ABD-76D6CD4DD0CB}"/>
              </a:ext>
            </a:extLst>
          </p:cNvPr>
          <p:cNvSpPr txBox="1"/>
          <p:nvPr/>
        </p:nvSpPr>
        <p:spPr>
          <a:xfrm>
            <a:off x="1422400" y="27975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Блочный элемент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B4FC0-A609-41EE-9CA4-D4E742B86732}"/>
              </a:ext>
            </a:extLst>
          </p:cNvPr>
          <p:cNvSpPr txBox="1"/>
          <p:nvPr/>
        </p:nvSpPr>
        <p:spPr>
          <a:xfrm>
            <a:off x="7203091" y="2858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Строчный элемент</a:t>
            </a:r>
            <a:r>
              <a:rPr lang="ru-RU" dirty="0">
                <a:latin typeface="Arial"/>
                <a:cs typeface="Arial"/>
              </a:rPr>
              <a:t>​</a:t>
            </a:r>
            <a:endParaRPr lang="ru-RU" dirty="0"/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0444C343-7AEE-4A29-AC09-DF528701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4237449"/>
            <a:ext cx="3732924" cy="774204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E787ED72-4116-4EAA-8242-E92520BA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3365248"/>
            <a:ext cx="3732924" cy="626745"/>
          </a:xfrm>
          <a:prstGeom prst="rect">
            <a:avLst/>
          </a:prstGeom>
        </p:spPr>
      </p:pic>
      <p:pic>
        <p:nvPicPr>
          <p:cNvPr id="13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7DD3A5A-0830-42D4-93AC-049AB8788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668" y="4063562"/>
            <a:ext cx="2000250" cy="990600"/>
          </a:xfrm>
          <a:prstGeom prst="rect">
            <a:avLst/>
          </a:prstGeom>
        </p:spPr>
      </p:pic>
      <p:pic>
        <p:nvPicPr>
          <p:cNvPr id="14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7FD844-F1FD-47AD-9107-358C64507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813" y="3317418"/>
            <a:ext cx="3978165" cy="6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93" y="938432"/>
            <a:ext cx="10072413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Парные и одиночные тэги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92DA8-69C2-4FBD-8B3E-AB9AB2F53FBB}"/>
              </a:ext>
            </a:extLst>
          </p:cNvPr>
          <p:cNvSpPr txBox="1"/>
          <p:nvPr/>
        </p:nvSpPr>
        <p:spPr>
          <a:xfrm>
            <a:off x="2158123" y="1650125"/>
            <a:ext cx="78757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Тэги также разделяются на парные и одиночные. Разница заключается в том, что у последних нет закрывающего тэга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B4B78-B323-4E71-9ABD-76D6CD4DD0CB}"/>
              </a:ext>
            </a:extLst>
          </p:cNvPr>
          <p:cNvSpPr txBox="1"/>
          <p:nvPr/>
        </p:nvSpPr>
        <p:spPr>
          <a:xfrm>
            <a:off x="1422400" y="27975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Парный тэг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B4FC0-A609-41EE-9CA4-D4E742B86732}"/>
              </a:ext>
            </a:extLst>
          </p:cNvPr>
          <p:cNvSpPr txBox="1"/>
          <p:nvPr/>
        </p:nvSpPr>
        <p:spPr>
          <a:xfrm>
            <a:off x="6423574" y="27975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</a:rPr>
              <a:t>Одиночный тэг</a:t>
            </a:r>
            <a:endParaRPr lang="ru-RU" dirty="0">
              <a:solidFill>
                <a:srgbClr val="BFBFBF"/>
              </a:solidFill>
              <a:latin typeface="Arial"/>
              <a:cs typeface="Arial"/>
            </a:endParaRPr>
          </a:p>
        </p:txBody>
      </p:sp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E787ED72-4116-4EAA-8242-E92520BA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365248"/>
            <a:ext cx="3732924" cy="626745"/>
          </a:xfrm>
          <a:prstGeom prst="rect">
            <a:avLst/>
          </a:prstGeom>
        </p:spPr>
      </p:pic>
      <p:pic>
        <p:nvPicPr>
          <p:cNvPr id="4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38D725F-CD91-42CD-AEC4-3EDA8B69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27" y="3307002"/>
            <a:ext cx="4600027" cy="751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4FC31-CD38-4F7E-968F-E3719B1ADD41}"/>
              </a:ext>
            </a:extLst>
          </p:cNvPr>
          <p:cNvSpPr txBox="1"/>
          <p:nvPr/>
        </p:nvSpPr>
        <p:spPr>
          <a:xfrm>
            <a:off x="2158124" y="4689366"/>
            <a:ext cx="7875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rgbClr val="BFBFBF"/>
                </a:solidFill>
                <a:latin typeface="Arial"/>
              </a:rPr>
              <a:t>Одиночные тэги существуют по той причине, что им не требуется вкладывать внутри себя текст и другие элементы</a:t>
            </a:r>
            <a:endParaRPr lang="ru-RU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29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Arial"/>
              </a:rPr>
              <a:t>Начало работы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D6D67-B85F-4FB3-A927-F82D65668E2F}"/>
              </a:ext>
            </a:extLst>
          </p:cNvPr>
          <p:cNvSpPr txBox="1"/>
          <p:nvPr/>
        </p:nvSpPr>
        <p:spPr>
          <a:xfrm>
            <a:off x="2326887" y="1964474"/>
            <a:ext cx="786346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1. Скачиваем текстовый редактор Visual Studio Code: </a:t>
            </a:r>
            <a:br>
              <a:rPr lang="ru-RU" dirty="0">
                <a:solidFill>
                  <a:srgbClr val="BFBFBF"/>
                </a:solidFill>
                <a:latin typeface="Arial"/>
                <a:cs typeface="Calibri"/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</a:b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2. Создаём папку Test</a:t>
            </a: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3. Правая кнопка мыши по папке "Test" =&gt; "Открыть с помощью Code"</a:t>
            </a: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4. В Visual Studio Code наводим на левое вертикальное меню "Explorer", кликаем на иконку "New File"</a:t>
            </a:r>
            <a:br>
              <a:rPr lang="ru-RU" dirty="0">
                <a:solidFill>
                  <a:srgbClr val="BFBFBF"/>
                </a:solidFill>
                <a:latin typeface="Arial"/>
                <a:cs typeface="Arial"/>
              </a:rPr>
            </a:b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5. Вводим "index.html" =&gt; Enter</a:t>
            </a: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6. В появившемся файле пишем "!" =&gt; Появится подсказка =&gt; Enter</a:t>
            </a: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7. Ctrl + S (сохраняем изменения)</a:t>
            </a: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8. Самая основа сайта готова!</a:t>
            </a:r>
          </a:p>
        </p:txBody>
      </p:sp>
    </p:spTree>
    <p:extLst>
      <p:ext uri="{BB962C8B-B14F-4D97-AF65-F5344CB8AC3E}">
        <p14:creationId xmlns:p14="http://schemas.microsoft.com/office/powerpoint/2010/main" val="308538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Результат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7F9AD4-FD1E-4B1A-933F-0D23513E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90" y="2036007"/>
            <a:ext cx="9322419" cy="321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1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Основа HTML-документа (сайта)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86AABCD-99EC-48B6-83E7-824F618D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7" y="2279910"/>
            <a:ext cx="5633224" cy="2697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3CB224-1592-4F87-A576-9FC3225F3AE4}"/>
              </a:ext>
            </a:extLst>
          </p:cNvPr>
          <p:cNvSpPr txBox="1"/>
          <p:nvPr/>
        </p:nvSpPr>
        <p:spPr>
          <a:xfrm>
            <a:off x="6359912" y="1899424"/>
            <a:ext cx="34773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Описание:</a:t>
            </a:r>
            <a:br>
              <a:rPr lang="ru-RU" dirty="0">
                <a:solidFill>
                  <a:srgbClr val="BFBFBF"/>
                </a:solidFill>
                <a:latin typeface="Arial"/>
                <a:cs typeface="Calibri"/>
              </a:rPr>
            </a:b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{Номер строки} - {Пояснение}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A7557-610E-40F0-9586-6C43E4AC5241}"/>
              </a:ext>
            </a:extLst>
          </p:cNvPr>
          <p:cNvSpPr txBox="1"/>
          <p:nvPr/>
        </p:nvSpPr>
        <p:spPr>
          <a:xfrm>
            <a:off x="6359912" y="3042424"/>
            <a:ext cx="5410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Самые главные тэги:</a:t>
            </a:r>
            <a:br>
              <a:rPr lang="ru-RU" dirty="0">
                <a:solidFill>
                  <a:srgbClr val="BFBFBF"/>
                </a:solidFill>
                <a:latin typeface="Arial"/>
                <a:cs typeface="Arial"/>
              </a:rPr>
            </a:br>
            <a:br>
              <a:rPr lang="ru-RU" dirty="0">
                <a:latin typeface="Arial"/>
                <a:cs typeface="Arial"/>
              </a:rPr>
            </a:b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1 - говорим браузеру, что это HTML-документ (будущий сайт)</a:t>
            </a:r>
            <a:br>
              <a:rPr lang="ru-RU" dirty="0">
                <a:solidFill>
                  <a:srgbClr val="BFBFBF"/>
                </a:solidFill>
                <a:latin typeface="Arial"/>
                <a:cs typeface="Arial"/>
              </a:rPr>
            </a:b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2 - корневой тэг сайта</a:t>
            </a:r>
            <a:endParaRPr lang="ru-RU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3 - тэг, подключающий функционал (метаданные, кодировки, скрипты, название сайта и т.д.)</a:t>
            </a: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9 - тэг, отображающий весь контент на экране</a:t>
            </a:r>
          </a:p>
        </p:txBody>
      </p:sp>
    </p:spTree>
    <p:extLst>
      <p:ext uri="{BB962C8B-B14F-4D97-AF65-F5344CB8AC3E}">
        <p14:creationId xmlns:p14="http://schemas.microsoft.com/office/powerpoint/2010/main" val="240985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1283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Тэги внутри &lt;</a:t>
            </a:r>
            <a:r>
              <a:rPr lang="ru-RU" sz="4000" b="1" dirty="0" err="1">
                <a:solidFill>
                  <a:srgbClr val="BFBFBF"/>
                </a:solidFill>
                <a:latin typeface="Segoe UI"/>
                <a:ea typeface="+mj-lt"/>
                <a:cs typeface="Times New Roman"/>
              </a:rPr>
              <a:t>head</a:t>
            </a:r>
            <a:r>
              <a:rPr lang="ru-RU" sz="4000" b="1" dirty="0">
                <a:solidFill>
                  <a:srgbClr val="BFBFBF"/>
                </a:solidFill>
                <a:latin typeface="Arial"/>
                <a:ea typeface="+mj-lt"/>
                <a:cs typeface="Times New Roman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CB224-1592-4F87-A576-9FC3225F3AE4}"/>
              </a:ext>
            </a:extLst>
          </p:cNvPr>
          <p:cNvSpPr txBox="1"/>
          <p:nvPr/>
        </p:nvSpPr>
        <p:spPr>
          <a:xfrm>
            <a:off x="6359912" y="1899424"/>
            <a:ext cx="34773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Описание:</a:t>
            </a:r>
            <a:br>
              <a:rPr lang="ru-RU" dirty="0">
                <a:solidFill>
                  <a:srgbClr val="BFBFBF"/>
                </a:solidFill>
                <a:latin typeface="Arial"/>
                <a:cs typeface="Calibri"/>
              </a:rPr>
            </a:br>
            <a:r>
              <a:rPr lang="ru-RU" dirty="0">
                <a:solidFill>
                  <a:srgbClr val="BFBFBF"/>
                </a:solidFill>
                <a:latin typeface="Arial"/>
                <a:cs typeface="Calibri"/>
              </a:rPr>
              <a:t>{Номер строки} - {Пояснение}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A7557-610E-40F0-9586-6C43E4AC5241}"/>
              </a:ext>
            </a:extLst>
          </p:cNvPr>
          <p:cNvSpPr txBox="1"/>
          <p:nvPr/>
        </p:nvSpPr>
        <p:spPr>
          <a:xfrm>
            <a:off x="6359912" y="3042424"/>
            <a:ext cx="5410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4 - говорим браузеру кодировку HTML-документа (будущего сайта)</a:t>
            </a:r>
            <a:br>
              <a:rPr lang="ru-RU" dirty="0">
                <a:solidFill>
                  <a:srgbClr val="BFBFBF"/>
                </a:solidFill>
                <a:latin typeface="Arial"/>
                <a:cs typeface="Arial"/>
              </a:rPr>
            </a:b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5 - нужно для Internet Explorer</a:t>
            </a:r>
            <a:endParaRPr lang="ru-RU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6 - тэг, подключающий </a:t>
            </a:r>
            <a:r>
              <a:rPr lang="ru-RU" dirty="0" err="1">
                <a:solidFill>
                  <a:srgbClr val="BFBFBF"/>
                </a:solidFill>
                <a:latin typeface="Arial"/>
                <a:cs typeface="Arial"/>
              </a:rPr>
              <a:t>адаптив</a:t>
            </a:r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 сайта под мобильные устройства</a:t>
            </a:r>
          </a:p>
          <a:p>
            <a:r>
              <a:rPr lang="ru-RU" dirty="0">
                <a:solidFill>
                  <a:srgbClr val="BFBFBF"/>
                </a:solidFill>
                <a:latin typeface="Arial"/>
                <a:cs typeface="Arial"/>
              </a:rPr>
              <a:t>7- главное название текущей страницы сайта (видно на вкладке в браузере)</a:t>
            </a:r>
          </a:p>
        </p:txBody>
      </p:sp>
      <p:pic>
        <p:nvPicPr>
          <p:cNvPr id="3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08CF0B-886F-4E6C-843A-8AC3EAC2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45" y="2721912"/>
            <a:ext cx="5624786" cy="10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66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Введение в HTML, ознакомление со структурой языка, работа с тегами Лекция 1</vt:lpstr>
      <vt:lpstr>HTML</vt:lpstr>
      <vt:lpstr>Из чего состоит HTML-документ (сайт)</vt:lpstr>
      <vt:lpstr>Типы тэгов</vt:lpstr>
      <vt:lpstr>Парные и одиночные тэги</vt:lpstr>
      <vt:lpstr>Начало работы</vt:lpstr>
      <vt:lpstr>Результат</vt:lpstr>
      <vt:lpstr>Основа HTML-документа (сайта)</vt:lpstr>
      <vt:lpstr>Тэги внутри &lt;head&gt;</vt:lpstr>
      <vt:lpstr>Тэг &lt;body&gt; = контент сайта</vt:lpstr>
      <vt:lpstr>Соответственно, на начальном этапе страница пуста, так как в тэге &lt;body&gt; ничего нет</vt:lpstr>
      <vt:lpstr>Пришло время изучить базовые тэги</vt:lpstr>
      <vt:lpstr>Заголовки</vt:lpstr>
      <vt:lpstr>Абзац (параграф)</vt:lpstr>
      <vt:lpstr>Ссылка</vt:lpstr>
      <vt:lpstr>Изображение</vt:lpstr>
      <vt:lpstr>Маркированный список</vt:lpstr>
      <vt:lpstr>Нумерованный список</vt:lpstr>
      <vt:lpstr>Кнопка</vt:lpstr>
      <vt:lpstr>Атрибуты</vt:lpstr>
      <vt:lpstr>Формы отправки данных</vt:lpstr>
      <vt:lpstr>Поля ввода в формах</vt:lpstr>
      <vt:lpstr>Дополнительные 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934</cp:revision>
  <dcterms:created xsi:type="dcterms:W3CDTF">2021-09-07T19:56:10Z</dcterms:created>
  <dcterms:modified xsi:type="dcterms:W3CDTF">2021-09-08T02:03:30Z</dcterms:modified>
</cp:coreProperties>
</file>