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9"/>
  </p:notesMasterIdLst>
  <p:sldIdLst>
    <p:sldId id="274" r:id="rId2"/>
    <p:sldId id="293" r:id="rId3"/>
    <p:sldId id="569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9" r:id="rId19"/>
    <p:sldId id="610" r:id="rId20"/>
    <p:sldId id="611" r:id="rId21"/>
    <p:sldId id="612" r:id="rId22"/>
    <p:sldId id="618" r:id="rId23"/>
    <p:sldId id="608" r:id="rId24"/>
    <p:sldId id="615" r:id="rId25"/>
    <p:sldId id="616" r:id="rId26"/>
    <p:sldId id="617" r:id="rId27"/>
    <p:sldId id="613" r:id="rId28"/>
    <p:sldId id="614" r:id="rId29"/>
    <p:sldId id="619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341" r:id="rId47"/>
    <p:sldId id="26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E5BC3-A7BF-4065-A4C5-84D638619F93}" v="2449" dt="2021-09-22T09:40:16.271"/>
    <p1510:client id="{CB30BFC3-CB47-4862-B4DD-3F210D5C0B79}" v="636" dt="2021-09-22T06:02:30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9BBAC-BB51-4413-8718-7F9AE354F112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0014-941F-49CE-8A28-4324DD42F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94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45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13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0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14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7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15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78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16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3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17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18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15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20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15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21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2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1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23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4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2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19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8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24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88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25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58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26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24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24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43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25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41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30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07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59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9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6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28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33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53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34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10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33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36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34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37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22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38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31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33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74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39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64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40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90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41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7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0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53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43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561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44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22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45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75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95FEF2D-8E0D-47F7-AA14-A411115B7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C56290-28C5-41D4-9CD6-7393397C091B}" type="slidenum">
              <a:rPr lang="ru-RU" altLang="ru-RU"/>
              <a:pPr algn="r" eaLnBrk="1" hangingPunct="1">
                <a:spcBef>
                  <a:spcPct val="0"/>
                </a:spcBef>
              </a:pPr>
              <a:t>52</a:t>
            </a:fld>
            <a:endParaRPr lang="ru-RU" altLang="ru-RU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4ECA365-10D6-4703-9AC0-EDFC2290E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7DD9B5B-590B-4267-BB74-7E298A0A8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8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8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9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2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10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7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5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6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html5book/pen/QMLRLR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68000">
              <a:schemeClr val="bg1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3" y="1718430"/>
            <a:ext cx="8452735" cy="2009612"/>
          </a:xfrm>
        </p:spPr>
        <p:txBody>
          <a:bodyPr lIns="91440" tIns="45720" rIns="91440" bIns="45720" anchor="b"/>
          <a:lstStyle/>
          <a:p>
            <a:pPr algn="ctr"/>
            <a:r>
              <a:rPr lang="ru-RU" altLang="ru-RU" sz="4800" b="1" dirty="0">
                <a:cs typeface="Calibri Light"/>
              </a:rPr>
              <a:t>Разработка клиентских частей интернет ресурсов </a:t>
            </a:r>
            <a:br>
              <a:rPr lang="ru-RU" altLang="ru-RU" sz="4800" dirty="0"/>
            </a:br>
            <a:r>
              <a:rPr lang="ru-RU" altLang="ru-RU" sz="4800" b="1" dirty="0"/>
              <a:t>осень-зима 2021</a:t>
            </a:r>
            <a:endParaRPr lang="ru-RU" sz="4800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ru-RU" altLang="ru-RU" dirty="0"/>
              <a:t>Матчин Василий Тимофеевич</a:t>
            </a:r>
            <a:endParaRPr lang="ru-RU" altLang="ru-RU" sz="1400" i="1" dirty="0"/>
          </a:p>
          <a:p>
            <a:endParaRPr lang="ru-RU" dirty="0"/>
          </a:p>
          <a:p>
            <a:r>
              <a:rPr lang="en-US" dirty="0"/>
              <a:t>e-mail: matchin@mirea.ru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Работа с CSS</a:t>
            </a: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6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C43C638-2789-485D-9A59-2452A1BA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718007"/>
            <a:ext cx="8132763" cy="143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Пишем тэг в index.html</a:t>
            </a:r>
            <a:endParaRPr lang="ru-RU" sz="1800" dirty="0">
              <a:cs typeface="Arial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Заходим в файл style.css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На месте селектора пишем тэг, который хотим видоизменить</a:t>
            </a:r>
            <a:endParaRPr lang="ru-RU" sz="1800" dirty="0">
              <a:cs typeface="Arial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Прописываем любые свойства и их значения</a:t>
            </a:r>
            <a:endParaRPr lang="ru-RU" sz="1800" dirty="0">
              <a:cs typeface="Arial"/>
            </a:endParaRPr>
          </a:p>
          <a:p>
            <a:pPr>
              <a:buNone/>
            </a:pP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F52A2AFD-0416-441B-B32E-991F134F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50" y="3123150"/>
            <a:ext cx="2842035" cy="157651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31FC009-02D6-4854-9C51-1AB2771F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326" y="4781298"/>
            <a:ext cx="3355117" cy="1876099"/>
          </a:xfrm>
          <a:prstGeom prst="rect">
            <a:avLst/>
          </a:prstGeom>
        </p:spPr>
      </p:pic>
      <p:pic>
        <p:nvPicPr>
          <p:cNvPr id="11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7BB95B-2266-4856-9E74-BB2543CA3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3" y="3172812"/>
            <a:ext cx="3812317" cy="15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4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CSS свойства и их значения</a:t>
            </a:r>
            <a:endParaRPr lang="ru-RU" sz="3600" b="1" dirty="0">
              <a:cs typeface="Arial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28738A0-6EE0-4DA8-A152-36648F5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7" y="1839696"/>
            <a:ext cx="8132763" cy="7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Именно CSS свойства и их значения могут влиять на внешний вид того или иного элемента страницы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99260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background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600"/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7F2630-689B-4277-897F-4C7DE76D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311" y="2921206"/>
            <a:ext cx="2286000" cy="12763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7556CB-831D-47EC-B592-F8D5CBC7B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74" y="2891182"/>
            <a:ext cx="2688476" cy="84095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796236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Позволяет менять задний фон элемента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12" name="Рисунок 13">
            <a:extLst>
              <a:ext uri="{FF2B5EF4-FFF2-40B4-BE49-F238E27FC236}">
                <a16:creationId xmlns:a16="http://schemas.microsoft.com/office/drawing/2014/main" id="{2E7924B1-1804-4CF5-BE26-B0D194227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88" y="4086864"/>
            <a:ext cx="3464637" cy="709511"/>
          </a:xfrm>
          <a:prstGeom prst="rect">
            <a:avLst/>
          </a:prstGeom>
        </p:spPr>
      </p:pic>
      <p:pic>
        <p:nvPicPr>
          <p:cNvPr id="14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F8A212-1915-4D40-9301-6CF82C961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924" y="3990558"/>
            <a:ext cx="2390775" cy="1171575"/>
          </a:xfrm>
          <a:prstGeom prst="rect">
            <a:avLst/>
          </a:prstGeom>
        </p:spPr>
      </p:pic>
      <p:pic>
        <p:nvPicPr>
          <p:cNvPr id="15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2BD07F-9EF5-434D-A0B6-00036240A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88" y="5127013"/>
            <a:ext cx="3464637" cy="637068"/>
          </a:xfrm>
          <a:prstGeom prst="rect">
            <a:avLst/>
          </a:prstGeom>
        </p:spPr>
      </p:pic>
      <p:pic>
        <p:nvPicPr>
          <p:cNvPr id="16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2703CD-64ED-4ADC-997B-04FD1ACAF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576" y="5039196"/>
            <a:ext cx="2333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4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width</a:t>
            </a:r>
            <a:r>
              <a:rPr lang="ru-RU" sz="3600" b="1" dirty="0">
                <a:latin typeface="Arial"/>
                <a:cs typeface="Arial"/>
              </a:rPr>
              <a:t> и </a:t>
            </a:r>
            <a:r>
              <a:rPr lang="ru-RU" sz="3600" b="1" dirty="0" err="1">
                <a:latin typeface="Arial"/>
                <a:cs typeface="Arial"/>
              </a:rPr>
              <a:t>height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6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Позволяет менять ширину и высоту элемента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37BEFF-6AC8-4674-8460-A5335CA8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29" y="2952750"/>
            <a:ext cx="2377592" cy="1300180"/>
          </a:xfrm>
          <a:prstGeom prst="rect">
            <a:avLst/>
          </a:prstGeom>
        </p:spPr>
      </p:pic>
      <p:pic>
        <p:nvPicPr>
          <p:cNvPr id="3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8A106E-0272-4306-99DC-4E73F180F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670" y="2950142"/>
            <a:ext cx="2228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456005" y="976156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border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6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77" y="1552860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Позволяет менять обводку (рамку) элемента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61E519-E87A-4776-B5DD-F5AA93FF1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17" y="2721289"/>
            <a:ext cx="2226569" cy="1093818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7AA9D0-76F0-4D07-938E-6F2220BA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94" y="2721651"/>
            <a:ext cx="1802942" cy="1188706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BA2C47FC-9EF1-4D7D-9F0A-5C71F75F2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061" y="3947225"/>
            <a:ext cx="1804608" cy="1188706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74402-EB21-43C3-A512-C8F56E7BA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76" y="3916024"/>
            <a:ext cx="2316821" cy="1103343"/>
          </a:xfrm>
          <a:prstGeom prst="rect">
            <a:avLst/>
          </a:prstGeom>
        </p:spPr>
      </p:pic>
      <p:pic>
        <p:nvPicPr>
          <p:cNvPr id="12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FBDB2A-81DF-45E0-8FCD-CDBBD8AD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783" y="5183990"/>
            <a:ext cx="1755317" cy="1148940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8AC425E-73E7-4C9F-8BCC-D6DD64F0F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912" y="5219826"/>
            <a:ext cx="2364808" cy="1164187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E2E89DB8-75EA-4205-97AC-50627A5DA6DF}"/>
              </a:ext>
            </a:extLst>
          </p:cNvPr>
          <p:cNvSpPr txBox="1"/>
          <p:nvPr/>
        </p:nvSpPr>
        <p:spPr>
          <a:xfrm>
            <a:off x="1957442" y="1896598"/>
            <a:ext cx="59331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/>
              </a:rPr>
              <a:t>Значения: &lt;толщина&gt;</a:t>
            </a:r>
            <a:r>
              <a:rPr lang="ru-RU" dirty="0">
                <a:latin typeface="Arial"/>
                <a:cs typeface="Arial"/>
              </a:rPr>
              <a:t> ​&lt;тип обводки&gt; &lt;цвет&gt;   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5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border-radius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6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Позволяет сглаживать обводку (рамку) элемента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1EF8E6-BC27-4C71-A6C5-D54F28F7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8" y="2925497"/>
            <a:ext cx="2505075" cy="1476375"/>
          </a:xfrm>
          <a:prstGeom prst="rect">
            <a:avLst/>
          </a:prstGeom>
        </p:spPr>
      </p:pic>
      <p:pic>
        <p:nvPicPr>
          <p:cNvPr id="3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2B5A77-BBC6-4B39-B599-28E751476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819" y="2998963"/>
            <a:ext cx="2333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2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box-shadow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6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Добавляет тень к элементу</a:t>
            </a:r>
            <a:endParaRPr lang="ru-RU" dirty="0"/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3660E9-D36A-4390-A568-9FC65875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26418"/>
            <a:ext cx="2743200" cy="127453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9D8EE5-4C2F-43E1-BAEE-C45E21B28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05" y="2956100"/>
            <a:ext cx="2295525" cy="157162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 &lt;сдвиг по x&gt; &lt;сдвиг по y&gt; &lt;радиус размытия&gt; &lt;растяжение&gt; &lt;цвет&gt;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opacity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6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Определяет уровень прозрачности элемента</a:t>
            </a:r>
            <a:endParaRPr lang="ru-RU" dirty="0"/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 &lt;от 0 до 1&gt;</a:t>
            </a:r>
            <a:endParaRPr lang="ru-RU" sz="1800" dirty="0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3A4436-DAE3-45AA-BE8B-EF8ECB66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1" y="2899058"/>
            <a:ext cx="2320659" cy="1424947"/>
          </a:xfrm>
          <a:prstGeom prst="rect">
            <a:avLst/>
          </a:prstGeom>
        </p:spPr>
      </p:pic>
      <p:pic>
        <p:nvPicPr>
          <p:cNvPr id="3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E18751-A468-49FB-A900-A87E9CFDA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82" y="2897393"/>
            <a:ext cx="2245763" cy="14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font-family</a:t>
            </a:r>
            <a:endParaRPr lang="ru-RU" b="1" dirty="0" err="1">
              <a:latin typeface="Arial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Устанавливает семейство шрифта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 имя шрифта</a:t>
            </a:r>
            <a:endParaRPr lang="ru-RU" sz="1800" dirty="0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E0D473-E32D-4873-8A2F-FC73A925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7" y="2816901"/>
            <a:ext cx="2209800" cy="1276350"/>
          </a:xfrm>
          <a:prstGeom prst="rect">
            <a:avLst/>
          </a:prstGeom>
        </p:spPr>
      </p:pic>
      <p:pic>
        <p:nvPicPr>
          <p:cNvPr id="3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C33BD4-F309-40EA-A09C-3E842BD4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022" y="2916207"/>
            <a:ext cx="2181225" cy="1390650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95E21C32-86BB-437B-9782-588FAE8325C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40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font-size</a:t>
            </a:r>
            <a:endParaRPr lang="ru-RU" b="1" dirty="0" err="1">
              <a:latin typeface="Arial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Определяет размер шрифта элемента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 размер шрифта</a:t>
            </a:r>
            <a:endParaRPr lang="ru-RU" sz="1800" dirty="0">
              <a:cs typeface="Arial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416BBC-A8A1-4E1E-AC72-C70749D3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3" y="2848101"/>
            <a:ext cx="2722628" cy="1796313"/>
          </a:xfrm>
          <a:prstGeom prst="rect">
            <a:avLst/>
          </a:prstGeom>
        </p:spPr>
      </p:pic>
      <p:pic>
        <p:nvPicPr>
          <p:cNvPr id="7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813988-6C7B-4ABE-BFC1-807AB4D77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573" y="2880606"/>
            <a:ext cx="2895165" cy="1948604"/>
          </a:xfrm>
          <a:prstGeom prst="rect">
            <a:avLst/>
          </a:prstGeom>
        </p:spPr>
      </p:pic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6C36765D-25E1-49F5-9009-FC793C2BEC4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8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637" y="2074782"/>
            <a:ext cx="7789333" cy="2716407"/>
          </a:xfrm>
        </p:spPr>
        <p:txBody>
          <a:bodyPr lIns="91440" tIns="45720" rIns="91440" bIns="45720" anchor="b"/>
          <a:lstStyle/>
          <a:p>
            <a:r>
              <a:rPr lang="ru-RU" altLang="ru-RU" dirty="0"/>
              <a:t>Введение в CSS, HTML5 и модуль </a:t>
            </a:r>
            <a:r>
              <a:rPr lang="ru-RU" altLang="ru-RU" dirty="0" err="1"/>
              <a:t>Flexbox</a:t>
            </a:r>
            <a:r>
              <a:rPr lang="ru-RU" altLang="ru-RU" dirty="0"/>
              <a:t> </a:t>
            </a:r>
            <a:endParaRPr lang="ru-RU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ru-RU" dirty="0"/>
              <a:t>Лекция 2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8ECCFE-4858-4438-AEC8-CF097698ED07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205537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5298476-12F0-4C2C-9877-8911879A4219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2250878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font-style</a:t>
            </a:r>
            <a:endParaRPr lang="ru-RU" b="1" dirty="0" err="1"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Определяет начертание шрифта — обычное, курсивное или наклонное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 </a:t>
            </a:r>
            <a:r>
              <a:rPr lang="ru-RU" sz="1800" dirty="0" err="1">
                <a:latin typeface="Arial"/>
                <a:cs typeface="Arial"/>
              </a:rPr>
              <a:t>normal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italic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oblique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inherit</a:t>
            </a:r>
            <a:endParaRPr lang="ru-RU" sz="1800" dirty="0" err="1">
              <a:cs typeface="Arial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53B0BA-BF7F-4581-82EF-41FB58FD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63" y="2884898"/>
            <a:ext cx="2685361" cy="1983481"/>
          </a:xfrm>
          <a:prstGeom prst="rect">
            <a:avLst/>
          </a:prstGeom>
        </p:spPr>
      </p:pic>
      <p:pic>
        <p:nvPicPr>
          <p:cNvPr id="4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A1BC88-E4F2-484A-9E13-6537E16A1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22" y="2883938"/>
            <a:ext cx="3111632" cy="1985401"/>
          </a:xfrm>
          <a:prstGeom prst="rect">
            <a:avLst/>
          </a:prstGeom>
        </p:spPr>
      </p:pic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240DEA3E-5B6F-4A13-8AC6-A3DF7A2BC87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69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font-weight</a:t>
            </a:r>
            <a:endParaRPr lang="ru-RU" b="1" dirty="0" err="1"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561133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535057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Устанавливает насыщенность шрифта. Значение устанавливается от 100 до 900 с шагом 100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394730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 bold|bolder|lighter|normal|100|200|300|400|500|600|700|800|900</a:t>
            </a:r>
            <a:endParaRPr lang="ru-RU" sz="1800" dirty="0" err="1">
              <a:cs typeface="Arial"/>
            </a:endParaRPr>
          </a:p>
        </p:txBody>
      </p:sp>
      <p:pic>
        <p:nvPicPr>
          <p:cNvPr id="2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39AC2E-38C8-4453-97A8-55765EAC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8" y="3013612"/>
            <a:ext cx="2775613" cy="2056349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20C5A8-0BA0-4055-8FE1-8E7D3D18C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894" y="3013485"/>
            <a:ext cx="3139374" cy="2013143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34C22BFC-349A-42F2-9760-F732E528956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92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color</a:t>
            </a:r>
            <a:endParaRPr lang="ru-RU" b="1" dirty="0" err="1">
              <a:latin typeface="Arial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Определяет цвет текста элемента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 &lt;цвет&gt;</a:t>
            </a:r>
            <a:endParaRPr lang="ru-RU" sz="1800" dirty="0">
              <a:cs typeface="Arial"/>
            </a:endParaRPr>
          </a:p>
        </p:txBody>
      </p:sp>
      <p:pic>
        <p:nvPicPr>
          <p:cNvPr id="2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036C7D-17CC-4090-9A76-BE6CE1D9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5" y="2860723"/>
            <a:ext cx="2851813" cy="1823222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84D5AEC-B20D-46B3-BFF6-F8904F0B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397" y="2940853"/>
            <a:ext cx="2465092" cy="159342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38189BE2-7D54-451B-A0FF-32378D726929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95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text-shadow</a:t>
            </a:r>
            <a:endParaRPr lang="ru-RU" b="1" dirty="0" err="1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Добавляет тень к тексту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 &lt;сдвиг по x&gt; &lt;сдвиг по y&gt; &lt;радиус размытия&gt; &lt;цвет&gt;</a:t>
            </a:r>
            <a:endParaRPr lang="ru-RU" sz="1800" dirty="0">
              <a:cs typeface="Arial"/>
            </a:endParaRP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0593ED-0543-4D69-9632-F428DCC5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90" y="2887270"/>
            <a:ext cx="2657475" cy="12573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319632-952D-4E27-939D-D637A6995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410" y="2801781"/>
            <a:ext cx="2319826" cy="1480431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C401B42-FB07-48E4-87CB-4496120A81D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371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text-transform</a:t>
            </a:r>
            <a:endParaRPr lang="ru-RU" b="1">
              <a:latin typeface="Arial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361217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335141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804928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Управляет преобразованием текста элемента в заглавные или прописные символы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 </a:t>
            </a:r>
            <a:r>
              <a:rPr lang="ru-RU" sz="1800" dirty="0" err="1">
                <a:latin typeface="Arial"/>
                <a:cs typeface="Arial"/>
              </a:rPr>
              <a:t>capitalize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lowercase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uppercase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none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inherit</a:t>
            </a:r>
            <a:endParaRPr lang="ru-RU" sz="1800" dirty="0" err="1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A6D5F1-BB69-4823-8E47-1214C0B6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5" y="2857627"/>
            <a:ext cx="2286000" cy="1438275"/>
          </a:xfrm>
          <a:prstGeom prst="rect">
            <a:avLst/>
          </a:prstGeom>
        </p:spPr>
      </p:pic>
      <p:pic>
        <p:nvPicPr>
          <p:cNvPr id="3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2CCAAA-CA66-47DF-AC82-C4FCCB1E6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27" y="2859528"/>
            <a:ext cx="2370312" cy="1495316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5A44D086-5267-4CCB-9616-4DA3A43E62C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25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02232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text-decoration</a:t>
            </a:r>
            <a:endParaRPr lang="ru-RU" b="1" dirty="0" err="1"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061" y="2639361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678" y="2613285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578936"/>
            <a:ext cx="8132763" cy="8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Добавляет оформление текста в виде его подчеркивания, перечеркивания, линии над текстом и мигания. Одновременно можно применить более одного стиля, перечисляя значения через пробел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 [ </a:t>
            </a:r>
            <a:r>
              <a:rPr lang="ru-RU" sz="1800" dirty="0" err="1">
                <a:latin typeface="Arial"/>
                <a:cs typeface="Arial"/>
              </a:rPr>
              <a:t>blink</a:t>
            </a:r>
            <a:r>
              <a:rPr lang="ru-RU" sz="1800" dirty="0">
                <a:latin typeface="Arial"/>
                <a:cs typeface="Arial"/>
              </a:rPr>
              <a:t> || </a:t>
            </a:r>
            <a:r>
              <a:rPr lang="ru-RU" sz="1800" dirty="0" err="1">
                <a:latin typeface="Arial"/>
                <a:cs typeface="Arial"/>
              </a:rPr>
              <a:t>line-through</a:t>
            </a:r>
            <a:r>
              <a:rPr lang="ru-RU" sz="1800" dirty="0">
                <a:latin typeface="Arial"/>
                <a:cs typeface="Arial"/>
              </a:rPr>
              <a:t> || </a:t>
            </a:r>
            <a:r>
              <a:rPr lang="ru-RU" sz="1800" dirty="0" err="1">
                <a:latin typeface="Arial"/>
                <a:cs typeface="Arial"/>
              </a:rPr>
              <a:t>overline</a:t>
            </a:r>
            <a:r>
              <a:rPr lang="ru-RU" sz="1800" dirty="0">
                <a:latin typeface="Arial"/>
                <a:cs typeface="Arial"/>
              </a:rPr>
              <a:t> || </a:t>
            </a:r>
            <a:r>
              <a:rPr lang="ru-RU" sz="1800" dirty="0" err="1">
                <a:latin typeface="Arial"/>
                <a:cs typeface="Arial"/>
              </a:rPr>
              <a:t>underline</a:t>
            </a:r>
            <a:r>
              <a:rPr lang="ru-RU" sz="1800" dirty="0">
                <a:latin typeface="Arial"/>
                <a:cs typeface="Arial"/>
              </a:rPr>
              <a:t> ] | </a:t>
            </a:r>
            <a:r>
              <a:rPr lang="ru-RU" sz="1800" dirty="0" err="1">
                <a:latin typeface="Arial"/>
                <a:cs typeface="Arial"/>
              </a:rPr>
              <a:t>none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inherit</a:t>
            </a:r>
            <a:endParaRPr lang="ru-RU" sz="1800" dirty="0" err="1">
              <a:cs typeface="Arial"/>
            </a:endParaRP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F18D14-3C4E-4436-BAE3-2FF3A9CE7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5" y="3140754"/>
            <a:ext cx="3116956" cy="148915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F6064C7-54F6-474A-88C2-588039D36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17" y="3058612"/>
            <a:ext cx="2443180" cy="1540442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1B847677-F31B-4CF7-87AC-E154A3991CDB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778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02232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text-align</a:t>
            </a:r>
            <a:endParaRPr lang="ru-RU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282988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256912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578936"/>
            <a:ext cx="8132763" cy="35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Определяет горизонтальное выравнивание текста в пределах элемента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194814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 </a:t>
            </a:r>
            <a:r>
              <a:rPr lang="ru-RU" sz="1800" dirty="0" err="1">
                <a:latin typeface="Arial"/>
                <a:cs typeface="Arial"/>
              </a:rPr>
              <a:t>center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justify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left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right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start</a:t>
            </a:r>
            <a:r>
              <a:rPr lang="ru-RU" sz="1800" dirty="0">
                <a:latin typeface="Arial"/>
                <a:cs typeface="Arial"/>
              </a:rPr>
              <a:t> | </a:t>
            </a:r>
            <a:r>
              <a:rPr lang="ru-RU" sz="1800" dirty="0" err="1">
                <a:latin typeface="Arial"/>
                <a:cs typeface="Arial"/>
              </a:rPr>
              <a:t>end</a:t>
            </a:r>
            <a:endParaRPr lang="ru-RU" sz="1800" dirty="0" err="1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8A724E4-4BEB-40C8-BF98-75185CE8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7" y="2744631"/>
            <a:ext cx="2996246" cy="1907643"/>
          </a:xfrm>
          <a:prstGeom prst="rect">
            <a:avLst/>
          </a:prstGeom>
        </p:spPr>
      </p:pic>
      <p:pic>
        <p:nvPicPr>
          <p:cNvPr id="3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DB0AEF-5CFF-4E56-B9D6-646CA6B0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258" y="2741769"/>
            <a:ext cx="3006495" cy="18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976156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margin</a:t>
            </a:r>
            <a:endParaRPr lang="ru-RU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6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561133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535057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552860"/>
            <a:ext cx="8132763" cy="9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Устанавливает величину отступа от каждого края элемента. Отступом является пространство от границы текущего элемента до внутренней границы его родительского элемента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394730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 &lt;верхний отступ&gt; &lt;правый отступ&gt; &lt;нижний отступ&gt; &lt;левый отступ&gt; </a:t>
            </a:r>
            <a:endParaRPr lang="ru-RU" sz="1800" dirty="0" err="1">
              <a:cs typeface="Arial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08041E2-0AFD-4C62-B823-47180E24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53" y="3014699"/>
            <a:ext cx="2552700" cy="2219325"/>
          </a:xfrm>
          <a:prstGeom prst="rect">
            <a:avLst/>
          </a:prstGeom>
        </p:spPr>
      </p:pic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55691D-66EC-4299-BCCE-908AB5BC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99" y="3047186"/>
            <a:ext cx="2966005" cy="19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976156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 err="1">
                <a:latin typeface="Arial"/>
                <a:cs typeface="Arial"/>
              </a:rPr>
              <a:t>padding</a:t>
            </a:r>
            <a:endParaRPr lang="ru-RU" b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9" y="2561133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986" y="2535057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552860"/>
            <a:ext cx="8132763" cy="9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Устанавливает значение полей вокруг содержимого элемента. Полем называется расстояние от внутреннего края рамки элемента до воображаемого прямоугольника, ограничивающего его содержимое</a:t>
            </a:r>
            <a:endParaRPr lang="ru-R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9A39F-76A6-425D-B072-E69EBF7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" y="5394730"/>
            <a:ext cx="8132763" cy="3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Значения: &lt;верхний отступ&gt; &lt;правый отступ&gt; &lt;нижний отступ&gt; &lt;левый отступ&gt; </a:t>
            </a:r>
            <a:endParaRPr lang="ru-RU" sz="1800" dirty="0" err="1">
              <a:cs typeface="Arial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0EFFAB-0C24-43BE-807A-A1E3D14C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7" y="3138506"/>
            <a:ext cx="3199965" cy="1702258"/>
          </a:xfrm>
          <a:prstGeom prst="rect">
            <a:avLst/>
          </a:prstGeom>
        </p:spPr>
      </p:pic>
      <p:pic>
        <p:nvPicPr>
          <p:cNvPr id="7" name="Рисунок 11">
            <a:extLst>
              <a:ext uri="{FF2B5EF4-FFF2-40B4-BE49-F238E27FC236}">
                <a16:creationId xmlns:a16="http://schemas.microsoft.com/office/drawing/2014/main" id="{B2F67963-13F5-4175-9B61-ADA50DCB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12" y="2879791"/>
            <a:ext cx="1996809" cy="23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976156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Атрибуты </a:t>
            </a:r>
            <a:r>
              <a:rPr lang="ru-RU" sz="3600" b="1" dirty="0" err="1">
                <a:latin typeface="Arial"/>
                <a:cs typeface="Arial"/>
              </a:rPr>
              <a:t>id</a:t>
            </a:r>
            <a:r>
              <a:rPr lang="ru-RU" sz="3600" b="1" dirty="0">
                <a:latin typeface="Arial"/>
                <a:cs typeface="Arial"/>
              </a:rPr>
              <a:t> и </a:t>
            </a:r>
            <a:r>
              <a:rPr lang="ru-RU" sz="3600" b="1" dirty="0" err="1">
                <a:latin typeface="Arial"/>
                <a:cs typeface="Arial"/>
              </a:rPr>
              <a:t>class</a:t>
            </a:r>
            <a:r>
              <a:rPr lang="ru-RU" sz="3600" b="1" dirty="0">
                <a:latin typeface="Arial"/>
                <a:cs typeface="Arial"/>
              </a:rPr>
              <a:t> в HTML</a:t>
            </a:r>
            <a:endParaRPr lang="ru-RU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C7A61B-78EF-40A9-9864-6209FF6C3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93" y="1552860"/>
            <a:ext cx="8132763" cy="117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Атрибут</a:t>
            </a:r>
            <a:r>
              <a:rPr lang="ru-RU" sz="1800" b="1" dirty="0">
                <a:latin typeface="Arial"/>
                <a:cs typeface="Arial"/>
              </a:rPr>
              <a:t> </a:t>
            </a:r>
            <a:r>
              <a:rPr lang="ru-RU" sz="1800" b="1" dirty="0" err="1">
                <a:latin typeface="Arial"/>
                <a:cs typeface="Arial"/>
              </a:rPr>
              <a:t>id</a:t>
            </a:r>
            <a:r>
              <a:rPr lang="ru-RU" sz="1800" dirty="0">
                <a:latin typeface="Arial"/>
                <a:cs typeface="Arial"/>
              </a:rPr>
              <a:t> - назначает уникальность элемента (во всём </a:t>
            </a:r>
            <a:r>
              <a:rPr lang="ru-RU" sz="1800" dirty="0" err="1">
                <a:latin typeface="Arial"/>
                <a:cs typeface="Arial"/>
              </a:rPr>
              <a:t>html</a:t>
            </a:r>
            <a:r>
              <a:rPr lang="ru-RU" sz="1800" dirty="0">
                <a:latin typeface="Arial"/>
                <a:cs typeface="Arial"/>
              </a:rPr>
              <a:t> документе нет копий данного значения).</a:t>
            </a:r>
            <a:br>
              <a:rPr lang="ru-RU" sz="1800" dirty="0">
                <a:latin typeface="Arial"/>
                <a:cs typeface="Arial"/>
              </a:rPr>
            </a:br>
            <a:r>
              <a:rPr lang="ru-RU" sz="1800" dirty="0">
                <a:latin typeface="Arial"/>
                <a:cs typeface="Arial"/>
              </a:rPr>
              <a:t>Атрибут </a:t>
            </a:r>
            <a:r>
              <a:rPr lang="ru-RU" sz="1800" b="1" dirty="0" err="1">
                <a:latin typeface="Arial"/>
                <a:cs typeface="Arial"/>
              </a:rPr>
              <a:t>class</a:t>
            </a:r>
            <a:r>
              <a:rPr lang="ru-RU" sz="1800" b="1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- группирует элементы по одинаковому значению (во всём </a:t>
            </a:r>
            <a:r>
              <a:rPr lang="ru-RU" sz="1800" dirty="0" err="1">
                <a:latin typeface="Arial"/>
                <a:cs typeface="Arial"/>
              </a:rPr>
              <a:t>html</a:t>
            </a:r>
            <a:r>
              <a:rPr lang="ru-RU" sz="1800" dirty="0">
                <a:latin typeface="Arial"/>
                <a:cs typeface="Arial"/>
              </a:rPr>
              <a:t> документе должны быть копии значения данного класса).</a:t>
            </a:r>
            <a:endParaRPr lang="ru-RU" sz="1800" b="1" dirty="0" err="1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646387-286A-42E6-9627-D79E9AC7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04" y="4060675"/>
            <a:ext cx="6010564" cy="1239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E03F6E-E8D9-4AFB-8C9F-FD890EE7EB95}"/>
              </a:ext>
            </a:extLst>
          </p:cNvPr>
          <p:cNvSpPr txBox="1"/>
          <p:nvPr/>
        </p:nvSpPr>
        <p:spPr>
          <a:xfrm>
            <a:off x="1461997" y="3278628"/>
            <a:ext cx="14307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Arial"/>
                <a:cs typeface="Segoe UI"/>
              </a:rPr>
              <a:t>Синтаксис</a:t>
            </a:r>
          </a:p>
          <a:p>
            <a:pPr algn="just"/>
            <a:r>
              <a:rPr lang="ru-RU" dirty="0">
                <a:latin typeface="Arial"/>
                <a:cs typeface="Segoe U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F47C-C36C-47A8-BDB3-C8BB3EF7801D}"/>
              </a:ext>
            </a:extLst>
          </p:cNvPr>
          <p:cNvSpPr txBox="1"/>
          <p:nvPr/>
        </p:nvSpPr>
        <p:spPr>
          <a:xfrm>
            <a:off x="3200399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9184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CSS</a:t>
            </a:r>
            <a:endParaRPr lang="ru-RU" sz="36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28738A0-6EE0-4DA8-A152-36648F5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65855"/>
            <a:ext cx="8132763" cy="9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CSS, </a:t>
            </a:r>
            <a:r>
              <a:rPr lang="ru-RU" sz="1800" dirty="0" err="1">
                <a:latin typeface="Arial"/>
                <a:cs typeface="Arial"/>
              </a:rPr>
              <a:t>Cascading</a:t>
            </a:r>
            <a:r>
              <a:rPr lang="ru-RU" sz="1800" dirty="0">
                <a:latin typeface="Arial"/>
                <a:cs typeface="Arial"/>
              </a:rPr>
              <a:t> Style </a:t>
            </a:r>
            <a:r>
              <a:rPr lang="ru-RU" sz="1800" dirty="0" err="1">
                <a:latin typeface="Arial"/>
                <a:cs typeface="Arial"/>
              </a:rPr>
              <a:t>Sheets</a:t>
            </a:r>
            <a:r>
              <a:rPr lang="ru-RU" sz="1800" dirty="0">
                <a:latin typeface="Arial"/>
                <a:cs typeface="Arial"/>
              </a:rPr>
              <a:t> — каскадные таблицы стилей для описания внешнего вида </a:t>
            </a:r>
            <a:r>
              <a:rPr lang="ru-RU" sz="1800" dirty="0" err="1">
                <a:latin typeface="Arial"/>
                <a:cs typeface="Arial"/>
              </a:rPr>
              <a:t>web</a:t>
            </a:r>
            <a:r>
              <a:rPr lang="ru-RU" sz="1800" dirty="0">
                <a:latin typeface="Arial"/>
                <a:cs typeface="Arial"/>
              </a:rPr>
              <a:t>-документа. Является "косметикой" (декоративной структурой) любого сайта.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600"/>
          </a:p>
        </p:txBody>
      </p:sp>
      <p:pic>
        <p:nvPicPr>
          <p:cNvPr id="2" name="Рисунок 2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2DC358C9-0588-4751-90D1-51C29C34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8" y="3118734"/>
            <a:ext cx="8697229" cy="24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5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Атрибуты </a:t>
            </a:r>
            <a:r>
              <a:rPr lang="ru-RU" sz="3600" b="1" dirty="0" err="1">
                <a:latin typeface="Arial"/>
                <a:cs typeface="Arial"/>
              </a:rPr>
              <a:t>id</a:t>
            </a:r>
            <a:r>
              <a:rPr lang="ru-RU" sz="3600" b="1" dirty="0">
                <a:latin typeface="Arial"/>
                <a:cs typeface="Arial"/>
              </a:rPr>
              <a:t> и </a:t>
            </a:r>
            <a:r>
              <a:rPr lang="ru-RU" sz="3600" b="1" dirty="0" err="1">
                <a:latin typeface="Arial"/>
                <a:cs typeface="Arial"/>
              </a:rPr>
              <a:t>class</a:t>
            </a:r>
            <a:r>
              <a:rPr lang="ru-RU" sz="3600" b="1" dirty="0">
                <a:latin typeface="Arial"/>
                <a:cs typeface="Arial"/>
              </a:rPr>
              <a:t> в CSS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6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17" y="1787544"/>
            <a:ext cx="7524322" cy="61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В CSS атрибут </a:t>
            </a:r>
            <a:r>
              <a:rPr lang="ru-RU" sz="1800" b="1" dirty="0" err="1">
                <a:latin typeface="Arial"/>
                <a:cs typeface="Arial"/>
              </a:rPr>
              <a:t>id</a:t>
            </a:r>
            <a:r>
              <a:rPr lang="ru-RU" sz="1800" b="1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обозначается символом решётки, а </a:t>
            </a:r>
            <a:r>
              <a:rPr lang="ru-RU" sz="1800" b="1" dirty="0" err="1">
                <a:latin typeface="Arial"/>
                <a:cs typeface="Arial"/>
              </a:rPr>
              <a:t>class</a:t>
            </a:r>
            <a:r>
              <a:rPr lang="ru-RU" sz="1800" b="1" dirty="0">
                <a:latin typeface="Arial"/>
                <a:cs typeface="Arial"/>
              </a:rPr>
              <a:t> </a:t>
            </a:r>
            <a:r>
              <a:rPr lang="ru-RU" sz="1800" dirty="0">
                <a:latin typeface="Arial"/>
                <a:cs typeface="Arial"/>
              </a:rPr>
              <a:t>- точкой </a:t>
            </a:r>
            <a:endParaRPr lang="ru-RU" sz="1800" dirty="0" err="1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2" name="Рисунок 5">
            <a:extLst>
              <a:ext uri="{FF2B5EF4-FFF2-40B4-BE49-F238E27FC236}">
                <a16:creationId xmlns:a16="http://schemas.microsoft.com/office/drawing/2014/main" id="{F7063482-7A6A-4541-8F1E-AFAF3561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56" y="2634604"/>
            <a:ext cx="2909688" cy="15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Атрибуты </a:t>
            </a:r>
            <a:r>
              <a:rPr lang="ru-RU" sz="3600" b="1" dirty="0" err="1">
                <a:latin typeface="Arial"/>
                <a:cs typeface="Arial"/>
              </a:rPr>
              <a:t>id</a:t>
            </a:r>
            <a:r>
              <a:rPr lang="ru-RU" sz="3600" b="1" dirty="0">
                <a:latin typeface="Arial"/>
                <a:cs typeface="Arial"/>
              </a:rPr>
              <a:t> и </a:t>
            </a:r>
            <a:r>
              <a:rPr lang="ru-RU" sz="3600" b="1" dirty="0" err="1">
                <a:latin typeface="Arial"/>
                <a:cs typeface="Arial"/>
              </a:rPr>
              <a:t>class</a:t>
            </a:r>
            <a:r>
              <a:rPr lang="ru-RU" sz="3600" b="1" dirty="0">
                <a:latin typeface="Arial"/>
                <a:cs typeface="Arial"/>
              </a:rPr>
              <a:t>: пример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6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7F47B2-2537-4B7B-9029-40A53751E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65" y="2039612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2F31C-6643-45D0-82F6-E55E743F0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511" y="2013536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7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8501A6-2EA5-498B-8179-A1AAFCBD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058" y="2363377"/>
            <a:ext cx="2162175" cy="1609725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3181595-AFA8-4BB7-9E3C-7C5A07C0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84" y="2533126"/>
            <a:ext cx="3838393" cy="879085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C406ED-B0A9-4556-8A40-F381CD8ED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28" y="3571079"/>
            <a:ext cx="2759787" cy="152378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77" y="5594647"/>
            <a:ext cx="7524322" cy="61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 атрибутам </a:t>
            </a:r>
            <a:r>
              <a:rPr lang="ru-RU" sz="1800" b="1" dirty="0" err="1">
                <a:latin typeface="Arial"/>
                <a:cs typeface="Arial"/>
              </a:rPr>
              <a:t>class</a:t>
            </a:r>
            <a:r>
              <a:rPr lang="ru-RU" sz="1800" b="1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и </a:t>
            </a:r>
            <a:r>
              <a:rPr lang="ru-RU" sz="1800" b="1" dirty="0" err="1">
                <a:latin typeface="Arial"/>
                <a:cs typeface="Arial"/>
              </a:rPr>
              <a:t>id</a:t>
            </a:r>
            <a:r>
              <a:rPr lang="ru-RU" sz="1800" b="1" dirty="0">
                <a:latin typeface="Arial"/>
                <a:cs typeface="Arial"/>
              </a:rPr>
              <a:t> </a:t>
            </a:r>
            <a:r>
              <a:rPr lang="ru-RU" sz="1800" dirty="0">
                <a:latin typeface="Arial"/>
                <a:cs typeface="Arial"/>
              </a:rPr>
              <a:t>можно применять любые 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23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HTML5 - семантика сайта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6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37" y="1718008"/>
            <a:ext cx="7689470" cy="263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В языкознании «семантика» обозначает смысл слова или речевого оборота, а в интернет-маркетинге этим термином называют тематику и структуру сайта. Каждый тэг имеет своё уникальное название и отвечает за определённый информационный блок сайта.</a:t>
            </a:r>
            <a:br>
              <a:rPr lang="ru-RU" sz="1800" dirty="0">
                <a:latin typeface="Arial"/>
                <a:cs typeface="Arial"/>
              </a:rPr>
            </a:br>
            <a:r>
              <a:rPr lang="ru-RU" sz="1800" dirty="0">
                <a:latin typeface="Arial"/>
                <a:cs typeface="Arial"/>
              </a:rPr>
              <a:t> </a:t>
            </a:r>
            <a:br>
              <a:rPr lang="ru-RU" sz="1800" dirty="0">
                <a:latin typeface="Arial"/>
                <a:cs typeface="Arial"/>
              </a:rPr>
            </a:br>
            <a:r>
              <a:rPr lang="ru-RU" sz="1800" dirty="0">
                <a:latin typeface="Arial"/>
                <a:cs typeface="Arial"/>
              </a:rPr>
              <a:t>Применение семантических тэгов HTML5 улучшает читаемость кода и значительно облегчает нахождение сайта поисковым роботам браузеров.</a:t>
            </a:r>
            <a:br>
              <a:rPr lang="ru-RU" sz="1800" dirty="0">
                <a:cs typeface="Arial"/>
              </a:rPr>
            </a:br>
            <a:endParaRPr lang="ru-RU" dirty="0"/>
          </a:p>
        </p:txBody>
      </p:sp>
      <p:pic>
        <p:nvPicPr>
          <p:cNvPr id="6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8A44BDE-2277-4AB9-A6BE-71BE4CC2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39" y="4081764"/>
            <a:ext cx="3256028" cy="24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26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1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6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37" y="1718008"/>
            <a:ext cx="7689470" cy="7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Используя только что полученные знания по CSS и HTML5, создайте небольшую карточку статьи</a:t>
            </a:r>
            <a:br>
              <a:rPr lang="ru-RU" sz="1800" dirty="0">
                <a:cs typeface="Arial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573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1. HTML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7F47B2-2537-4B7B-9029-40A53751E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25" y="2439445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6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BD29428-D8C3-4CEE-90FD-D935B2B7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45" y="3156992"/>
            <a:ext cx="7280431" cy="2134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08D887A-5CC0-477D-94A1-15337C30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82" y="1605012"/>
            <a:ext cx="7689470" cy="7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Используем HTML5 тэги &lt;</a:t>
            </a:r>
            <a:r>
              <a:rPr lang="ru-RU" sz="1800" dirty="0" err="1">
                <a:latin typeface="Arial"/>
                <a:cs typeface="Arial"/>
              </a:rPr>
              <a:t>article</a:t>
            </a:r>
            <a:r>
              <a:rPr lang="ru-RU" sz="1800" dirty="0">
                <a:latin typeface="Arial"/>
                <a:cs typeface="Arial"/>
              </a:rPr>
              <a:t>&gt; для блока будущей статьи и &lt;</a:t>
            </a:r>
            <a:r>
              <a:rPr lang="ru-RU" sz="1800" dirty="0" err="1">
                <a:latin typeface="Arial"/>
                <a:cs typeface="Arial"/>
              </a:rPr>
              <a:t>mark</a:t>
            </a:r>
            <a:r>
              <a:rPr lang="ru-RU" sz="1800" dirty="0">
                <a:latin typeface="Arial"/>
                <a:cs typeface="Arial"/>
              </a:rPr>
              <a:t>&gt; для выделения части текста</a:t>
            </a:r>
            <a:endParaRPr lang="ru-RU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682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1. HTML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9D8077-FEC0-41F2-A192-7AA6A13B6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298" y="2048304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744F78-E0D6-4DC2-BBE3-F914EA4B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84" y="2712482"/>
            <a:ext cx="6828446" cy="3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72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1. CSS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9D8077-FEC0-41F2-A192-7AA6A13B6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30" y="1718007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dirty="0">
                <a:latin typeface="Arial"/>
                <a:cs typeface="Arial"/>
              </a:rPr>
              <a:t>Код</a:t>
            </a:r>
            <a:endParaRPr lang="ru-RU" dirty="0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B9F8B0C-9172-4B02-84A5-162100EA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20" y="2232346"/>
            <a:ext cx="2571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1. CSS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9D8077-FEC0-41F2-A192-7AA6A13B6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30" y="1718007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dirty="0">
                <a:latin typeface="Arial"/>
                <a:cs typeface="Arial"/>
              </a:rPr>
              <a:t>Результат</a:t>
            </a:r>
            <a:endParaRPr lang="ru-RU" dirty="0"/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B1F394-A80F-4225-9301-565D2596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492" y="2094098"/>
            <a:ext cx="3116956" cy="44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53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Модуль </a:t>
            </a:r>
            <a:r>
              <a:rPr lang="ru-RU" sz="3600" b="1" dirty="0" err="1">
                <a:latin typeface="Arial"/>
                <a:cs typeface="Arial"/>
              </a:rPr>
              <a:t>Flexbox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39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57" y="1683240"/>
            <a:ext cx="7689470" cy="8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b="1" dirty="0">
                <a:latin typeface="Arial"/>
                <a:cs typeface="Arial"/>
              </a:rPr>
              <a:t>CSS </a:t>
            </a:r>
            <a:r>
              <a:rPr lang="ru-RU" sz="1800" b="1" dirty="0" err="1">
                <a:latin typeface="Arial"/>
                <a:cs typeface="Arial"/>
              </a:rPr>
              <a:t>flexbox</a:t>
            </a:r>
            <a:r>
              <a:rPr lang="ru-RU" sz="1800" dirty="0">
                <a:latin typeface="Arial"/>
                <a:cs typeface="Arial"/>
              </a:rPr>
              <a:t> </a:t>
            </a:r>
            <a:r>
              <a:rPr lang="ru-RU" sz="1800" i="1" dirty="0">
                <a:latin typeface="Arial"/>
                <a:cs typeface="Arial"/>
              </a:rPr>
              <a:t>(</a:t>
            </a:r>
            <a:r>
              <a:rPr lang="ru-RU" sz="1800" i="1" dirty="0" err="1">
                <a:latin typeface="Arial"/>
                <a:cs typeface="Arial"/>
              </a:rPr>
              <a:t>Flexible</a:t>
            </a:r>
            <a:r>
              <a:rPr lang="ru-RU" sz="1800" i="1" dirty="0">
                <a:latin typeface="Arial"/>
                <a:cs typeface="Arial"/>
              </a:rPr>
              <a:t> Box </a:t>
            </a:r>
            <a:r>
              <a:rPr lang="ru-RU" sz="1800" i="1" dirty="0" err="1">
                <a:latin typeface="Arial"/>
                <a:cs typeface="Arial"/>
              </a:rPr>
              <a:t>Layout</a:t>
            </a:r>
            <a:r>
              <a:rPr lang="ru-RU" sz="1800" i="1" dirty="0">
                <a:latin typeface="Arial"/>
                <a:cs typeface="Arial"/>
              </a:rPr>
              <a:t> </a:t>
            </a:r>
            <a:r>
              <a:rPr lang="ru-RU" sz="1800" i="1" dirty="0" err="1">
                <a:latin typeface="Arial"/>
                <a:cs typeface="Arial"/>
              </a:rPr>
              <a:t>Module</a:t>
            </a:r>
            <a:r>
              <a:rPr lang="ru-RU" sz="1800" i="1" dirty="0">
                <a:latin typeface="Arial"/>
                <a:cs typeface="Arial"/>
              </a:rPr>
              <a:t>)</a:t>
            </a:r>
            <a:r>
              <a:rPr lang="ru-RU" sz="1800" dirty="0">
                <a:latin typeface="Arial"/>
                <a:cs typeface="Arial"/>
              </a:rPr>
              <a:t> — модуль макета гибкого контейнера — представляет собой способ компоновки элементов, в основе лежит идея оси.</a:t>
            </a:r>
            <a:endParaRPr lang="ru-RU" dirty="0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F99CE2FE-D177-45EB-BA39-B3F54C77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47" y="2803356"/>
            <a:ext cx="3311295" cy="33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Модуль </a:t>
            </a:r>
            <a:r>
              <a:rPr lang="ru-RU" sz="3600" b="1" dirty="0" err="1">
                <a:latin typeface="Arial"/>
                <a:cs typeface="Arial"/>
              </a:rPr>
              <a:t>Flexbox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39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57" y="1683240"/>
            <a:ext cx="7689470" cy="467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700" dirty="0" err="1">
                <a:latin typeface="Arial"/>
                <a:cs typeface="Arial"/>
              </a:rPr>
              <a:t>Flexbox</a:t>
            </a:r>
            <a:r>
              <a:rPr lang="ru-RU" sz="1700" dirty="0">
                <a:latin typeface="Arial"/>
                <a:cs typeface="Arial"/>
              </a:rPr>
              <a:t> состоит из </a:t>
            </a:r>
            <a:r>
              <a:rPr lang="ru-RU" sz="1700" b="1" dirty="0">
                <a:latin typeface="Arial"/>
                <a:cs typeface="Arial"/>
              </a:rPr>
              <a:t>гибкого контейнера (</a:t>
            </a:r>
            <a:r>
              <a:rPr lang="ru-RU" sz="1700" b="1" dirty="0" err="1">
                <a:latin typeface="Arial"/>
                <a:cs typeface="Arial"/>
              </a:rPr>
              <a:t>flex</a:t>
            </a:r>
            <a:r>
              <a:rPr lang="ru-RU" sz="1700" b="1" dirty="0">
                <a:latin typeface="Arial"/>
                <a:cs typeface="Arial"/>
              </a:rPr>
              <a:t> </a:t>
            </a:r>
            <a:r>
              <a:rPr lang="ru-RU" sz="1700" b="1" dirty="0" err="1">
                <a:latin typeface="Arial"/>
                <a:cs typeface="Arial"/>
              </a:rPr>
              <a:t>container</a:t>
            </a:r>
            <a:r>
              <a:rPr lang="ru-RU" sz="1700" b="1" dirty="0">
                <a:latin typeface="Arial"/>
                <a:cs typeface="Arial"/>
              </a:rPr>
              <a:t>)</a:t>
            </a:r>
            <a:r>
              <a:rPr lang="ru-RU" sz="1700" dirty="0">
                <a:latin typeface="Arial"/>
                <a:cs typeface="Arial"/>
              </a:rPr>
              <a:t> и </a:t>
            </a:r>
            <a:r>
              <a:rPr lang="ru-RU" sz="1700" b="1" dirty="0">
                <a:latin typeface="Arial"/>
                <a:cs typeface="Arial"/>
              </a:rPr>
              <a:t>гибких элементов (</a:t>
            </a:r>
            <a:r>
              <a:rPr lang="ru-RU" sz="1700" b="1" dirty="0" err="1">
                <a:latin typeface="Arial"/>
                <a:cs typeface="Arial"/>
              </a:rPr>
              <a:t>flex</a:t>
            </a:r>
            <a:r>
              <a:rPr lang="ru-RU" sz="1700" b="1" dirty="0">
                <a:latin typeface="Arial"/>
                <a:cs typeface="Arial"/>
              </a:rPr>
              <a:t> </a:t>
            </a:r>
            <a:r>
              <a:rPr lang="ru-RU" sz="1700" b="1" dirty="0" err="1">
                <a:latin typeface="Arial"/>
                <a:cs typeface="Arial"/>
              </a:rPr>
              <a:t>items</a:t>
            </a:r>
            <a:r>
              <a:rPr lang="ru-RU" sz="1700" b="1" dirty="0">
                <a:latin typeface="Arial"/>
                <a:cs typeface="Arial"/>
              </a:rPr>
              <a:t>)</a:t>
            </a:r>
            <a:r>
              <a:rPr lang="ru-RU" sz="1700" dirty="0">
                <a:latin typeface="Arial"/>
                <a:cs typeface="Arial"/>
              </a:rPr>
              <a:t>. Гибкие элементы могут выстраиваться в строку или столбик, а оставшееся свободное пространство распределяется между ними различными способами.</a:t>
            </a:r>
            <a:br>
              <a:rPr lang="ru-RU" sz="1700" dirty="0">
                <a:latin typeface="Arial"/>
                <a:cs typeface="Arial"/>
              </a:rPr>
            </a:br>
            <a:br>
              <a:rPr lang="ru-RU" sz="1700" dirty="0">
                <a:cs typeface="Arial" panose="020B0604020202020204" pitchFamily="34" charset="0"/>
              </a:rPr>
            </a:br>
            <a:r>
              <a:rPr lang="ru-RU" sz="1700" dirty="0">
                <a:latin typeface="Arial"/>
                <a:cs typeface="Arial"/>
              </a:rPr>
              <a:t>Модуль </a:t>
            </a:r>
            <a:r>
              <a:rPr lang="ru-RU" sz="1700" dirty="0" err="1">
                <a:latin typeface="Arial"/>
                <a:cs typeface="Arial"/>
              </a:rPr>
              <a:t>flexbox</a:t>
            </a:r>
            <a:r>
              <a:rPr lang="ru-RU" sz="1700" dirty="0">
                <a:latin typeface="Arial"/>
                <a:cs typeface="Arial"/>
              </a:rPr>
              <a:t> позволяет решать следующие задачи:</a:t>
            </a:r>
          </a:p>
          <a:p>
            <a:pPr marL="285750" indent="-285750"/>
            <a:r>
              <a:rPr lang="ru-RU" sz="1700" dirty="0">
                <a:latin typeface="Arial"/>
                <a:cs typeface="Arial"/>
              </a:rPr>
              <a:t>Располагать элементы в одном из четырех направлений: слева направо, справа налево, сверху вниз или снизу вверх.</a:t>
            </a:r>
          </a:p>
          <a:p>
            <a:pPr marL="285750" indent="-285750"/>
            <a:r>
              <a:rPr lang="ru-RU" sz="1700" dirty="0">
                <a:latin typeface="Arial"/>
                <a:cs typeface="Arial"/>
              </a:rPr>
              <a:t>Переопределять порядок отображения элементов.</a:t>
            </a:r>
          </a:p>
          <a:p>
            <a:pPr marL="285750" indent="-285750"/>
            <a:r>
              <a:rPr lang="ru-RU" sz="1700" dirty="0">
                <a:latin typeface="Arial"/>
                <a:cs typeface="Arial"/>
              </a:rPr>
              <a:t>Автоматически определять размеры элементов таким образом, чтобы они вписывались в доступное пространство.</a:t>
            </a:r>
          </a:p>
          <a:p>
            <a:pPr marL="285750" indent="-285750"/>
            <a:r>
              <a:rPr lang="ru-RU" sz="1700" dirty="0">
                <a:latin typeface="Arial"/>
                <a:cs typeface="Arial"/>
              </a:rPr>
              <a:t>Решать проблему с горизонтальным и вертикальным центрированием.</a:t>
            </a:r>
          </a:p>
          <a:p>
            <a:pPr marL="285750" indent="-285750"/>
            <a:r>
              <a:rPr lang="ru-RU" sz="1700" dirty="0">
                <a:latin typeface="Arial"/>
                <a:cs typeface="Arial"/>
              </a:rPr>
              <a:t>Переносить элементы внутри контейнера, не допуская его переполнения.</a:t>
            </a:r>
          </a:p>
          <a:p>
            <a:pPr marL="285750" indent="-285750"/>
            <a:r>
              <a:rPr lang="ru-RU" sz="1700" dirty="0">
                <a:latin typeface="Arial"/>
                <a:cs typeface="Arial"/>
              </a:rPr>
              <a:t>Создавать колонки одинаковой высоты.</a:t>
            </a:r>
          </a:p>
          <a:p>
            <a:pPr marL="285750" indent="-285750"/>
            <a:r>
              <a:rPr lang="ru-RU" sz="1700" dirty="0">
                <a:latin typeface="Arial"/>
                <a:cs typeface="Arial"/>
              </a:rPr>
              <a:t>Создавать прижатый к низу страницы </a:t>
            </a:r>
            <a:r>
              <a:rPr lang="ru-RU" sz="1700" dirty="0">
                <a:latin typeface="Arial"/>
                <a:cs typeface="Arial"/>
                <a:hlinkClick r:id="rId3"/>
              </a:rPr>
              <a:t>подвал сайта</a:t>
            </a:r>
            <a:r>
              <a:rPr lang="ru-RU" sz="1700" dirty="0">
                <a:latin typeface="Arial"/>
                <a:cs typeface="Arial"/>
              </a:rPr>
              <a:t>.</a:t>
            </a:r>
          </a:p>
          <a:p>
            <a:pPr>
              <a:buNone/>
            </a:pPr>
            <a:endParaRPr lang="ru-RU" sz="17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6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Из чего состоит CSS-документ (декорация сайта)</a:t>
            </a:r>
            <a:endParaRPr lang="ru-RU" b="1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28738A0-6EE0-4DA8-A152-36648F5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7" y="2369909"/>
            <a:ext cx="8132763" cy="7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Весь CSS состоит из "объявлений стилей". Именно они помогают создавать "косметику" (дополнительную красоту) сайта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6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76DD18-92B7-462E-B0D6-A39AD874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7" y="3160882"/>
            <a:ext cx="8132763" cy="43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"Объявление стиля" состоит из селектора, свойств и значений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41D437-15B5-45F6-9866-54A96D64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03" y="3877073"/>
            <a:ext cx="3954178" cy="15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55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264781" y="889236"/>
            <a:ext cx="87945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Модуль </a:t>
            </a:r>
            <a:r>
              <a:rPr lang="ru-RU" sz="3600" b="1" dirty="0" err="1">
                <a:latin typeface="Arial"/>
                <a:cs typeface="Arial"/>
              </a:rPr>
              <a:t>Flexbox</a:t>
            </a:r>
            <a:r>
              <a:rPr lang="ru-RU" sz="3600" b="1" dirty="0">
                <a:latin typeface="Arial"/>
                <a:cs typeface="Arial"/>
              </a:rPr>
              <a:t>. Основные свойства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40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84" y="1761468"/>
            <a:ext cx="5542541" cy="4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b="1" dirty="0" err="1">
                <a:latin typeface="Arial"/>
                <a:cs typeface="Arial"/>
              </a:rPr>
              <a:t>justify-content</a:t>
            </a:r>
            <a:r>
              <a:rPr lang="ru-RU" sz="1800" dirty="0">
                <a:latin typeface="Arial"/>
                <a:cs typeface="Arial"/>
              </a:rPr>
              <a:t> - выравнивает по горизонтали</a:t>
            </a:r>
          </a:p>
          <a:p>
            <a:pPr>
              <a:buNone/>
            </a:pPr>
            <a:endParaRPr lang="ru-RU" sz="1800" dirty="0">
              <a:cs typeface="Arial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F2F4D0A-EE48-4486-BE71-626AA725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24" y="2249493"/>
            <a:ext cx="25897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6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264781" y="889236"/>
            <a:ext cx="87945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Модуль </a:t>
            </a:r>
            <a:r>
              <a:rPr lang="ru-RU" sz="3600" b="1" dirty="0" err="1">
                <a:latin typeface="Arial"/>
                <a:cs typeface="Arial"/>
              </a:rPr>
              <a:t>Flexbox</a:t>
            </a:r>
            <a:r>
              <a:rPr lang="ru-RU" sz="3600" b="1" dirty="0">
                <a:latin typeface="Arial"/>
                <a:cs typeface="Arial"/>
              </a:rPr>
              <a:t>. Основные свойства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41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84" y="1761468"/>
            <a:ext cx="5542541" cy="4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b="1" dirty="0" err="1">
                <a:latin typeface="Arial"/>
                <a:cs typeface="Arial"/>
              </a:rPr>
              <a:t>align-items</a:t>
            </a:r>
            <a:r>
              <a:rPr lang="ru-RU" sz="1800" dirty="0">
                <a:latin typeface="Arial"/>
                <a:cs typeface="Arial"/>
              </a:rPr>
              <a:t> - выравнивает по вертикали</a:t>
            </a:r>
            <a:endParaRPr lang="ru-RU" dirty="0">
              <a:cs typeface="Arial"/>
            </a:endParaRPr>
          </a:p>
          <a:p>
            <a:pPr>
              <a:buNone/>
            </a:pPr>
            <a:endParaRPr lang="ru-RU" sz="1800" dirty="0">
              <a:cs typeface="Arial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FF737A25-1EB6-424C-ABB2-37B6C988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68" y="2179201"/>
            <a:ext cx="3134340" cy="3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3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264781" y="889236"/>
            <a:ext cx="87945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Модуль </a:t>
            </a:r>
            <a:r>
              <a:rPr lang="ru-RU" sz="3600" b="1" dirty="0" err="1">
                <a:latin typeface="Arial"/>
                <a:cs typeface="Arial"/>
              </a:rPr>
              <a:t>Flexbox</a:t>
            </a:r>
            <a:r>
              <a:rPr lang="ru-RU" sz="3600" b="1" dirty="0">
                <a:latin typeface="Arial"/>
                <a:cs typeface="Arial"/>
              </a:rPr>
              <a:t>. Основные свойства</a:t>
            </a:r>
            <a:endParaRPr lang="ru-RU" sz="3600" b="1" dirty="0" err="1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42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84" y="1761468"/>
            <a:ext cx="8167529" cy="8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Чтобы включить модуль </a:t>
            </a:r>
            <a:r>
              <a:rPr lang="ru-RU" sz="1800" dirty="0" err="1">
                <a:latin typeface="Arial"/>
                <a:cs typeface="Arial"/>
              </a:rPr>
              <a:t>Flexbox</a:t>
            </a:r>
            <a:r>
              <a:rPr lang="ru-RU" sz="1800" dirty="0">
                <a:latin typeface="Arial"/>
                <a:cs typeface="Arial"/>
              </a:rPr>
              <a:t> и его свойства начали функционировать, в первую очередь нужно написать </a:t>
            </a:r>
            <a:r>
              <a:rPr lang="ru-RU" sz="1800" dirty="0" err="1">
                <a:latin typeface="Arial"/>
                <a:cs typeface="Arial"/>
              </a:rPr>
              <a:t>display</a:t>
            </a:r>
            <a:r>
              <a:rPr lang="ru-RU" sz="1800" dirty="0">
                <a:latin typeface="Arial"/>
                <a:cs typeface="Arial"/>
              </a:rPr>
              <a:t>: </a:t>
            </a:r>
            <a:r>
              <a:rPr lang="ru-RU" sz="1800" dirty="0" err="1">
                <a:latin typeface="Arial"/>
                <a:cs typeface="Arial"/>
              </a:rPr>
              <a:t>flex</a:t>
            </a:r>
            <a:r>
              <a:rPr lang="ru-RU" sz="1800" dirty="0">
                <a:latin typeface="Arial"/>
                <a:cs typeface="Arial"/>
              </a:rPr>
              <a:t>;</a:t>
            </a:r>
            <a:endParaRPr lang="ru-RU" sz="1800" dirty="0" err="1">
              <a:cs typeface="Arial"/>
            </a:endParaRPr>
          </a:p>
          <a:p>
            <a:pPr>
              <a:buNone/>
            </a:pPr>
            <a:endParaRPr lang="ru-RU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612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ru-RU" altLang="ru-RU" sz="16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37" y="1718008"/>
            <a:ext cx="7689470" cy="7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Используя только что полученные знания по </a:t>
            </a:r>
            <a:r>
              <a:rPr lang="ru-RU" sz="1800" dirty="0" err="1">
                <a:latin typeface="Arial"/>
                <a:cs typeface="Arial"/>
              </a:rPr>
              <a:t>Flexbox</a:t>
            </a:r>
            <a:r>
              <a:rPr lang="ru-RU" sz="1800" dirty="0">
                <a:latin typeface="Arial"/>
                <a:cs typeface="Arial"/>
              </a:rPr>
              <a:t>, отцентрируйте содержимое статьи</a:t>
            </a:r>
            <a:br>
              <a:rPr lang="ru-RU" sz="1800" dirty="0">
                <a:cs typeface="Arial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64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ru-RU" altLang="ru-RU" sz="16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37" y="1718008"/>
            <a:ext cx="7689470" cy="7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cs typeface="Arial"/>
              </a:rPr>
              <a:t>Код</a:t>
            </a:r>
            <a:br>
              <a:rPr lang="ru-RU" sz="1800" dirty="0">
                <a:cs typeface="Arial"/>
              </a:rPr>
            </a:br>
            <a:endParaRPr lang="ru-RU" dirty="0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C8A395-269D-4FAC-AE2B-1FE6322B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58" y="2205635"/>
            <a:ext cx="3072084" cy="322031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187B5F9-FD85-47C2-9440-8E7A8063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17" y="5829331"/>
            <a:ext cx="7689470" cy="7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Дописываем первые четыре строки в родительский элемент </a:t>
            </a:r>
            <a:r>
              <a:rPr lang="ru-RU" sz="1800" dirty="0" err="1">
                <a:latin typeface="Arial"/>
                <a:cs typeface="Arial"/>
              </a:rPr>
              <a:t>article</a:t>
            </a:r>
            <a:br>
              <a:rPr lang="ru-RU" sz="1800" dirty="0">
                <a:cs typeface="Arial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650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25541" y="863160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3600" b="1" dirty="0">
                <a:latin typeface="Arial"/>
                <a:cs typeface="Arial"/>
              </a:rPr>
              <a:t>Задание 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ru-RU" altLang="ru-RU" sz="16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15503F-5F7F-48BF-9CE5-9CFD652D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37" y="1561552"/>
            <a:ext cx="7689470" cy="7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br>
              <a:rPr lang="ru-RU" sz="1800" dirty="0">
                <a:cs typeface="Arial"/>
              </a:rPr>
            </a:br>
            <a:endParaRPr lang="ru-RU">
              <a:cs typeface="Arial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2CA204-AE46-4EC5-88AC-8490C701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80" y="2084345"/>
            <a:ext cx="2972534" cy="44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4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http://www.iconsearch.ru/uploads/icons/humano2/128x128/dialog-question.png">
            <a:extLst>
              <a:ext uri="{FF2B5EF4-FFF2-40B4-BE49-F238E27FC236}">
                <a16:creationId xmlns:a16="http://schemas.microsoft.com/office/drawing/2014/main" id="{BE658E0F-2B57-4CE9-B8D8-40637457E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656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2">
            <a:extLst>
              <a:ext uri="{FF2B5EF4-FFF2-40B4-BE49-F238E27FC236}">
                <a16:creationId xmlns:a16="http://schemas.microsoft.com/office/drawing/2014/main" id="{24EDE16A-1265-47E8-A679-748FD7320341}"/>
              </a:ext>
            </a:extLst>
          </p:cNvPr>
          <p:cNvSpPr>
            <a:spLocks/>
          </p:cNvSpPr>
          <p:nvPr/>
        </p:nvSpPr>
        <p:spPr bwMode="auto">
          <a:xfrm>
            <a:off x="381000" y="1071211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3500"/>
              <a:t>Вопросы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425CF7FF-01FC-44E6-912E-FC411076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773238"/>
            <a:ext cx="251936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sz="30000" b="1" dirty="0">
                <a:solidFill>
                  <a:srgbClr val="FF0000"/>
                </a:solidFill>
              </a:rPr>
              <a:t>?</a:t>
            </a:r>
            <a:endParaRPr lang="ru-RU" altLang="ru-RU" sz="30000" b="1" i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0234FA6C-DD3E-4367-BE0A-4CAEED77377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 dirty="0">
                <a:latin typeface="Arial"/>
                <a:cs typeface="Arial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ru-RU" altLang="ru-RU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bg1"/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Связь между HTML и CSS</a:t>
            </a:r>
            <a:endParaRPr lang="ru-RU" sz="3600" b="1" dirty="0">
              <a:cs typeface="Arial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28738A0-6EE0-4DA8-A152-36648F5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7" y="1839696"/>
            <a:ext cx="8132763" cy="7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HTML позволяет только создавать сами элементы страницы, а CSS - изменять их стиль (внешний вид)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6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76DD18-92B7-462E-B0D6-A39AD874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05" y="2734973"/>
            <a:ext cx="8132763" cy="28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CSS можно связать с HTML тремя способами:</a:t>
            </a:r>
            <a:endParaRPr lang="ru-RU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Через атрибут "</a:t>
            </a:r>
            <a:r>
              <a:rPr lang="ru-RU" sz="1800" dirty="0" err="1">
                <a:latin typeface="Arial"/>
                <a:cs typeface="Arial"/>
              </a:rPr>
              <a:t>style</a:t>
            </a:r>
            <a:r>
              <a:rPr lang="ru-RU" sz="1800" dirty="0">
                <a:latin typeface="Arial"/>
                <a:cs typeface="Arial"/>
              </a:rPr>
              <a:t>" внутри </a:t>
            </a:r>
            <a:r>
              <a:rPr lang="ru-RU" sz="1800" dirty="0" err="1">
                <a:latin typeface="Arial"/>
                <a:cs typeface="Arial"/>
              </a:rPr>
              <a:t>html</a:t>
            </a:r>
            <a:r>
              <a:rPr lang="ru-RU" sz="1800" dirty="0">
                <a:latin typeface="Arial"/>
                <a:cs typeface="Arial"/>
              </a:rPr>
              <a:t> тэга</a:t>
            </a:r>
            <a:endParaRPr lang="ru-RU" sz="1800" dirty="0">
              <a:cs typeface="Arial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Через тэг &lt;</a:t>
            </a:r>
            <a:r>
              <a:rPr lang="ru-RU" sz="1800" dirty="0" err="1">
                <a:latin typeface="Arial"/>
                <a:cs typeface="Arial"/>
              </a:rPr>
              <a:t>style</a:t>
            </a:r>
            <a:r>
              <a:rPr lang="ru-RU" sz="1800" dirty="0">
                <a:latin typeface="Arial"/>
                <a:cs typeface="Arial"/>
              </a:rPr>
              <a:t>&gt; внутри тэга &lt;</a:t>
            </a:r>
            <a:r>
              <a:rPr lang="ru-RU" sz="1800" dirty="0" err="1">
                <a:latin typeface="Arial"/>
                <a:cs typeface="Arial"/>
              </a:rPr>
              <a:t>head</a:t>
            </a:r>
            <a:r>
              <a:rPr lang="ru-RU" sz="1800" dirty="0">
                <a:latin typeface="Arial"/>
                <a:cs typeface="Arial"/>
              </a:rPr>
              <a:t>&gt;</a:t>
            </a:r>
            <a:endParaRPr lang="ru-RU" sz="1800" dirty="0">
              <a:cs typeface="Arial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Через отдельный файл с расширением ".</a:t>
            </a:r>
            <a:r>
              <a:rPr lang="ru-RU" sz="1800" dirty="0" err="1">
                <a:latin typeface="Arial"/>
                <a:cs typeface="Arial"/>
              </a:rPr>
              <a:t>css</a:t>
            </a:r>
            <a:r>
              <a:rPr lang="ru-RU" sz="1800" dirty="0">
                <a:latin typeface="Arial"/>
                <a:cs typeface="Arial"/>
              </a:rPr>
              <a:t>"</a:t>
            </a:r>
            <a:endParaRPr lang="ru-RU" sz="1800" dirty="0">
              <a:cs typeface="Arial"/>
            </a:endParaRPr>
          </a:p>
          <a:p>
            <a:pPr>
              <a:buNone/>
            </a:pP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None/>
            </a:pPr>
            <a:endParaRPr lang="ru-RU" altLang="ru-RU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67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Первый способ</a:t>
            </a:r>
            <a:endParaRPr lang="ru-RU" sz="3600" b="1" dirty="0">
              <a:cs typeface="Arial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28738A0-6EE0-4DA8-A152-36648F5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7" y="1839696"/>
            <a:ext cx="8132763" cy="7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Через атрибут "</a:t>
            </a:r>
            <a:r>
              <a:rPr lang="ru-RU" sz="1800" dirty="0" err="1">
                <a:latin typeface="Arial"/>
                <a:cs typeface="Arial"/>
              </a:rPr>
              <a:t>style</a:t>
            </a:r>
            <a:r>
              <a:rPr lang="ru-RU" sz="1800" dirty="0">
                <a:latin typeface="Arial"/>
                <a:cs typeface="Arial"/>
              </a:rPr>
              <a:t>" внутри </a:t>
            </a:r>
            <a:r>
              <a:rPr lang="ru-RU" sz="1800" dirty="0" err="1">
                <a:latin typeface="Arial"/>
                <a:cs typeface="Arial"/>
              </a:rPr>
              <a:t>html</a:t>
            </a:r>
            <a:r>
              <a:rPr lang="ru-RU" sz="1800" dirty="0">
                <a:latin typeface="Arial"/>
                <a:cs typeface="Arial"/>
              </a:rPr>
              <a:t> тэга</a:t>
            </a:r>
            <a:endParaRPr lang="ru-RU" dirty="0"/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60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5DC57A2-9831-4D76-9F55-05D4DD06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96" y="2737631"/>
            <a:ext cx="7428196" cy="400540"/>
          </a:xfrm>
          <a:prstGeom prst="rect">
            <a:avLst/>
          </a:prstGeom>
        </p:spPr>
      </p:pic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7F2630-689B-4277-897F-4C7DE76D0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03" y="4207624"/>
            <a:ext cx="2286000" cy="12763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77" y="2256913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77" y="3621559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62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Второй способ</a:t>
            </a:r>
            <a:endParaRPr lang="ru-RU" sz="3600" b="1" dirty="0">
              <a:cs typeface="Arial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28738A0-6EE0-4DA8-A152-36648F5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7" y="1839696"/>
            <a:ext cx="8132763" cy="7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Через тэг &lt;</a:t>
            </a:r>
            <a:r>
              <a:rPr lang="ru-RU" sz="1800" dirty="0" err="1">
                <a:latin typeface="Arial"/>
                <a:cs typeface="Arial"/>
              </a:rPr>
              <a:t>style</a:t>
            </a:r>
            <a:r>
              <a:rPr lang="ru-RU" sz="1800" dirty="0">
                <a:latin typeface="Arial"/>
                <a:cs typeface="Arial"/>
              </a:rPr>
              <a:t>&gt; внутри тэга &lt;</a:t>
            </a:r>
            <a:r>
              <a:rPr lang="ru-RU" sz="1800" dirty="0" err="1">
                <a:latin typeface="Arial"/>
                <a:cs typeface="Arial"/>
              </a:rPr>
              <a:t>head</a:t>
            </a:r>
            <a:r>
              <a:rPr lang="ru-RU" sz="1800" dirty="0">
                <a:latin typeface="Arial"/>
                <a:cs typeface="Arial"/>
              </a:rPr>
              <a:t>&gt;</a:t>
            </a:r>
            <a:endParaRPr lang="ru-RU" dirty="0"/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600"/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7F2630-689B-4277-897F-4C7DE76D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84" y="3477495"/>
            <a:ext cx="2286000" cy="12763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CDC424-8542-4C97-B5E3-2296838E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53" y="2891430"/>
            <a:ext cx="579403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Код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DD15B7-D087-45D7-A820-FA22375A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58" y="2891430"/>
            <a:ext cx="1292148" cy="3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Результат</a:t>
            </a: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2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54A446-3397-4C8E-BAD7-E4CB4782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72" y="3364555"/>
            <a:ext cx="4394682" cy="23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8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Третий способ</a:t>
            </a:r>
            <a:endParaRPr lang="ru-RU" sz="3600" b="1" dirty="0">
              <a:cs typeface="Arial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28738A0-6EE0-4DA8-A152-36648F5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7" y="1839696"/>
            <a:ext cx="8132763" cy="36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Arial"/>
                <a:cs typeface="Arial"/>
              </a:rPr>
              <a:t>Через отдельный файл с расширением ".</a:t>
            </a:r>
            <a:r>
              <a:rPr lang="ru-RU" sz="1800" dirty="0" err="1">
                <a:latin typeface="Arial"/>
                <a:cs typeface="Arial"/>
              </a:rPr>
              <a:t>css</a:t>
            </a:r>
            <a:r>
              <a:rPr lang="ru-RU" sz="1800" dirty="0">
                <a:latin typeface="Arial"/>
                <a:cs typeface="Arial"/>
              </a:rPr>
              <a:t>"</a:t>
            </a:r>
            <a:endParaRPr lang="ru-RU" dirty="0"/>
          </a:p>
          <a:p>
            <a:pPr algn="just">
              <a:lnSpc>
                <a:spcPct val="80000"/>
              </a:lnSpc>
              <a:buFontTx/>
              <a:buNone/>
            </a:pPr>
            <a:endParaRPr lang="ru-RU" altLang="ru-RU" sz="2400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6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64D47FE-4E83-4C43-8261-877C6A91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05" y="2665437"/>
            <a:ext cx="8132763" cy="29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Создаём файл style.css</a:t>
            </a:r>
            <a:endParaRPr lang="ru-RU" sz="1800">
              <a:cs typeface="Arial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Внутри тэга &lt;</a:t>
            </a:r>
            <a:r>
              <a:rPr lang="ru-RU" sz="1800" dirty="0" err="1">
                <a:latin typeface="Arial"/>
                <a:cs typeface="Arial"/>
              </a:rPr>
              <a:t>head</a:t>
            </a:r>
            <a:r>
              <a:rPr lang="ru-RU" sz="1800" dirty="0">
                <a:latin typeface="Arial"/>
                <a:cs typeface="Arial"/>
              </a:rPr>
              <a:t>&gt; пишем строку:</a:t>
            </a:r>
            <a:endParaRPr lang="ru-RU" sz="1800" dirty="0">
              <a:cs typeface="Arial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Объявляем стили</a:t>
            </a:r>
            <a:endParaRPr lang="ru-RU" sz="1800" dirty="0">
              <a:cs typeface="Arial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Arial"/>
                <a:cs typeface="Arial"/>
              </a:rPr>
              <a:t>Видим итоговый вывод на экране</a:t>
            </a:r>
          </a:p>
          <a:p>
            <a:pPr>
              <a:buNone/>
            </a:pPr>
            <a:endParaRPr lang="ru-RU" sz="1800" dirty="0">
              <a:cs typeface="Arial"/>
            </a:endParaRPr>
          </a:p>
          <a:p>
            <a:pPr algn="just">
              <a:lnSpc>
                <a:spcPct val="80000"/>
              </a:lnSpc>
              <a:buNone/>
            </a:pPr>
            <a:endParaRPr lang="ru-RU" altLang="ru-RU" sz="2400" dirty="0">
              <a:cs typeface="Arial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8BF9B17A-51A5-40E1-803C-2C15024C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735" y="3020909"/>
            <a:ext cx="3951390" cy="3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542925" y="1097844"/>
            <a:ext cx="8229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3600" b="1" dirty="0">
                <a:latin typeface="Arial"/>
                <a:cs typeface="Arial"/>
              </a:rPr>
              <a:t>Третий способ</a:t>
            </a:r>
            <a:endParaRPr lang="ru-RU" sz="3600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D26A03-2831-4515-90CD-58807A81A22C}" type="slidenum">
              <a:rPr lang="ru-RU" altLang="ru-RU" sz="16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600"/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28D8AF-DC07-4B1D-86B5-E0850405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8" y="2032718"/>
            <a:ext cx="3864470" cy="1558295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85380FF-F0A4-41DF-9E7F-B77FD4DB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382" y="2010572"/>
            <a:ext cx="2842035" cy="1576514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089C057-62F0-4430-BCAA-1942A76A9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562" y="4259777"/>
            <a:ext cx="3355117" cy="18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108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41511</TotalTime>
  <Words>4875</Words>
  <Application>Microsoft Office PowerPoint</Application>
  <PresentationFormat>Экран (4:3)</PresentationFormat>
  <Paragraphs>874</Paragraphs>
  <Slides>47</Slides>
  <Notes>44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Специальное оформление</vt:lpstr>
      <vt:lpstr>Разработка клиентских частей интернет ресурсов  осень-зима 2021</vt:lpstr>
      <vt:lpstr>Введение в CSS, HTML5 и модуль Flexbox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ст. преп. Матчин В.Т.</dc:creator>
  <cp:lastModifiedBy>cnit.mirea@gmail.com</cp:lastModifiedBy>
  <cp:revision>1281</cp:revision>
  <dcterms:created xsi:type="dcterms:W3CDTF">2015-07-29T11:14:37Z</dcterms:created>
  <dcterms:modified xsi:type="dcterms:W3CDTF">2021-09-22T09:40:38Z</dcterms:modified>
</cp:coreProperties>
</file>