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2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3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53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2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3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18D8-7E71-4C3E-9D50-CB8F48CC13DF}" type="datetimeFigureOut">
              <a:rPr lang="ru-RU" smtClean="0"/>
              <a:t>20.05.2017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E89B-A494-4A41-9CA5-246E5E1FE5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7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4552613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Избирательная система</a:t>
            </a:r>
            <a:br>
              <a:rPr lang="ru-RU" dirty="0" smtClean="0"/>
            </a:br>
            <a:r>
              <a:rPr lang="ru-RU" dirty="0" smtClean="0"/>
              <a:t>Республики Беларусь</a:t>
            </a:r>
            <a:endParaRPr lang="ru-RU" dirty="0"/>
          </a:p>
        </p:txBody>
      </p:sp>
      <p:pic>
        <p:nvPicPr>
          <p:cNvPr id="1026" name="Picture 2" descr="D:\добавить на страницу ИВ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6295" cy="378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референдумов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556792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территориальности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36096" y="1556792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юридической силе принимаемых решений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636912"/>
            <a:ext cx="30963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республиканские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24128" y="2636912"/>
            <a:ext cx="31683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обязательные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87624" y="4221088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местные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96408" y="4221088"/>
            <a:ext cx="34563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консультативные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923928" y="112474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644008" y="1124744"/>
            <a:ext cx="79208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2"/>
          </p:cNvCxnSpPr>
          <p:nvPr/>
        </p:nvCxnSpPr>
        <p:spPr>
          <a:xfrm>
            <a:off x="2195736" y="213285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79127" y="21318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5515485" y="2177260"/>
            <a:ext cx="0" cy="204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707904" y="2131892"/>
            <a:ext cx="0" cy="2043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1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Референдумы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32936" y="1571935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11560" y="1571934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республиканский</a:t>
            </a:r>
            <a:r>
              <a:rPr lang="ru-RU" sz="2000" dirty="0"/>
              <a:t> – на него выносятся важнейшие вопросы, касающиеся всего государства и общества (назначается Президентом, решение о проведении может быть принято Президентом, обеими палатами парламента, а также по инициативе не менее 450 тыс. граждан, обладающих избирательным правом)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60" y="1598591"/>
            <a:ext cx="36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местный</a:t>
            </a:r>
            <a:r>
              <a:rPr lang="ru-RU" sz="2400" dirty="0"/>
              <a:t> – на него выносятся вопросы, имеющие значение для населения соответствующей </a:t>
            </a:r>
            <a:r>
              <a:rPr lang="ru-RU" sz="2400" dirty="0" smtClean="0"/>
              <a:t>административно территориальной </a:t>
            </a:r>
            <a:r>
              <a:rPr lang="ru-RU" sz="2400" dirty="0"/>
              <a:t>единицы (принимается уполномоченным на то местным Советом)</a:t>
            </a:r>
          </a:p>
        </p:txBody>
      </p:sp>
    </p:spTree>
    <p:extLst>
      <p:ext uri="{BB962C8B-B14F-4D97-AF65-F5344CB8AC3E}">
        <p14:creationId xmlns:p14="http://schemas.microsoft.com/office/powerpoint/2010/main" val="17578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b="1" dirty="0" smtClean="0"/>
              <a:t>Избирательное </a:t>
            </a:r>
            <a:r>
              <a:rPr lang="ru-RU" sz="2800" dirty="0" smtClean="0"/>
              <a:t>право – это право гражданина избирать и быть избранным в представительный орган власти</a:t>
            </a:r>
            <a:endParaRPr lang="ru-RU" sz="2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555776" y="1916832"/>
            <a:ext cx="35283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Принципы избирательного права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51520" y="3068960"/>
            <a:ext cx="35283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Всеобщие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76056" y="3068960"/>
            <a:ext cx="35283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Свободные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1520" y="4293096"/>
            <a:ext cx="35283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Равные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76056" y="4293096"/>
            <a:ext cx="35283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Тайные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63688" y="5695503"/>
            <a:ext cx="54006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Прямые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>
            <a:stCxn id="4" idx="2"/>
          </p:cNvCxnSpPr>
          <p:nvPr/>
        </p:nvCxnSpPr>
        <p:spPr>
          <a:xfrm>
            <a:off x="4319972" y="2492896"/>
            <a:ext cx="0" cy="320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3"/>
          </p:cNvCxnSpPr>
          <p:nvPr/>
        </p:nvCxnSpPr>
        <p:spPr>
          <a:xfrm>
            <a:off x="3779912" y="335699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3"/>
          </p:cNvCxnSpPr>
          <p:nvPr/>
        </p:nvCxnSpPr>
        <p:spPr>
          <a:xfrm>
            <a:off x="3779912" y="458112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0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Всеобщее избирательное право: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383159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Выборы депутатов и других лиц, избираемых на государственные должности народом, являются всеобщими: право избирать имею граждане РБ, достигшие 18 лет.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2492896"/>
            <a:ext cx="35283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Свободные выборы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1409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Избиратель лично решает, учувствовать ли ему в выборах или нет и за кого голосовать.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5816" y="3933056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Равное избирательное право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3441" y="465313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Выборы являются равными: избиратели имею равное количество голосов, кандидаты учувствуют в выборах на равных основаниях.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2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Тайное голосование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83159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голосование на выборах является тайным: контроль за волеизъявлением избирателей в ходе голосования </a:t>
            </a:r>
            <a:r>
              <a:rPr lang="ru-RU" dirty="0" smtClean="0"/>
              <a:t>запрещ</a:t>
            </a:r>
            <a:r>
              <a:rPr lang="ru-RU" dirty="0"/>
              <a:t>ё</a:t>
            </a:r>
            <a:r>
              <a:rPr lang="ru-RU" dirty="0" smtClean="0"/>
              <a:t>н</a:t>
            </a:r>
            <a:r>
              <a:rPr lang="ru-RU" dirty="0"/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27784" y="2492896"/>
            <a:ext cx="36724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Прямое избирательное право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выборы Президента и депутатов являются прямыми, т.к. они избираются гражданами непосредственно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80184" y="4509120"/>
            <a:ext cx="36724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Косвенное избирательное право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960" y="5229200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выборы членов Совета Республики являются косвенными: граждане Республики Беларусь делегируют депутатам Советов базового уровня и г. Минска право избирать членов Совета Республики</a:t>
            </a:r>
          </a:p>
        </p:txBody>
      </p:sp>
    </p:spTree>
    <p:extLst>
      <p:ext uri="{BB962C8B-B14F-4D97-AF65-F5344CB8AC3E}">
        <p14:creationId xmlns:p14="http://schemas.microsoft.com/office/powerpoint/2010/main" val="409112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Избирательное право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76056" y="1717075"/>
            <a:ext cx="3538736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Пассивное – право избираться в выборные государственные органы и органы и органы местного самоуправления. Оно обусловлено различными избирательными цензами.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9600" y="1752600"/>
            <a:ext cx="35387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Активное – право избирать в выборные государственные органы и органы местного самоуправления. Им обладают граждане, достигшие 18 лет.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в праве избирать и быть избранным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 </a:t>
            </a:r>
            <a:r>
              <a:rPr lang="ru-RU" sz="2000" dirty="0"/>
              <a:t>случае, если человек признан судом недееспособным (при психическом расстройстве</a:t>
            </a:r>
            <a:r>
              <a:rPr lang="ru-RU" sz="2000" dirty="0" smtClean="0"/>
              <a:t>);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если лицо содержится по приговору суда в местах лишения свободы; </a:t>
            </a: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/>
              <a:t>к лицу, по подозрении в совершении преступления избрана такая мера, как содержание под стражей, оно теряет право избирать, но сохраняет право быть избранным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2050" name="Picture 2" descr="D:\f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93096"/>
            <a:ext cx="41764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выборов Президент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556792"/>
            <a:ext cx="28803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Президент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04048" y="1556792"/>
            <a:ext cx="28803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Палата представителей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148064" y="3046314"/>
            <a:ext cx="2880320" cy="103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Президента Республики Беларусь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3046314"/>
            <a:ext cx="2880320" cy="1030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Палату представителей, Совет Республики и местные Советы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47664" y="4725144"/>
            <a:ext cx="590465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Центральная комиссия по выборам и проведению республиканских референдумов организует непосредственную работу и контроль за проведением выборов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707904" y="1052736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0"/>
          </p:cNvCxnSpPr>
          <p:nvPr/>
        </p:nvCxnSpPr>
        <p:spPr>
          <a:xfrm flipV="1">
            <a:off x="4499992" y="3717032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211960" y="105273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3"/>
            <a:endCxn id="6" idx="1"/>
          </p:cNvCxnSpPr>
          <p:nvPr/>
        </p:nvCxnSpPr>
        <p:spPr>
          <a:xfrm>
            <a:off x="3707904" y="3561693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2"/>
            <a:endCxn id="7" idx="0"/>
          </p:cNvCxnSpPr>
          <p:nvPr/>
        </p:nvCxnSpPr>
        <p:spPr>
          <a:xfrm>
            <a:off x="2267744" y="2276872"/>
            <a:ext cx="0" cy="76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580478" y="2276872"/>
            <a:ext cx="0" cy="76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Депутат</a:t>
            </a:r>
            <a:r>
              <a:rPr lang="ru-RU" dirty="0"/>
              <a:t> – лицо, избранное гражданами в состав представительного органа </a:t>
            </a:r>
            <a:r>
              <a:rPr lang="ru-RU" dirty="0" smtClean="0"/>
              <a:t>власти.</a:t>
            </a:r>
          </a:p>
          <a:p>
            <a:r>
              <a:rPr lang="ru-RU" b="1" dirty="0" smtClean="0"/>
              <a:t>Избирательный </a:t>
            </a:r>
            <a:r>
              <a:rPr lang="ru-RU" b="1" dirty="0"/>
              <a:t>округ </a:t>
            </a:r>
            <a:r>
              <a:rPr lang="ru-RU" dirty="0"/>
              <a:t>– часть территории, от которой избирается один (или более) </a:t>
            </a:r>
            <a:r>
              <a:rPr lang="ru-RU" dirty="0" smtClean="0"/>
              <a:t>депутат.</a:t>
            </a:r>
          </a:p>
          <a:p>
            <a:r>
              <a:rPr lang="ru-RU" b="1" dirty="0" smtClean="0"/>
              <a:t>Избирательный </a:t>
            </a:r>
            <a:r>
              <a:rPr lang="ru-RU" b="1" dirty="0"/>
              <a:t>участок </a:t>
            </a:r>
            <a:r>
              <a:rPr lang="ru-RU" dirty="0"/>
              <a:t>– часть территории, на которой организуется голосование. Является частью избирательного </a:t>
            </a:r>
            <a:r>
              <a:rPr lang="ru-RU" dirty="0" smtClean="0"/>
              <a:t>округа.</a:t>
            </a:r>
          </a:p>
          <a:p>
            <a:r>
              <a:rPr lang="ru-RU" b="1" dirty="0" smtClean="0"/>
              <a:t>Избирательный </a:t>
            </a:r>
            <a:r>
              <a:rPr lang="ru-RU" b="1" dirty="0"/>
              <a:t>ценз </a:t>
            </a:r>
            <a:r>
              <a:rPr lang="ru-RU" dirty="0"/>
              <a:t>– условие для осуществления права избирать и быть </a:t>
            </a:r>
            <a:r>
              <a:rPr lang="ru-RU" dirty="0" smtClean="0"/>
              <a:t>избранным.</a:t>
            </a:r>
          </a:p>
          <a:p>
            <a:r>
              <a:rPr lang="ru-RU" b="1" dirty="0" smtClean="0"/>
              <a:t>Полномочия</a:t>
            </a:r>
            <a:r>
              <a:rPr lang="ru-RU" dirty="0" smtClean="0"/>
              <a:t> </a:t>
            </a:r>
            <a:r>
              <a:rPr lang="ru-RU" dirty="0"/>
              <a:t>– права и обязанности государственного органа, должностного лица или </a:t>
            </a:r>
            <a:r>
              <a:rPr lang="ru-RU" dirty="0" smtClean="0"/>
              <a:t>гражданина.</a:t>
            </a:r>
          </a:p>
          <a:p>
            <a:r>
              <a:rPr lang="ru-RU" b="1" dirty="0" smtClean="0"/>
              <a:t>Функция</a:t>
            </a:r>
            <a:r>
              <a:rPr lang="ru-RU" dirty="0" smtClean="0"/>
              <a:t> </a:t>
            </a:r>
            <a:r>
              <a:rPr lang="ru-RU" dirty="0"/>
              <a:t>– основное направление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92737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Референдум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 </a:t>
            </a:r>
            <a:r>
              <a:rPr lang="ru-RU" sz="2800" b="1" dirty="0"/>
              <a:t>Референдум</a:t>
            </a:r>
            <a:r>
              <a:rPr lang="ru-RU" sz="2800" dirty="0"/>
              <a:t> (народное голосование) – это способ принятия гражданами Республики Беларусь решений по наиболее важным вопросам государственной и общественной жизни или выявления мнений граждан по этим вопросам</a:t>
            </a:r>
          </a:p>
        </p:txBody>
      </p:sp>
      <p:pic>
        <p:nvPicPr>
          <p:cNvPr id="3074" name="Picture 2" descr="D:\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33056"/>
            <a:ext cx="4139952" cy="275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30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477</Words>
  <Application>Microsoft Office PowerPoint</Application>
  <PresentationFormat>Экран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Избирательная система Республики Беларусь</vt:lpstr>
      <vt:lpstr>Избирательное право – это право гражданина избирать и быть избранным в представительный орган власти</vt:lpstr>
      <vt:lpstr>Всеобщее избирательное право:</vt:lpstr>
      <vt:lpstr>Тайное голосование</vt:lpstr>
      <vt:lpstr>Избирательное право </vt:lpstr>
      <vt:lpstr>Ограничения в праве избирать и быть избранным</vt:lpstr>
      <vt:lpstr>Назначение выборов Президент </vt:lpstr>
      <vt:lpstr>Презентация PowerPoint</vt:lpstr>
      <vt:lpstr>Референдум</vt:lpstr>
      <vt:lpstr>Виды референдумов</vt:lpstr>
      <vt:lpstr>Референдумы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Избирательная система Республики Беларусь</dc:title>
  <dc:creator>MaxCriser</dc:creator>
  <cp:lastModifiedBy>MaxCriser</cp:lastModifiedBy>
  <cp:revision>3</cp:revision>
  <dcterms:created xsi:type="dcterms:W3CDTF">2017-05-20T14:52:43Z</dcterms:created>
  <dcterms:modified xsi:type="dcterms:W3CDTF">2017-05-20T15:15:55Z</dcterms:modified>
</cp:coreProperties>
</file>