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98ED-6B1E-4E10-9504-9F639DEA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B73-1636-4699-96A1-6017A3F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   = 'e'</a:t>
            </a:r>
          </a:p>
          <a:p>
            <a:pPr marL="0" indent="0">
              <a:buNone/>
            </a:pPr>
            <a:r>
              <a:rPr lang="en-US" dirty="0" err="1"/>
              <a:t>prof_type</a:t>
            </a:r>
            <a:r>
              <a:rPr lang="en-US" dirty="0"/>
              <a:t> = -2</a:t>
            </a:r>
          </a:p>
          <a:p>
            <a:pPr marL="0" indent="0">
              <a:buNone/>
            </a:pPr>
            <a:r>
              <a:rPr lang="en-US" dirty="0" err="1"/>
              <a:t>omn</a:t>
            </a:r>
            <a:r>
              <a:rPr lang="en-US" dirty="0"/>
              <a:t>    =    -1     !</a:t>
            </a:r>
            <a:r>
              <a:rPr lang="en-US" dirty="0" err="1"/>
              <a:t>L_ref</a:t>
            </a:r>
            <a:r>
              <a:rPr lang="en-US" dirty="0"/>
              <a:t>/</a:t>
            </a:r>
            <a:r>
              <a:rPr lang="en-US" dirty="0" err="1"/>
              <a:t>L_n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omt</a:t>
            </a:r>
            <a:r>
              <a:rPr lang="en-US" dirty="0"/>
              <a:t>    =    -1     !</a:t>
            </a:r>
            <a:r>
              <a:rPr lang="en-US" dirty="0" err="1"/>
              <a:t>L_ref</a:t>
            </a:r>
            <a:r>
              <a:rPr lang="en-US" dirty="0"/>
              <a:t>/L_T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mass   =    2.7244E-4 !mass in units of </a:t>
            </a:r>
            <a:r>
              <a:rPr lang="en-US" dirty="0" err="1"/>
              <a:t>m_ref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   =    -1     !temperature in units of </a:t>
            </a:r>
            <a:r>
              <a:rPr lang="en-US" dirty="0" err="1"/>
              <a:t>T_ref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dens   =    -1     !density in units of </a:t>
            </a:r>
            <a:r>
              <a:rPr lang="en-US" dirty="0" err="1"/>
              <a:t>n_ref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charge =  -1 	      !charge in elementary charge units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9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8CFE-2E2A-47E7-ACA0-DD6348F5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&amp;units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A16D-183F-4CAB-BAA1-A765776A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!uncomment and set reference values if required</a:t>
            </a:r>
          </a:p>
          <a:p>
            <a:pPr marL="0" indent="0">
              <a:buNone/>
            </a:pPr>
            <a:r>
              <a:rPr lang="en-US" dirty="0"/>
              <a:t>!(-1 for automatic computation if profile files specified)</a:t>
            </a:r>
          </a:p>
          <a:p>
            <a:pPr marL="0" indent="0">
              <a:buNone/>
            </a:pPr>
            <a:r>
              <a:rPr lang="en-US" dirty="0" err="1"/>
              <a:t>Bref</a:t>
            </a:r>
            <a:r>
              <a:rPr lang="en-US" dirty="0"/>
              <a:t> = -1 !in Tesla (*)</a:t>
            </a:r>
          </a:p>
          <a:p>
            <a:pPr marL="0" indent="0">
              <a:buNone/>
            </a:pPr>
            <a:r>
              <a:rPr lang="en-US" dirty="0" err="1"/>
              <a:t>Tref</a:t>
            </a:r>
            <a:r>
              <a:rPr lang="en-US" dirty="0"/>
              <a:t> = -1 !in keV</a:t>
            </a:r>
          </a:p>
          <a:p>
            <a:pPr marL="0" indent="0">
              <a:buNone/>
            </a:pPr>
            <a:r>
              <a:rPr lang="en-US" dirty="0" err="1"/>
              <a:t>nref</a:t>
            </a:r>
            <a:r>
              <a:rPr lang="en-US" dirty="0"/>
              <a:t> = -1 !in 1E19 m^{-3}</a:t>
            </a:r>
          </a:p>
          <a:p>
            <a:pPr marL="0" indent="0">
              <a:buNone/>
            </a:pPr>
            <a:r>
              <a:rPr lang="en-US" dirty="0" err="1"/>
              <a:t>Lref</a:t>
            </a:r>
            <a:r>
              <a:rPr lang="en-US" dirty="0"/>
              <a:t> = -1 !in m (*)</a:t>
            </a:r>
          </a:p>
          <a:p>
            <a:pPr marL="0" indent="0">
              <a:buNone/>
            </a:pPr>
            <a:r>
              <a:rPr lang="en-US" dirty="0" err="1"/>
              <a:t>mref</a:t>
            </a:r>
            <a:r>
              <a:rPr lang="en-US" dirty="0"/>
              <a:t> = 2.0 !in proton mass (deuterium as main ion species)</a:t>
            </a:r>
          </a:p>
          <a:p>
            <a:pPr marL="0" indent="0">
              <a:buNone/>
            </a:pPr>
            <a:r>
              <a:rPr lang="en-US" dirty="0" err="1"/>
              <a:t>omegatorref</a:t>
            </a:r>
            <a:r>
              <a:rPr lang="en-US" dirty="0"/>
              <a:t> = -1 !in rad/sec</a:t>
            </a:r>
          </a:p>
          <a:p>
            <a:pPr marL="0" indent="0">
              <a:buNone/>
            </a:pPr>
            <a:r>
              <a:rPr lang="en-US" dirty="0"/>
              <a:t>!(*) will be overwritten by </a:t>
            </a:r>
            <a:r>
              <a:rPr lang="en-US" dirty="0" err="1"/>
              <a:t>efit</a:t>
            </a:r>
            <a:r>
              <a:rPr lang="en-US" dirty="0"/>
              <a:t> and </a:t>
            </a:r>
            <a:r>
              <a:rPr lang="en-US" dirty="0" err="1"/>
              <a:t>chease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08310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E734-3767-490D-82CA-431C8432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dirty="0" err="1"/>
              <a:t>external_contr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BD7F-5EFC-46D4-88FF-F58D88C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ExBrate</a:t>
            </a:r>
            <a:r>
              <a:rPr lang="en-US" dirty="0"/>
              <a:t> = -1111.0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9BF-6DBB-4D3F-B1E8-FBF4549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47"/>
            <a:ext cx="10515600" cy="1325563"/>
          </a:xfrm>
        </p:spPr>
        <p:txBody>
          <a:bodyPr/>
          <a:lstStyle/>
          <a:p>
            <a:r>
              <a:rPr lang="en-US" dirty="0"/>
              <a:t>Submit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287C-A0B2-4DA1-855F-4DBDD035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5406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#!/bin/bash -l</a:t>
            </a:r>
          </a:p>
          <a:p>
            <a:pPr marL="0" indent="0">
              <a:buNone/>
            </a:pPr>
            <a:r>
              <a:rPr lang="en-US" dirty="0"/>
              <a:t>### please make sure to run</a:t>
            </a:r>
          </a:p>
          <a:p>
            <a:pPr marL="0" indent="0">
              <a:buNone/>
            </a:pPr>
            <a:r>
              <a:rPr lang="en-US" dirty="0"/>
              <a:t>### 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### BEFORE compiling GENE to set the correct compiler optimization and memory</a:t>
            </a:r>
          </a:p>
          <a:p>
            <a:pPr marL="0" indent="0">
              <a:buNone/>
            </a:pPr>
            <a:r>
              <a:rPr lang="en-US" dirty="0"/>
              <a:t>#SBATCH -p regular </a:t>
            </a:r>
            <a:r>
              <a:rPr lang="en-US" dirty="0">
                <a:solidFill>
                  <a:srgbClr val="FF0000"/>
                </a:solidFill>
              </a:rPr>
              <a:t>(or debug)</a:t>
            </a:r>
          </a:p>
          <a:p>
            <a:pPr marL="0" indent="0">
              <a:buNone/>
            </a:pPr>
            <a:r>
              <a:rPr lang="en-US" dirty="0"/>
              <a:t>#SBATCH -N </a:t>
            </a:r>
            <a:r>
              <a:rPr lang="en-US" sz="2900" b="1" dirty="0">
                <a:solidFill>
                  <a:srgbClr val="FF0000"/>
                </a:solidFill>
              </a:rPr>
              <a:t>18</a:t>
            </a:r>
            <a:r>
              <a:rPr lang="en-US" dirty="0"/>
              <a:t> ###number of nodes</a:t>
            </a:r>
          </a:p>
          <a:p>
            <a:pPr marL="0" indent="0">
              <a:buNone/>
            </a:pPr>
            <a:r>
              <a:rPr lang="en-US" dirty="0"/>
              <a:t>#SBATCH -S 4    ###number of specialized cores per node (use 4 to get 64 cores per node for GENE)</a:t>
            </a:r>
          </a:p>
          <a:p>
            <a:pPr marL="0" indent="0">
              <a:buNone/>
            </a:pPr>
            <a:r>
              <a:rPr lang="en-US" dirty="0"/>
              <a:t>#SBATCH -C </a:t>
            </a:r>
            <a:r>
              <a:rPr lang="en-US" dirty="0" err="1"/>
              <a:t>knl,quad,cache</a:t>
            </a:r>
            <a:r>
              <a:rPr lang="en-US" dirty="0"/>
              <a:t>  ###default setting on Cori, means 16GB fast RAM will be used as L3 cache; leaving 96GB per node</a:t>
            </a:r>
          </a:p>
          <a:p>
            <a:pPr marL="0" indent="0">
              <a:buNone/>
            </a:pPr>
            <a:r>
              <a:rPr lang="en-US" dirty="0"/>
              <a:t>#SBATCH -t 02:00:00  </a:t>
            </a:r>
            <a:r>
              <a:rPr lang="en-US" dirty="0">
                <a:solidFill>
                  <a:srgbClr val="FF0000"/>
                </a:solidFill>
              </a:rPr>
              <a:t>(less than 00:30:00 in debug)</a:t>
            </a:r>
          </a:p>
          <a:p>
            <a:pPr marL="0" indent="0">
              <a:buNone/>
            </a:pPr>
            <a:r>
              <a:rPr lang="en-US" dirty="0"/>
              <a:t>#SBATCH -J GENE</a:t>
            </a:r>
          </a:p>
          <a:p>
            <a:pPr marL="0" indent="0">
              <a:buNone/>
            </a:pPr>
            <a:r>
              <a:rPr lang="en-US" dirty="0"/>
              <a:t>#SBATCH -L SCRATCH ###need scratch access for this job</a:t>
            </a:r>
          </a:p>
          <a:p>
            <a:pPr marL="0" indent="0">
              <a:buNone/>
            </a:pPr>
            <a:r>
              <a:rPr lang="en-US" dirty="0"/>
              <a:t>#SBATCH -o ./%x.%</a:t>
            </a:r>
            <a:r>
              <a:rPr lang="en-US" dirty="0" err="1"/>
              <a:t>j.out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#SBATCH -e ./%x.%</a:t>
            </a:r>
            <a:r>
              <a:rPr lang="en-US" dirty="0" err="1"/>
              <a:t>j.err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##uncomment for particular account usage</a:t>
            </a:r>
          </a:p>
          <a:p>
            <a:pPr marL="0" indent="0">
              <a:buNone/>
            </a:pPr>
            <a:r>
              <a:rPr lang="en-US" dirty="0"/>
              <a:t>##SBATCH -A &lt;ACCOUNT&gt;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2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4DDD-E2B6-473E-AA9B-018B5A7A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 fix formatted output in cray env</a:t>
            </a:r>
          </a:p>
          <a:p>
            <a:pPr marL="0" indent="0">
              <a:buNone/>
            </a:pPr>
            <a:r>
              <a:rPr lang="en-US" sz="2000" dirty="0"/>
              <a:t>if [ "$PE_ENV" == "CRAY" ]; then</a:t>
            </a:r>
          </a:p>
          <a:p>
            <a:pPr marL="0" indent="0">
              <a:buNone/>
            </a:pPr>
            <a:r>
              <a:rPr lang="en-US" sz="2000" dirty="0"/>
              <a:t>  export FILENV=</a:t>
            </a:r>
            <a:r>
              <a:rPr lang="en-US" sz="2000" dirty="0" err="1"/>
              <a:t>my_filenenv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assign -U on g:sf</a:t>
            </a:r>
          </a:p>
          <a:p>
            <a:pPr marL="0" indent="0">
              <a:buNone/>
            </a:pPr>
            <a:r>
              <a:rPr lang="en-US" sz="2000" dirty="0"/>
              <a:t>fi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 set </a:t>
            </a:r>
            <a:r>
              <a:rPr lang="en-US" sz="2000" dirty="0" err="1"/>
              <a:t>openmp</a:t>
            </a:r>
            <a:r>
              <a:rPr lang="en-US" sz="2000" dirty="0"/>
              <a:t> threads</a:t>
            </a:r>
          </a:p>
          <a:p>
            <a:pPr marL="0" indent="0">
              <a:buNone/>
            </a:pPr>
            <a:r>
              <a:rPr lang="en-US" sz="2000" dirty="0"/>
              <a:t>export OMP_NUM_THREADS=1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GENE </a:t>
            </a:r>
          </a:p>
          <a:p>
            <a:pPr marL="0" indent="0">
              <a:buNone/>
            </a:pPr>
            <a:r>
              <a:rPr lang="en-US" sz="2000" dirty="0" err="1"/>
              <a:t>srun</a:t>
            </a:r>
            <a:r>
              <a:rPr lang="en-US" sz="2000" dirty="0"/>
              <a:t> -n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3200" b="1" dirty="0"/>
              <a:t> </a:t>
            </a:r>
            <a:r>
              <a:rPr lang="en-US" sz="2000" dirty="0"/>
              <a:t>-c 4 --</a:t>
            </a:r>
            <a:r>
              <a:rPr lang="en-US" sz="2000" dirty="0" err="1"/>
              <a:t>cpu_bind</a:t>
            </a:r>
            <a:r>
              <a:rPr lang="en-US" sz="2000" dirty="0"/>
              <a:t>=cores ./</a:t>
            </a:r>
            <a:r>
              <a:rPr lang="en-US" sz="2000" dirty="0" err="1"/>
              <a:t>gene_cori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run </a:t>
            </a:r>
            <a:r>
              <a:rPr lang="en-US" sz="2000" dirty="0" err="1"/>
              <a:t>scanscript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./</a:t>
            </a:r>
            <a:r>
              <a:rPr lang="en-US" sz="2000" dirty="0" err="1"/>
              <a:t>scanscript</a:t>
            </a:r>
            <a:r>
              <a:rPr lang="en-US" sz="2000" dirty="0"/>
              <a:t> --np 1152</a:t>
            </a:r>
            <a:r>
              <a:rPr lang="en-US" sz="3200" b="1" dirty="0">
                <a:solidFill>
                  <a:srgbClr val="FF0000"/>
                </a:solidFill>
              </a:rPr>
              <a:t>(64*N)</a:t>
            </a:r>
            <a:r>
              <a:rPr lang="en-US" sz="2000" dirty="0"/>
              <a:t> --</a:t>
            </a:r>
            <a:r>
              <a:rPr lang="en-US" sz="2000" dirty="0" err="1"/>
              <a:t>syscall</a:t>
            </a:r>
            <a:r>
              <a:rPr lang="en-US" sz="2000" dirty="0"/>
              <a:t>='</a:t>
            </a:r>
            <a:r>
              <a:rPr lang="en-US" sz="2000" dirty="0" err="1"/>
              <a:t>srun</a:t>
            </a:r>
            <a:r>
              <a:rPr lang="en-US" sz="2000" dirty="0"/>
              <a:t> -n 1152 ./</a:t>
            </a:r>
            <a:r>
              <a:rPr lang="en-US" sz="2000" dirty="0" err="1"/>
              <a:t>gene_cori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2543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C90-0567-4A27-BCE1-4CE8B7B8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checkpoint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E50-9BCC-461C-ADCC-C39845F6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the </a:t>
            </a:r>
            <a:r>
              <a:rPr lang="en-US" dirty="0" err="1"/>
              <a:t>s_checkpoint</a:t>
            </a:r>
            <a:r>
              <a:rPr lang="en-US" dirty="0"/>
              <a:t> to checkpoint</a:t>
            </a:r>
          </a:p>
          <a:p>
            <a:pPr marL="0" indent="0">
              <a:buNone/>
            </a:pPr>
            <a:r>
              <a:rPr lang="en-US" dirty="0"/>
              <a:t>  mv </a:t>
            </a:r>
            <a:r>
              <a:rPr lang="en-US" dirty="0" err="1"/>
              <a:t>s_checkpoint</a:t>
            </a:r>
            <a:r>
              <a:rPr lang="en-US" dirty="0"/>
              <a:t> checkpoint</a:t>
            </a:r>
          </a:p>
          <a:p>
            <a:r>
              <a:rPr lang="en-US" dirty="0"/>
              <a:t>Read from the checkpoint</a:t>
            </a:r>
          </a:p>
          <a:p>
            <a:pPr marL="0" indent="0">
              <a:buNone/>
            </a:pPr>
            <a:r>
              <a:rPr lang="en-US" dirty="0" err="1"/>
              <a:t>read_checkpoint</a:t>
            </a:r>
            <a:r>
              <a:rPr lang="en-US" dirty="0"/>
              <a:t>  =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4ED-B43F-43D9-A5EB-2B5F12FF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A76B-AF46-4302-97F5-7BE2C9E5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 and </a:t>
            </a:r>
            <a:r>
              <a:rPr lang="en-US" dirty="0" err="1"/>
              <a:t>zeff</a:t>
            </a:r>
            <a:r>
              <a:rPr lang="en-US" dirty="0"/>
              <a:t> can be calculated by calc_zeff_id.py </a:t>
            </a:r>
          </a:p>
          <a:p>
            <a:r>
              <a:rPr lang="en-US" dirty="0"/>
              <a:t>Change in &amp;general</a:t>
            </a:r>
          </a:p>
          <a:p>
            <a:pPr marL="0" indent="0">
              <a:buNone/>
            </a:pPr>
            <a:r>
              <a:rPr lang="en-US" dirty="0"/>
              <a:t>tau = 0.58026160053</a:t>
            </a:r>
          </a:p>
          <a:p>
            <a:pPr marL="0" indent="0">
              <a:buNone/>
            </a:pPr>
            <a:r>
              <a:rPr lang="en-US" dirty="0" err="1"/>
              <a:t>zeff</a:t>
            </a:r>
            <a:r>
              <a:rPr lang="en-US" dirty="0"/>
              <a:t> = 1.42078546459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n_spec</a:t>
            </a:r>
            <a:r>
              <a:rPr lang="en-US" dirty="0"/>
              <a:t> = 2 to consider ion in &amp;box</a:t>
            </a:r>
          </a:p>
          <a:p>
            <a:r>
              <a:rPr lang="en-US" dirty="0"/>
              <a:t>set </a:t>
            </a:r>
            <a:r>
              <a:rPr lang="en-US" dirty="0" err="1"/>
              <a:t>n_spec</a:t>
            </a:r>
            <a:r>
              <a:rPr lang="en-US" dirty="0"/>
              <a:t> = 3 to consider ion and impurity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7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structure – parameter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  <a:p>
            <a:r>
              <a:rPr lang="en-US" dirty="0"/>
              <a:t>Box</a:t>
            </a:r>
          </a:p>
          <a:p>
            <a:r>
              <a:rPr lang="en-US" dirty="0" err="1"/>
              <a:t>in_out</a:t>
            </a:r>
            <a:endParaRPr lang="en-US" dirty="0"/>
          </a:p>
          <a:p>
            <a:r>
              <a:rPr lang="en-US" dirty="0"/>
              <a:t>General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Species</a:t>
            </a:r>
          </a:p>
          <a:p>
            <a:r>
              <a:rPr lang="en-US" dirty="0"/>
              <a:t>Units</a:t>
            </a:r>
          </a:p>
          <a:p>
            <a:r>
              <a:rPr lang="en-US" dirty="0" err="1"/>
              <a:t>external_contr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68A-7CF8-4B38-9844-76515AC2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48DA-3A0C-4984-ABDC-7F8B16D1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n_procs_s = -1</a:t>
            </a:r>
          </a:p>
          <a:p>
            <a:pPr marL="0" indent="0">
              <a:buNone/>
            </a:pPr>
            <a:r>
              <a:rPr lang="pt-BR" dirty="0"/>
              <a:t>n_procs_v = -1</a:t>
            </a:r>
          </a:p>
          <a:p>
            <a:pPr marL="0" indent="0">
              <a:buNone/>
            </a:pPr>
            <a:r>
              <a:rPr lang="pt-BR" dirty="0"/>
              <a:t>n_procs_w = 8</a:t>
            </a:r>
          </a:p>
          <a:p>
            <a:pPr marL="0" indent="0">
              <a:buNone/>
            </a:pPr>
            <a:r>
              <a:rPr lang="pt-BR" dirty="0"/>
              <a:t>n_procs_x = -1</a:t>
            </a:r>
          </a:p>
          <a:p>
            <a:pPr marL="0" indent="0">
              <a:buNone/>
            </a:pPr>
            <a:r>
              <a:rPr lang="pt-BR" dirty="0"/>
              <a:t>n_procs_y = -1</a:t>
            </a:r>
          </a:p>
          <a:p>
            <a:pPr marL="0" indent="0">
              <a:buNone/>
            </a:pPr>
            <a:r>
              <a:rPr lang="pt-BR" dirty="0"/>
              <a:t>n_procs_z = -1</a:t>
            </a:r>
          </a:p>
          <a:p>
            <a:pPr marL="0" indent="0">
              <a:buNone/>
            </a:pPr>
            <a:r>
              <a:rPr lang="pt-BR" dirty="0"/>
              <a:t>n_parallel_sims = 1</a:t>
            </a:r>
          </a:p>
          <a:p>
            <a:pPr marL="0" indent="0">
              <a:buNone/>
            </a:pPr>
            <a:r>
              <a:rPr lang="pt-BR" dirty="0"/>
              <a:t>n_procs_sim = 960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6C312-F6DC-44A4-A0B7-D97F38D769C6}"/>
              </a:ext>
            </a:extLst>
          </p:cNvPr>
          <p:cNvSpPr txBox="1">
            <a:spLocks/>
          </p:cNvSpPr>
          <p:nvPr/>
        </p:nvSpPr>
        <p:spPr>
          <a:xfrm>
            <a:off x="5884347" y="1678277"/>
            <a:ext cx="567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-1 is the automatic parallization</a:t>
            </a:r>
          </a:p>
          <a:p>
            <a:r>
              <a:rPr lang="pt-BR" dirty="0"/>
              <a:t> </a:t>
            </a:r>
            <a:r>
              <a:rPr lang="en-US" dirty="0"/>
              <a:t>n_box_0  = </a:t>
            </a:r>
            <a:r>
              <a:rPr lang="pt-BR" dirty="0"/>
              <a:t>n_procs_box * int</a:t>
            </a:r>
          </a:p>
          <a:p>
            <a:r>
              <a:rPr lang="pt-BR" dirty="0"/>
              <a:t> n_procs_sim equal to the core required in submit file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9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8D52-E488-48C5-8E83-5AC174C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845D-99A0-44CF-9205-E95E8906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97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x0     =   0.98       ! # radial location</a:t>
            </a:r>
          </a:p>
          <a:p>
            <a:pPr marL="0" indent="0">
              <a:buNone/>
            </a:pPr>
            <a:r>
              <a:rPr lang="en-US" dirty="0" err="1"/>
              <a:t>n_spec</a:t>
            </a:r>
            <a:r>
              <a:rPr lang="en-US" dirty="0"/>
              <a:t> =   3	 ! # species</a:t>
            </a:r>
          </a:p>
          <a:p>
            <a:pPr marL="0" indent="0">
              <a:buNone/>
            </a:pPr>
            <a:r>
              <a:rPr lang="en-US" dirty="0"/>
              <a:t>nx0    =   128	 ! # radial grid pts</a:t>
            </a:r>
          </a:p>
          <a:p>
            <a:pPr marL="0" indent="0">
              <a:buNone/>
            </a:pPr>
            <a:r>
              <a:rPr lang="en-US" dirty="0"/>
              <a:t>nky0   =   24	 ! # </a:t>
            </a:r>
            <a:r>
              <a:rPr lang="en-US" dirty="0" err="1"/>
              <a:t>kys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nz0    =   180	 ! # parallel grid pts</a:t>
            </a:r>
          </a:p>
          <a:p>
            <a:pPr marL="0" indent="0">
              <a:buNone/>
            </a:pPr>
            <a:r>
              <a:rPr lang="en-US" dirty="0"/>
              <a:t>nv0    =   40	 ! # </a:t>
            </a:r>
            <a:r>
              <a:rPr lang="en-US" dirty="0" err="1"/>
              <a:t>vpar</a:t>
            </a:r>
            <a:r>
              <a:rPr lang="en-US" dirty="0"/>
              <a:t> grid points</a:t>
            </a:r>
          </a:p>
          <a:p>
            <a:pPr marL="0" indent="0">
              <a:buNone/>
            </a:pPr>
            <a:r>
              <a:rPr lang="en-US" dirty="0"/>
              <a:t>nw0    =   8	 !! </a:t>
            </a:r>
            <a:r>
              <a:rPr lang="en-US" dirty="0" err="1"/>
              <a:t>scanlist</a:t>
            </a:r>
            <a:r>
              <a:rPr lang="en-US" dirty="0"/>
              <a:t>: 64, 128</a:t>
            </a:r>
          </a:p>
          <a:p>
            <a:pPr marL="0" indent="0">
              <a:buNone/>
            </a:pPr>
            <a:r>
              <a:rPr lang="en-US" dirty="0"/>
              <a:t>lx    =    100          ! box length in x</a:t>
            </a:r>
          </a:p>
          <a:p>
            <a:pPr marL="0" indent="0">
              <a:buNone/>
            </a:pPr>
            <a:r>
              <a:rPr lang="en-US" dirty="0" err="1"/>
              <a:t>kymin</a:t>
            </a:r>
            <a:r>
              <a:rPr lang="en-US" dirty="0"/>
              <a:t> =     0.02    !! </a:t>
            </a:r>
            <a:r>
              <a:rPr lang="en-US" dirty="0" err="1"/>
              <a:t>scanlist</a:t>
            </a:r>
            <a:r>
              <a:rPr lang="en-US" dirty="0"/>
              <a:t>: 0.14, 0.16, 0.17</a:t>
            </a:r>
          </a:p>
          <a:p>
            <a:pPr marL="0" indent="0">
              <a:buNone/>
            </a:pPr>
            <a:r>
              <a:rPr lang="en-US" dirty="0"/>
              <a:t>lv    =     3.00     ! domain in </a:t>
            </a:r>
            <a:r>
              <a:rPr lang="en-US" dirty="0" err="1"/>
              <a:t>vpar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   =     9.00     ! domain in mu</a:t>
            </a:r>
          </a:p>
          <a:p>
            <a:pPr marL="0" indent="0">
              <a:buNone/>
            </a:pPr>
            <a:r>
              <a:rPr lang="en-US" dirty="0"/>
              <a:t>n0_global = 1       !! </a:t>
            </a:r>
            <a:r>
              <a:rPr lang="en-US" dirty="0" err="1"/>
              <a:t>scanlist</a:t>
            </a:r>
            <a:r>
              <a:rPr lang="en-US" dirty="0"/>
              <a:t>: 0.4, 0.5, 0.7</a:t>
            </a:r>
          </a:p>
        </p:txBody>
      </p:sp>
    </p:spTree>
    <p:extLst>
      <p:ext uri="{BB962C8B-B14F-4D97-AF65-F5344CB8AC3E}">
        <p14:creationId xmlns:p14="http://schemas.microsoft.com/office/powerpoint/2010/main" val="245384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AA8A-DAA8-4462-9EAB-5339C1A6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r>
              <a:rPr lang="en-US" dirty="0" err="1"/>
              <a:t>in_out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E97-5981-43FE-AADB-6CBFC718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diagdir</a:t>
            </a:r>
            <a:r>
              <a:rPr lang="en-US" dirty="0"/>
              <a:t> = '/global/cscratch1/</a:t>
            </a:r>
            <a:r>
              <a:rPr lang="en-US" dirty="0" err="1"/>
              <a:t>sd</a:t>
            </a:r>
            <a:r>
              <a:rPr lang="en-US" dirty="0"/>
              <a:t>/</a:t>
            </a:r>
            <a:r>
              <a:rPr lang="en-US" dirty="0" err="1"/>
              <a:t>maxcurie</a:t>
            </a:r>
            <a:r>
              <a:rPr lang="en-US" dirty="0"/>
              <a:t>/NL_MTM_098_2' </a:t>
            </a:r>
          </a:p>
          <a:p>
            <a:pPr marL="0" indent="0">
              <a:buNone/>
            </a:pPr>
            <a:r>
              <a:rPr lang="en-US" dirty="0" err="1"/>
              <a:t>iterdb_file</a:t>
            </a:r>
            <a:r>
              <a:rPr lang="en-US" dirty="0"/>
              <a:t> = 'DIIID175823.iterdb'</a:t>
            </a:r>
          </a:p>
          <a:p>
            <a:pPr marL="0" indent="0">
              <a:buNone/>
            </a:pPr>
            <a:r>
              <a:rPr lang="en-US" dirty="0"/>
              <a:t>! start from checkpoint file ?</a:t>
            </a:r>
          </a:p>
          <a:p>
            <a:pPr marL="0" indent="0">
              <a:buNone/>
            </a:pPr>
            <a:r>
              <a:rPr lang="en-US" dirty="0" err="1"/>
              <a:t>read_checkpoint</a:t>
            </a:r>
            <a:r>
              <a:rPr lang="en-US" dirty="0"/>
              <a:t>  = F</a:t>
            </a:r>
          </a:p>
          <a:p>
            <a:pPr marL="0" indent="0">
              <a:buNone/>
            </a:pPr>
            <a:r>
              <a:rPr lang="en-US" dirty="0" err="1"/>
              <a:t>write_checkpoint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 err="1"/>
              <a:t>write_std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/>
              <a:t>! how often to write out various files</a:t>
            </a:r>
          </a:p>
          <a:p>
            <a:pPr marL="0" indent="0">
              <a:buNone/>
            </a:pPr>
            <a:r>
              <a:rPr lang="en-US" dirty="0" err="1"/>
              <a:t>istep_field</a:t>
            </a:r>
            <a:r>
              <a:rPr lang="en-US" dirty="0"/>
              <a:t>  =    100</a:t>
            </a:r>
          </a:p>
          <a:p>
            <a:pPr marL="0" indent="0">
              <a:buNone/>
            </a:pPr>
            <a:r>
              <a:rPr lang="en-US" dirty="0" err="1"/>
              <a:t>istep_mom</a:t>
            </a:r>
            <a:r>
              <a:rPr lang="en-US" dirty="0"/>
              <a:t>    =    600</a:t>
            </a:r>
          </a:p>
          <a:p>
            <a:pPr marL="0" indent="0">
              <a:buNone/>
            </a:pPr>
            <a:r>
              <a:rPr lang="en-US" dirty="0" err="1"/>
              <a:t>istep_nrg</a:t>
            </a:r>
            <a:r>
              <a:rPr lang="en-US" dirty="0"/>
              <a:t>    =     20</a:t>
            </a:r>
          </a:p>
          <a:p>
            <a:pPr marL="0" indent="0">
              <a:buNone/>
            </a:pPr>
            <a:r>
              <a:rPr lang="en-US" dirty="0" err="1"/>
              <a:t>istep_energy</a:t>
            </a:r>
            <a:r>
              <a:rPr lang="en-US" dirty="0"/>
              <a:t> =    100</a:t>
            </a:r>
          </a:p>
          <a:p>
            <a:pPr marL="0" indent="0">
              <a:buNone/>
            </a:pPr>
            <a:r>
              <a:rPr lang="en-US" dirty="0" err="1"/>
              <a:t>istep_vsp</a:t>
            </a:r>
            <a:r>
              <a:rPr lang="en-US" dirty="0"/>
              <a:t>   =    5000</a:t>
            </a:r>
          </a:p>
          <a:p>
            <a:pPr marL="0" indent="0">
              <a:buNone/>
            </a:pPr>
            <a:r>
              <a:rPr lang="en-US" dirty="0" err="1"/>
              <a:t>istep_schpt</a:t>
            </a:r>
            <a:r>
              <a:rPr lang="en-US" dirty="0"/>
              <a:t> =    5000</a:t>
            </a:r>
          </a:p>
        </p:txBody>
      </p:sp>
    </p:spTree>
    <p:extLst>
      <p:ext uri="{BB962C8B-B14F-4D97-AF65-F5344CB8AC3E}">
        <p14:creationId xmlns:p14="http://schemas.microsoft.com/office/powerpoint/2010/main" val="23590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526B-45D5-4740-ACA5-C49D6CFD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1607-F79B-4FBF-9661-56A9617D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nblocks</a:t>
            </a:r>
            <a:r>
              <a:rPr lang="en-US" dirty="0"/>
              <a:t> = 512</a:t>
            </a:r>
          </a:p>
          <a:p>
            <a:pPr marL="0" indent="0">
              <a:buNone/>
            </a:pPr>
            <a:r>
              <a:rPr lang="en-US" dirty="0" err="1"/>
              <a:t>perf_vec</a:t>
            </a:r>
            <a:r>
              <a:rPr lang="en-US" dirty="0"/>
              <a:t> = 1 1 1 1 1 2 1 1 1</a:t>
            </a:r>
          </a:p>
          <a:p>
            <a:pPr marL="0" indent="0">
              <a:buNone/>
            </a:pPr>
            <a:r>
              <a:rPr lang="en-US" dirty="0"/>
              <a:t>!type of operation</a:t>
            </a:r>
          </a:p>
          <a:p>
            <a:pPr marL="0" indent="0">
              <a:buNone/>
            </a:pPr>
            <a:r>
              <a:rPr lang="en-US" dirty="0"/>
              <a:t>nonlinear = T</a:t>
            </a:r>
          </a:p>
          <a:p>
            <a:pPr marL="0" indent="0">
              <a:buNone/>
            </a:pPr>
            <a:r>
              <a:rPr lang="en-US" dirty="0" err="1"/>
              <a:t>comp_type</a:t>
            </a:r>
            <a:r>
              <a:rPr lang="en-US" dirty="0"/>
              <a:t> = 'IV'</a:t>
            </a:r>
          </a:p>
          <a:p>
            <a:pPr marL="0" indent="0">
              <a:buNone/>
            </a:pPr>
            <a:r>
              <a:rPr lang="en-US" dirty="0"/>
              <a:t>!choice of algorithms will be detected automatically and written</a:t>
            </a:r>
          </a:p>
          <a:p>
            <a:pPr marL="0" indent="0">
              <a:buNone/>
            </a:pPr>
            <a:r>
              <a:rPr lang="en-US" dirty="0"/>
              <a:t>!to (output) parameters.dat; Uncomment to use a fixed setup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perf_vec</a:t>
            </a:r>
            <a:r>
              <a:rPr lang="en-US" dirty="0"/>
              <a:t>  =  1 1 1 1 1 1 1 1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!Calculate time step; if true, </a:t>
            </a:r>
            <a:r>
              <a:rPr lang="en-US" dirty="0" err="1"/>
              <a:t>dt_max</a:t>
            </a:r>
            <a:r>
              <a:rPr lang="en-US" dirty="0"/>
              <a:t> will be calculated by SLEPC</a:t>
            </a:r>
          </a:p>
          <a:p>
            <a:pPr marL="0" indent="0">
              <a:buNone/>
            </a:pPr>
            <a:r>
              <a:rPr lang="en-US" dirty="0"/>
              <a:t>!or if not available *approximated* by CFL limit</a:t>
            </a:r>
          </a:p>
          <a:p>
            <a:pPr marL="0" indent="0">
              <a:buNone/>
            </a:pPr>
            <a:r>
              <a:rPr lang="en-US" dirty="0" err="1"/>
              <a:t>calc_dt</a:t>
            </a:r>
            <a:r>
              <a:rPr lang="en-US" dirty="0"/>
              <a:t>    = .t.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373-4D53-4366-A867-52D05F16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89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!set </a:t>
            </a:r>
            <a:r>
              <a:rPr lang="en-US" dirty="0" err="1"/>
              <a:t>dt_max</a:t>
            </a:r>
            <a:r>
              <a:rPr lang="en-US" dirty="0"/>
              <a:t> if </a:t>
            </a:r>
            <a:r>
              <a:rPr lang="en-US" dirty="0" err="1"/>
              <a:t>calc_dt</a:t>
            </a:r>
            <a:r>
              <a:rPr lang="en-US" dirty="0"/>
              <a:t> = .f.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dt_max</a:t>
            </a:r>
            <a:r>
              <a:rPr lang="en-US" dirty="0"/>
              <a:t>     =   0.3850E-01 !max. linear time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!simulation stop criteria</a:t>
            </a:r>
          </a:p>
          <a:p>
            <a:pPr marL="0" indent="0">
              <a:buNone/>
            </a:pPr>
            <a:r>
              <a:rPr lang="en-US" dirty="0" err="1"/>
              <a:t>timelim</a:t>
            </a:r>
            <a:r>
              <a:rPr lang="en-US" dirty="0"/>
              <a:t>    =      86000	  ! </a:t>
            </a:r>
            <a:r>
              <a:rPr lang="en-US" dirty="0" err="1"/>
              <a:t>wallclock</a:t>
            </a:r>
            <a:r>
              <a:rPr lang="en-US" dirty="0"/>
              <a:t> limit in sec</a:t>
            </a:r>
          </a:p>
          <a:p>
            <a:pPr marL="0" indent="0">
              <a:buNone/>
            </a:pPr>
            <a:r>
              <a:rPr lang="en-US" dirty="0" err="1"/>
              <a:t>ntimesteps</a:t>
            </a:r>
            <a:r>
              <a:rPr lang="en-US" dirty="0"/>
              <a:t> =      1000000 ! total # timesteps</a:t>
            </a:r>
          </a:p>
          <a:p>
            <a:pPr marL="0" indent="0">
              <a:buNone/>
            </a:pPr>
            <a:r>
              <a:rPr lang="en-US" dirty="0" err="1"/>
              <a:t>simtimelim</a:t>
            </a:r>
            <a:r>
              <a:rPr lang="en-US" dirty="0"/>
              <a:t> =      300   ! simulation time limit in </a:t>
            </a:r>
            <a:r>
              <a:rPr lang="en-US" dirty="0" err="1"/>
              <a:t>L_ref</a:t>
            </a:r>
            <a:r>
              <a:rPr lang="en-US" dirty="0"/>
              <a:t>/</a:t>
            </a:r>
            <a:r>
              <a:rPr lang="en-US" dirty="0" err="1"/>
              <a:t>c_ref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beta       =    -1    !!!! </a:t>
            </a:r>
            <a:r>
              <a:rPr lang="en-US" dirty="0" err="1"/>
              <a:t>scanlist</a:t>
            </a:r>
            <a:r>
              <a:rPr lang="en-US" dirty="0"/>
              <a:t>: 0.19E-02, 0.21E-02</a:t>
            </a:r>
          </a:p>
          <a:p>
            <a:pPr marL="0" indent="0">
              <a:buNone/>
            </a:pPr>
            <a:r>
              <a:rPr lang="en-US" dirty="0"/>
              <a:t>debye2     =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collision_op</a:t>
            </a:r>
            <a:r>
              <a:rPr lang="en-US" dirty="0"/>
              <a:t> = 'landau'   !'</a:t>
            </a:r>
            <a:r>
              <a:rPr lang="en-US" dirty="0" err="1"/>
              <a:t>landau','pitch</a:t>
            </a:r>
            <a:r>
              <a:rPr lang="en-US" dirty="0"/>
              <a:t>-angle',...</a:t>
            </a:r>
          </a:p>
          <a:p>
            <a:pPr marL="0" indent="0">
              <a:buNone/>
            </a:pPr>
            <a:r>
              <a:rPr lang="en-US" dirty="0" err="1"/>
              <a:t>coll</a:t>
            </a:r>
            <a:r>
              <a:rPr lang="en-US" dirty="0"/>
              <a:t>       =  -1     !!!! </a:t>
            </a:r>
            <a:r>
              <a:rPr lang="en-US" dirty="0" err="1"/>
              <a:t>scanlist</a:t>
            </a:r>
            <a:r>
              <a:rPr lang="en-US" dirty="0"/>
              <a:t>: 0.018, 0.019, 0.017, 0.016, 0.021, 0.022, 0.023 </a:t>
            </a:r>
          </a:p>
          <a:p>
            <a:pPr marL="0" indent="0">
              <a:buNone/>
            </a:pPr>
            <a:r>
              <a:rPr lang="en-US" dirty="0" err="1"/>
              <a:t>coll_cons_model</a:t>
            </a:r>
            <a:r>
              <a:rPr lang="en-US" dirty="0"/>
              <a:t> = 'default'</a:t>
            </a:r>
          </a:p>
          <a:p>
            <a:pPr marL="0" indent="0">
              <a:buNone/>
            </a:pPr>
            <a:r>
              <a:rPr lang="en-US" dirty="0" err="1"/>
              <a:t>coll_split</a:t>
            </a:r>
            <a:r>
              <a:rPr lang="en-US" dirty="0"/>
              <a:t> = T</a:t>
            </a:r>
          </a:p>
          <a:p>
            <a:pPr marL="0" indent="0">
              <a:buNone/>
            </a:pPr>
            <a:r>
              <a:rPr lang="en-US" dirty="0" err="1"/>
              <a:t>zeff</a:t>
            </a:r>
            <a:r>
              <a:rPr lang="en-US" dirty="0"/>
              <a:t>       =    1	!relevant to collisions in single-ion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172D-ABA1-4357-B9F3-134119D2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!initial condition, by default '</a:t>
            </a:r>
            <a:r>
              <a:rPr lang="en-US" dirty="0" err="1"/>
              <a:t>alm</a:t>
            </a:r>
            <a:r>
              <a:rPr lang="en-US" dirty="0"/>
              <a:t>'/'</a:t>
            </a:r>
            <a:r>
              <a:rPr lang="en-US" dirty="0" err="1"/>
              <a:t>ppj</a:t>
            </a:r>
            <a:r>
              <a:rPr lang="en-US" dirty="0"/>
              <a:t>' for linear/nonlinear runs</a:t>
            </a:r>
          </a:p>
          <a:p>
            <a:pPr marL="0" indent="0">
              <a:buNone/>
            </a:pPr>
            <a:r>
              <a:rPr lang="en-US" dirty="0" err="1"/>
              <a:t>init_cond</a:t>
            </a:r>
            <a:r>
              <a:rPr lang="en-US" dirty="0"/>
              <a:t> = '</a:t>
            </a:r>
            <a:r>
              <a:rPr lang="en-US" dirty="0" err="1"/>
              <a:t>almmt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hyperdiffusions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hyp_z</a:t>
            </a:r>
            <a:r>
              <a:rPr lang="en-US" dirty="0"/>
              <a:t> =   -1 !set to -1 for automatic adaptation</a:t>
            </a:r>
          </a:p>
          <a:p>
            <a:pPr marL="0" indent="0">
              <a:buNone/>
            </a:pPr>
            <a:r>
              <a:rPr lang="en-US" dirty="0" err="1"/>
              <a:t>hyp_x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hyp_y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hyp_v</a:t>
            </a:r>
            <a:r>
              <a:rPr lang="en-US" dirty="0"/>
              <a:t> =   0 !set to zero if collisions are 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!Uncomment following line to activate LES methods in perp. directions</a:t>
            </a:r>
          </a:p>
          <a:p>
            <a:pPr marL="0" indent="0">
              <a:buNone/>
            </a:pPr>
            <a:r>
              <a:rPr lang="en-US" dirty="0"/>
              <a:t>!(recommended to avoid spectral pile-ups)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GyroLES</a:t>
            </a:r>
            <a:r>
              <a:rPr lang="en-US" dirty="0"/>
              <a:t> =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B6D-339F-4E39-BB63-1F319A94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8224-1EC1-4B99-A60A-EF536DD0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magn_geometry</a:t>
            </a:r>
            <a:r>
              <a:rPr lang="en-US" dirty="0"/>
              <a:t> = '</a:t>
            </a:r>
            <a:r>
              <a:rPr lang="en-US" dirty="0" err="1"/>
              <a:t>tracer_efit</a:t>
            </a:r>
            <a:r>
              <a:rPr lang="en-US" dirty="0"/>
              <a:t>' !geometry model</a:t>
            </a:r>
          </a:p>
          <a:p>
            <a:pPr marL="0" indent="0">
              <a:buNone/>
            </a:pPr>
            <a:r>
              <a:rPr lang="en-US" dirty="0" err="1"/>
              <a:t>geomfile</a:t>
            </a:r>
            <a:r>
              <a:rPr lang="en-US" dirty="0"/>
              <a:t> = 'g175823.04108_257X257'</a:t>
            </a:r>
          </a:p>
          <a:p>
            <a:pPr marL="0" indent="0">
              <a:buNone/>
            </a:pPr>
            <a:r>
              <a:rPr lang="en-US" dirty="0"/>
              <a:t>shat     =   -1	! r/q </a:t>
            </a:r>
            <a:r>
              <a:rPr lang="en-US" dirty="0" err="1"/>
              <a:t>dq</a:t>
            </a:r>
            <a:r>
              <a:rPr lang="en-US" dirty="0"/>
              <a:t>/</a:t>
            </a:r>
            <a:r>
              <a:rPr lang="en-US" dirty="0" err="1"/>
              <a:t>dr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trpeps</a:t>
            </a:r>
            <a:r>
              <a:rPr lang="en-US" dirty="0"/>
              <a:t>   =   0.34237    	! r/R_0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major_R</a:t>
            </a:r>
            <a:r>
              <a:rPr lang="en-US" dirty="0"/>
              <a:t>  =    1.000    	! R_0 (here = </a:t>
            </a:r>
            <a:r>
              <a:rPr lang="en-US" dirty="0" err="1"/>
              <a:t>L_ref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!q0       =    6.1595     ! safety factor q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amhd</a:t>
            </a:r>
            <a:r>
              <a:rPr lang="en-US" dirty="0"/>
              <a:t>     =   11.577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en-US" dirty="0" err="1"/>
              <a:t>edge_opt</a:t>
            </a:r>
            <a:r>
              <a:rPr lang="en-US" dirty="0"/>
              <a:t> = 2.0</a:t>
            </a:r>
          </a:p>
          <a:p>
            <a:pPr marL="0" indent="0">
              <a:buNone/>
            </a:pPr>
            <a:r>
              <a:rPr lang="en-US" dirty="0" err="1"/>
              <a:t>dpdx_pm</a:t>
            </a:r>
            <a:r>
              <a:rPr lang="en-US" dirty="0"/>
              <a:t> = -1</a:t>
            </a:r>
          </a:p>
          <a:p>
            <a:pPr marL="0" indent="0">
              <a:buNone/>
            </a:pPr>
            <a:r>
              <a:rPr lang="en-US" dirty="0"/>
              <a:t>!uncomment to compute </a:t>
            </a:r>
            <a:r>
              <a:rPr lang="en-US" dirty="0" err="1"/>
              <a:t>rhostar</a:t>
            </a:r>
            <a:r>
              <a:rPr lang="en-US" dirty="0"/>
              <a:t> from reference values (if available)</a:t>
            </a:r>
          </a:p>
          <a:p>
            <a:pPr marL="0" indent="0">
              <a:buNone/>
            </a:pPr>
            <a:r>
              <a:rPr lang="en-US" dirty="0" err="1"/>
              <a:t>rhostar</a:t>
            </a:r>
            <a:r>
              <a:rPr lang="en-US" dirty="0"/>
              <a:t> = -1</a:t>
            </a:r>
          </a:p>
          <a:p>
            <a:pPr marL="0" indent="0">
              <a:buNone/>
            </a:pPr>
            <a:r>
              <a:rPr lang="en-US" dirty="0" err="1"/>
              <a:t>sign_Ip_CW</a:t>
            </a:r>
            <a:r>
              <a:rPr lang="en-US" dirty="0"/>
              <a:t> = 1 !Clock-wise plasma current (top view)</a:t>
            </a:r>
          </a:p>
          <a:p>
            <a:pPr marL="0" indent="0">
              <a:buNone/>
            </a:pPr>
            <a:r>
              <a:rPr lang="en-US" dirty="0" err="1"/>
              <a:t>sign_Bt_CW</a:t>
            </a:r>
            <a:r>
              <a:rPr lang="en-US" dirty="0"/>
              <a:t> = 1 !Clock-wise toroidal magnetic field orientation</a:t>
            </a:r>
          </a:p>
        </p:txBody>
      </p:sp>
    </p:spTree>
    <p:extLst>
      <p:ext uri="{BB962C8B-B14F-4D97-AF65-F5344CB8AC3E}">
        <p14:creationId xmlns:p14="http://schemas.microsoft.com/office/powerpoint/2010/main" val="245781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1274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Structure of Input</vt:lpstr>
      <vt:lpstr>Input structure – parameter file</vt:lpstr>
      <vt:lpstr>&amp;parallelization</vt:lpstr>
      <vt:lpstr>&amp;box</vt:lpstr>
      <vt:lpstr>&amp;in_out</vt:lpstr>
      <vt:lpstr>&amp;general</vt:lpstr>
      <vt:lpstr>PowerPoint Presentation</vt:lpstr>
      <vt:lpstr>PowerPoint Presentation</vt:lpstr>
      <vt:lpstr>&amp;geometry</vt:lpstr>
      <vt:lpstr>&amp;species</vt:lpstr>
      <vt:lpstr>&amp;units </vt:lpstr>
      <vt:lpstr>&amp;external_contr </vt:lpstr>
      <vt:lpstr>Submit file</vt:lpstr>
      <vt:lpstr>PowerPoint Presentation</vt:lpstr>
      <vt:lpstr>Read from checkpoint </vt:lpstr>
      <vt:lpstr>Different species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26</cp:revision>
  <dcterms:created xsi:type="dcterms:W3CDTF">2021-05-25T14:00:30Z</dcterms:created>
  <dcterms:modified xsi:type="dcterms:W3CDTF">2021-05-25T16:02:46Z</dcterms:modified>
</cp:coreProperties>
</file>