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2" r:id="rId7"/>
    <p:sldId id="264" r:id="rId8"/>
    <p:sldId id="260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0FA7-A1DA-4AAD-BDED-9668E261A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E05B9-0D2B-4F8C-8757-76451611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5107-FBB9-43AE-84E6-81333CD8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E729-FF75-4017-80A6-72CCC210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F880-E206-4D6A-B245-13669F02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832A-B70F-42A6-8E19-1BB01BCE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E25F7-FA5A-4EB2-B48A-83F92406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62BB-40A1-4CAB-BEF4-A3686B83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AF3B-54A7-4086-9EB6-548E0C4E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5B84-1EEB-4748-8A34-3CBDC744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25A3-FACA-4F75-B8CC-0071702EE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EE60-7E2C-45BE-B526-CE6DDB80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CA02-C058-447F-B5F9-440CF845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A70C-30D7-468D-9F0B-A8DF05EF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22C-8165-4CF7-9E87-E0D3521D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7E27-7198-471E-A0ED-B215E32A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9851-30FA-491B-9B34-7FD4536A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D30C-FBDE-4BEE-8278-D4B56D84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772B-B97A-4EEA-8F9D-D7537208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A1B0-83FF-46C3-B40A-0A57C3D5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DAF3-7946-47D6-A7AF-31D54857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3075-64A2-4598-B93B-17D909E7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85A0-48B3-48CC-BCF0-8A0E3AE2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CED5-1BFD-444A-A7B2-4AB30DC6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CF2F-F154-4A0D-A236-1DA1205E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058-D1CE-4719-85B5-87B00BBC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7356-E6EB-4A19-A1A1-791DF8DC0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ACE7B-B795-4320-A6B1-0B23EDB4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A68C-B585-4D23-84B8-0CBE468F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0621D-7257-4C1A-A1BB-25BF16C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6DD2-A5A1-440E-B1A7-EE1F5814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699-C265-4385-857B-B51F3760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14D7-F0C5-4850-BB8C-3FFC2281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0BCBF-F2FA-4B0F-A26F-CE313AD9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C6ADD-BE29-4831-A650-D261D5FFC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EA1BC-01D5-48CF-93FE-7FC4D0481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42DED-9DD0-4FF7-AD69-68A7E111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8E9F0-1CCA-4AB7-AFBB-7EFDA4AD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05AD2-07C1-497B-80D6-66605043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AB43-9E74-4085-93BE-96813BC2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2A945-B1E3-46F2-95B6-8CDE2054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647AE-A9FF-4A74-9777-9C69233F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01A37-0529-4750-8D21-06581FE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34092-ED9B-4595-8F88-8860EC84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25EA7-43C0-481F-91F1-35A518EA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7300-A738-4605-A1D8-FEFA2B51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66FB-BE4E-49F7-8E1F-56D2C2D0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CD6B-6802-49A8-8DAF-35C426B0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DD1F4-F717-404E-BFCA-E2B4E08A7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D36A3-6883-4543-95E3-03483512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5883D-BD1F-44AE-9184-B6B33E1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6C0D8-5B69-4885-823F-3A15AE38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D1F5-1238-4668-9B17-8D0217BC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F9241-3CFE-4C63-9332-682E42C83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ABC7-2993-45CB-9473-D4D1372E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11A3-57F1-4525-8AEF-BFA2C0FD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F2E3-CDAC-498C-A57B-9D899E1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69C2C-607F-4D19-8027-FC678226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9735F-0089-4DAF-B8E6-95D44A39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5FCF-8944-45E7-AC9B-66FC7552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AA1E-B702-4BA1-89C2-E5B534E38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1456-91C8-4412-B9E7-0A5B7E7B64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B0EF6-931A-4E94-9EA4-216D17739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1154-C1C1-4C27-9A8E-E651230E4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AEDD-F18A-4972-A020-86417FD5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aps.org/doi/10.1103/PhysRevLett.126.2250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curie1996/mode_fin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p.scitation.org/doi/10.1063/1.861097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p.scitation.org/doi/10.1063/5.000621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A76E-61C8-4186-9EC5-F609E7B2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2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Global Theory of Microtearing Modes in the Tokamak Pedestal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8CE2B-EC0B-46C0-9005-72224F72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1836"/>
            <a:ext cx="9144000" cy="2949682"/>
          </a:xfrm>
        </p:spPr>
        <p:txBody>
          <a:bodyPr>
            <a:normAutofit/>
          </a:bodyPr>
          <a:lstStyle/>
          <a:p>
            <a:r>
              <a:rPr lang="en-US" dirty="0"/>
              <a:t>J. L. </a:t>
            </a:r>
            <a:r>
              <a:rPr lang="en-US" dirty="0" err="1"/>
              <a:t>Larakers</a:t>
            </a:r>
            <a:r>
              <a:rPr lang="en-US" dirty="0"/>
              <a:t> , M. Curie , D. R. Hatch, R. D. Hazeltine, and S. M. Mahajan</a:t>
            </a:r>
          </a:p>
          <a:p>
            <a:endParaRPr lang="en-US" dirty="0"/>
          </a:p>
          <a:p>
            <a:r>
              <a:rPr lang="en-US" dirty="0"/>
              <a:t> Institute for Fusion Studies, University of Texas, Austin, Texas 78712, USA</a:t>
            </a:r>
          </a:p>
          <a:p>
            <a:r>
              <a:rPr lang="en-US" dirty="0"/>
              <a:t>published 4 June 2021</a:t>
            </a:r>
          </a:p>
          <a:p>
            <a:r>
              <a:rPr lang="en-US" dirty="0">
                <a:hlinkClick r:id="rId2"/>
              </a:rPr>
              <a:t>https://link.aps.org/doi/10.1103/PhysRevLett.126.225001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0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352-951F-41FF-9C99-2A68F58B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7E0E-9376-46FB-B113-65E3C4A2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https://github.com/maxcurie1996/mode_finder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3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7ED-DADA-4A5A-B74C-A2F41EC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505C-88D1-46F7-9D08-AA2D127D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@article{PhysRevLett.126.225001,</a:t>
            </a:r>
          </a:p>
          <a:p>
            <a:pPr marL="0" indent="0">
              <a:buNone/>
            </a:pPr>
            <a:r>
              <a:rPr lang="en-US" dirty="0"/>
              <a:t>  title = {Global Theory of Microtearing Modes in the Tokamak Pedestal},</a:t>
            </a:r>
          </a:p>
          <a:p>
            <a:pPr marL="0" indent="0">
              <a:buNone/>
            </a:pPr>
            <a:r>
              <a:rPr lang="en-US" dirty="0"/>
              <a:t>  author = {</a:t>
            </a:r>
            <a:r>
              <a:rPr lang="en-US" dirty="0" err="1"/>
              <a:t>Larakers</a:t>
            </a:r>
            <a:r>
              <a:rPr lang="en-US" dirty="0"/>
              <a:t>, J. L. and Curie, M. and Hatch, D. R. and Hazeltine, R. D. and Mahajan, S. M.},</a:t>
            </a:r>
          </a:p>
          <a:p>
            <a:pPr marL="0" indent="0">
              <a:buNone/>
            </a:pPr>
            <a:r>
              <a:rPr lang="en-US" dirty="0"/>
              <a:t>  journal = {Phys. Rev. Lett.},</a:t>
            </a:r>
          </a:p>
          <a:p>
            <a:pPr marL="0" indent="0">
              <a:buNone/>
            </a:pPr>
            <a:r>
              <a:rPr lang="en-US" dirty="0"/>
              <a:t>  volume = {126},</a:t>
            </a:r>
          </a:p>
          <a:p>
            <a:pPr marL="0" indent="0">
              <a:buNone/>
            </a:pPr>
            <a:r>
              <a:rPr lang="en-US" dirty="0"/>
              <a:t>  issue = {22},</a:t>
            </a:r>
          </a:p>
          <a:p>
            <a:pPr marL="0" indent="0">
              <a:buNone/>
            </a:pPr>
            <a:r>
              <a:rPr lang="en-US" dirty="0"/>
              <a:t>  pages = {225001},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numpages</a:t>
            </a:r>
            <a:r>
              <a:rPr lang="en-US" dirty="0"/>
              <a:t> = {6},</a:t>
            </a:r>
          </a:p>
          <a:p>
            <a:pPr marL="0" indent="0">
              <a:buNone/>
            </a:pPr>
            <a:r>
              <a:rPr lang="en-US" dirty="0"/>
              <a:t>  year = {2021},</a:t>
            </a:r>
          </a:p>
          <a:p>
            <a:pPr marL="0" indent="0">
              <a:buNone/>
            </a:pPr>
            <a:r>
              <a:rPr lang="en-US" dirty="0"/>
              <a:t>  month = {Jun},</a:t>
            </a:r>
          </a:p>
          <a:p>
            <a:pPr marL="0" indent="0">
              <a:buNone/>
            </a:pPr>
            <a:r>
              <a:rPr lang="en-US" dirty="0"/>
              <a:t>  publisher = {American Physical Society},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doi</a:t>
            </a:r>
            <a:r>
              <a:rPr lang="en-US" dirty="0"/>
              <a:t> = {10.1103/PhysRevLett.126.225001},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 = {https://link.aps.org/doi/10.1103/PhysRevLett.126.225001}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0CE3F2-71F0-4936-B295-8C2C8924C6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13608" y="241776"/>
                <a:ext cx="2513468" cy="1991003"/>
              </a:xfr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Ampere's Law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</m:oMath>
                  </m:oMathPara>
                </a14:m>
                <a:br>
                  <a:rPr lang="en-US" sz="2400" b="1" dirty="0"/>
                </a:br>
                <a:r>
                  <a:rPr lang="en-US" sz="2400" dirty="0"/>
                  <a:t>Ohm’s Law</a:t>
                </a:r>
                <a:br>
                  <a:rPr lang="en-US" sz="24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0CE3F2-71F0-4936-B295-8C2C8924C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13608" y="241776"/>
                <a:ext cx="2513468" cy="1991003"/>
              </a:xfrm>
              <a:blipFill>
                <a:blip r:embed="rId2"/>
                <a:stretch>
                  <a:fillRect l="-3110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3E775E-5721-4C2D-BAF8-4642F8605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82856" y="739526"/>
            <a:ext cx="5934903" cy="9955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8335D-1A51-45F7-BFA2-14329078BFF7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 flipV="1">
            <a:off x="6617759" y="1237277"/>
            <a:ext cx="1095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52412E-39A9-4FED-B4D5-F92C197E1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82855" y="3122026"/>
            <a:ext cx="5934903" cy="995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AA565A4-218E-40B3-AF03-FA2C95526B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607" y="3212744"/>
                <a:ext cx="3019495" cy="1991003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Gauss's Law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br>
                  <a:rPr lang="en-US" sz="2400" b="1" dirty="0"/>
                </a:br>
                <a:r>
                  <a:rPr lang="en-US" sz="2400" dirty="0"/>
                  <a:t>Continuity Equation</a:t>
                </a:r>
                <a:br>
                  <a:rPr lang="en-US" sz="24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𝝏𝝆</m:t>
                          </m:r>
                        </m:num>
                        <m:den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AA565A4-218E-40B3-AF03-FA2C9552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607" y="3212744"/>
                <a:ext cx="3019495" cy="1991003"/>
              </a:xfrm>
              <a:prstGeom prst="rect">
                <a:avLst/>
              </a:prstGeom>
              <a:blipFill>
                <a:blip r:embed="rId4"/>
                <a:stretch>
                  <a:fillRect l="-2595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3F05E17-2BC6-4441-A096-27495A7B3623}"/>
              </a:ext>
            </a:extLst>
          </p:cNvPr>
          <p:cNvSpPr txBox="1"/>
          <p:nvPr/>
        </p:nvSpPr>
        <p:spPr>
          <a:xfrm>
            <a:off x="952129" y="579530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[9] Kinetic theory of tearing instability: The Physics of Fluids: Vol 18, No 12 (scitation.org)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1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A9140-F243-4EA1-95E1-973D3883B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325043" y="183286"/>
            <a:ext cx="5934903" cy="995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FDA1891-B4BD-498C-A450-E3D1FF8DA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22058" y="1552734"/>
                <a:ext cx="3019495" cy="1709127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Continuity Equation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𝜔𝜌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2400" b="0" i="1" dirty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2400" b="0" i="1" dirty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FDA1891-B4BD-498C-A450-E3D1FF8DA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58" y="1552734"/>
                <a:ext cx="3019495" cy="1709127"/>
              </a:xfrm>
              <a:prstGeom prst="rect">
                <a:avLst/>
              </a:prstGeom>
              <a:blipFill>
                <a:blip r:embed="rId3"/>
                <a:stretch>
                  <a:fillRect l="-2800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5CFB5B3-F388-4E6A-A971-CB415BE29E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1559" y="1651517"/>
                <a:ext cx="3797560" cy="75578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en-US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5CFB5B3-F388-4E6A-A971-CB415BE29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59" y="1651517"/>
                <a:ext cx="3797560" cy="75578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DEA8216-C013-4268-A293-2F91898C0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4519" y="3651765"/>
                <a:ext cx="3797560" cy="75578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2400" b="1" i="1" dirty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DEA8216-C013-4268-A293-2F91898C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9" y="3651765"/>
                <a:ext cx="3797560" cy="755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F7C3281-B4FF-4461-9FF5-7698D1DF0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3639" y="3981127"/>
                <a:ext cx="7046514" cy="99550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𝝂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d>
                        <m:d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F7C3281-B4FF-4461-9FF5-7698D1DF0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39" y="3981127"/>
                <a:ext cx="7046514" cy="995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ABF86FB2-5546-4D0D-AD9E-777AE8C8A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3639" y="5206483"/>
                <a:ext cx="3888419" cy="146823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Maxwellian distribution</a:t>
                </a:r>
                <a:br>
                  <a:rPr lang="en-US" sz="24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ABF86FB2-5546-4D0D-AD9E-777AE8C8A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39" y="5206483"/>
                <a:ext cx="3888419" cy="1468231"/>
              </a:xfrm>
              <a:prstGeom prst="rect">
                <a:avLst/>
              </a:prstGeom>
              <a:blipFill>
                <a:blip r:embed="rId7"/>
                <a:stretch>
                  <a:fillRect l="-21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3DFDEDD-B7A2-4416-8F5D-EF8ED28021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9464" y="1178787"/>
                <a:ext cx="3019495" cy="1991003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Gauss's Law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Continuity Equation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3DFDEDD-B7A2-4416-8F5D-EF8ED2802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464" y="1178787"/>
                <a:ext cx="3019495" cy="1991003"/>
              </a:xfrm>
              <a:prstGeom prst="rect">
                <a:avLst/>
              </a:prstGeom>
              <a:blipFill>
                <a:blip r:embed="rId8"/>
                <a:stretch>
                  <a:fillRect l="-2800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3DA3-9726-4890-A740-64C8507A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drift kinetic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07CA80D-BBA1-49A9-80C0-6412F0E75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8082" y="2433499"/>
                <a:ext cx="7046514" cy="99550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sSub>
                        <m:sSub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𝝂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d>
                        <m:d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600" b="1" i="1" dirty="0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07CA80D-BBA1-49A9-80C0-6412F0E75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2433499"/>
                <a:ext cx="7046514" cy="9955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4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FA2-1C56-4A24-B2FB-28A1B756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ED6CC-E287-47A4-A3DD-2F566616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16" y="3347396"/>
            <a:ext cx="6287377" cy="571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A1FCC-3524-4CB1-B4D3-438D372E2141}"/>
              </a:ext>
            </a:extLst>
          </p:cNvPr>
          <p:cNvSpPr txBox="1"/>
          <p:nvPr/>
        </p:nvSpPr>
        <p:spPr>
          <a:xfrm>
            <a:off x="2039516" y="518558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[26] A comprehensive conductivity model for drift and micro-tearing modes: Physics of Plasmas: Vol 27, No 6 (scitation.org)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2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874FFB-8EE8-453C-88A0-42C26E988D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18069" y="3553282"/>
                <a:ext cx="2703990" cy="1175755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US" sz="28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874FFB-8EE8-453C-88A0-42C26E988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18069" y="3553282"/>
                <a:ext cx="2703990" cy="11757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00991-5A23-4787-A71C-62E7F207D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01207"/>
                <a:ext cx="10515600" cy="11757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Schrödinger equation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00991-5A23-4787-A71C-62E7F207D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01207"/>
                <a:ext cx="10515600" cy="117575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484CF4-BB08-423E-8FC3-EB5D4B386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155" y="2507630"/>
            <a:ext cx="4229690" cy="838317"/>
          </a:xfrm>
          <a:prstGeom prst="rect">
            <a:avLst/>
          </a:prstGeom>
          <a:ln w="381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AC984-B208-4D6B-9196-ACEE476EFB3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6096000" y="3345947"/>
            <a:ext cx="0" cy="1655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86DDBFF-E236-4625-A992-0A4E4745D66D}"/>
              </a:ext>
            </a:extLst>
          </p:cNvPr>
          <p:cNvSpPr txBox="1">
            <a:spLocks/>
          </p:cNvSpPr>
          <p:nvPr/>
        </p:nvSpPr>
        <p:spPr>
          <a:xfrm>
            <a:off x="3769311" y="504245"/>
            <a:ext cx="4229690" cy="1175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Final Equation</a:t>
            </a:r>
          </a:p>
        </p:txBody>
      </p:sp>
    </p:spTree>
    <p:extLst>
      <p:ext uri="{BB962C8B-B14F-4D97-AF65-F5344CB8AC3E}">
        <p14:creationId xmlns:p14="http://schemas.microsoft.com/office/powerpoint/2010/main" val="18310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9B4C-B2FF-4F9D-BAE1-D240D219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5D21-6887-4905-AF31-F41AAA76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60D26-1143-4B23-8C66-CE9B6B48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275785"/>
            <a:ext cx="6649378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0E3-BD1B-4961-95B7-356EE1A9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FF558-9A50-4578-AB2B-FC14B41B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343"/>
            <a:ext cx="12192000" cy="4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6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430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Global Theory of Microtearing Modes in the Tokamak Pedestal</vt:lpstr>
      <vt:lpstr>Citation</vt:lpstr>
      <vt:lpstr>Ampere's Law  (∇×B)_(||)=4π/c J_(||) Ohm’s Law J_(||)=σ_(||) E_(||)</vt:lpstr>
      <vt:lpstr>PowerPoint Presentation</vt:lpstr>
      <vt:lpstr>electron drift kinetic equation</vt:lpstr>
      <vt:lpstr>PowerPoint Presentation</vt:lpstr>
      <vt:lpstr>1/ϵ σ=2m/ℏ^2  V(x)</vt:lpstr>
      <vt:lpstr>PowerPoint Presentation</vt:lpstr>
      <vt:lpstr>PowerPoint Presentation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Theory of Microtearing Modes in the Tokamak Pedestal</dc:title>
  <dc:creator>Max Curie</dc:creator>
  <cp:lastModifiedBy>Max Curie</cp:lastModifiedBy>
  <cp:revision>22</cp:revision>
  <dcterms:created xsi:type="dcterms:W3CDTF">2021-06-30T21:37:30Z</dcterms:created>
  <dcterms:modified xsi:type="dcterms:W3CDTF">2021-07-01T22:52:34Z</dcterms:modified>
</cp:coreProperties>
</file>