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b="1" lang="fr" sz="3000" u="sng">
                <a:solidFill>
                  <a:schemeClr val="accent1"/>
                </a:solidFill>
              </a:rPr>
              <a:t>Introduction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fr" sz="3000" u="sng">
                <a:solidFill>
                  <a:schemeClr val="accent1"/>
                </a:solidFill>
              </a:rPr>
              <a:t>Présentation</a:t>
            </a:r>
          </a:p>
          <a:p>
            <a:pPr indent="-69850" lvl="0" marL="0">
              <a:spcBef>
                <a:spcPts val="0"/>
              </a:spcBef>
              <a:buClr>
                <a:schemeClr val="dk1"/>
              </a:buClr>
              <a:buSzPts val="1100"/>
              <a:buFont typeface="Arial"/>
              <a:buNone/>
            </a:pPr>
            <a:r>
              <a:t/>
            </a:r>
            <a:endParaRPr b="1" sz="1400" u="sng">
              <a:solidFill>
                <a:srgbClr val="434343"/>
              </a:solidFill>
            </a:endParaRPr>
          </a:p>
          <a:p>
            <a:pPr indent="-69850" lvl="0" marL="0">
              <a:spcBef>
                <a:spcPts val="0"/>
              </a:spcBef>
              <a:buClr>
                <a:schemeClr val="dk1"/>
              </a:buClr>
              <a:buSzPts val="1100"/>
              <a:buFont typeface="Arial"/>
              <a:buNone/>
            </a:pPr>
            <a:r>
              <a:rPr lang="fr" sz="1400">
                <a:solidFill>
                  <a:srgbClr val="434343"/>
                </a:solidFill>
              </a:rPr>
              <a:t>C’est l’hiver et je ne sais pas si vous l’avez remarqué mais la tour eiffel, les lampadaires dans la rue et autres dispositifs lumineux présents dans la ville s’éclairent à des heures qui diffèrent de l’été. On a donc décidé de simuler et reproduire cette technologie pour ce cours.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fr" sz="3000" u="sng">
                <a:solidFill>
                  <a:schemeClr val="accent1"/>
                </a:solidFill>
              </a:rPr>
              <a:t>Capteurs</a:t>
            </a:r>
          </a:p>
          <a:p>
            <a:pPr indent="-69850" lvl="0" marL="0">
              <a:spcBef>
                <a:spcPts val="0"/>
              </a:spcBef>
              <a:buClr>
                <a:schemeClr val="dk1"/>
              </a:buClr>
              <a:buSzPts val="1100"/>
              <a:buFont typeface="Arial"/>
              <a:buNone/>
            </a:pPr>
            <a:r>
              <a:t/>
            </a:r>
            <a:endParaRPr b="1" sz="1400" u="sng">
              <a:solidFill>
                <a:schemeClr val="accent1"/>
              </a:solidFill>
            </a:endParaRPr>
          </a:p>
          <a:p>
            <a:pPr indent="-69850" lvl="0" marL="0">
              <a:spcBef>
                <a:spcPts val="0"/>
              </a:spcBef>
              <a:buClr>
                <a:schemeClr val="dk1"/>
              </a:buClr>
              <a:buSzPts val="1100"/>
              <a:buFont typeface="Arial"/>
              <a:buNone/>
            </a:pPr>
            <a:r>
              <a:rPr lang="fr" sz="1200">
                <a:solidFill>
                  <a:srgbClr val="434343"/>
                </a:solidFill>
              </a:rPr>
              <a:t>Voici le matériel dont on aura besoin pour cela : </a:t>
            </a:r>
          </a:p>
          <a:p>
            <a:pPr indent="-304800" lvl="0" marL="457200" rtl="0">
              <a:spcBef>
                <a:spcPts val="0"/>
              </a:spcBef>
              <a:spcAft>
                <a:spcPts val="0"/>
              </a:spcAft>
              <a:buClr>
                <a:srgbClr val="434343"/>
              </a:buClr>
              <a:buSzPts val="1200"/>
              <a:buChar char="-"/>
            </a:pPr>
            <a:r>
              <a:rPr lang="fr" sz="1200">
                <a:solidFill>
                  <a:srgbClr val="434343"/>
                </a:solidFill>
              </a:rPr>
              <a:t>Grove Light sensor: </a:t>
            </a:r>
            <a:r>
              <a:rPr lang="fr" sz="1200">
                <a:solidFill>
                  <a:srgbClr val="434343"/>
                </a:solidFill>
                <a:highlight>
                  <a:srgbClr val="FFFFFF"/>
                </a:highlight>
              </a:rPr>
              <a:t>Ce capteur de lumière Grove - Light (P) est une version soeur du capteur de lumière Grove original. Ils sont identiques, sauf que le connecteur Grove est placé à l'arrière. On peut ainsi facilement l’utiliser comme un périphérique d'interface homme propre et sans fil. Le capteur Grove intègre une photorésistance qui permet de détecter l'intensité de la lumière. La résistance de la photorésistance diminue lorsque l'intensité de la lumière augmente. Une puce OpAmp LM358 double à bord produit une tension correspondant à l'intensité de la lumière (c'est-à-dire basée sur la valeur de résistance). Le signal de sortie est une valeur analogique, plus la lumière est claire, plus la valeur est grande.</a:t>
            </a:r>
          </a:p>
          <a:p>
            <a:pPr indent="-304800" lvl="0" marL="457200" rtl="0">
              <a:spcBef>
                <a:spcPts val="0"/>
              </a:spcBef>
              <a:buClr>
                <a:srgbClr val="434343"/>
              </a:buClr>
              <a:buSzPts val="1200"/>
              <a:buChar char="-"/>
            </a:pPr>
            <a:r>
              <a:rPr lang="fr" sz="1200">
                <a:solidFill>
                  <a:srgbClr val="434343"/>
                </a:solidFill>
                <a:highlight>
                  <a:srgbClr val="FFFFFF"/>
                </a:highlight>
              </a:rPr>
              <a:t>Le module Grove-Relay est un commutateur numérique normalement ouvert. Grâce à cela, vous pouvez contrôler le circuit de haute tension à basse tension, disons 5V sur le contrôleur. Il y a un voyant LED sur la carte qui s'allume lorsque les bornes contrôlées sont fermées. Dans notre application, il jouera le rôle d’un interrupteur.</a:t>
            </a:r>
          </a:p>
          <a:p>
            <a:pPr indent="0" lvl="0" marL="0" rtl="0">
              <a:spcBef>
                <a:spcPts val="0"/>
              </a:spcBef>
              <a:buNone/>
            </a:pPr>
            <a:r>
              <a:t/>
            </a:r>
            <a:endParaRPr sz="1200">
              <a:solidFill>
                <a:srgbClr val="434343"/>
              </a:solidFill>
              <a:highlight>
                <a:srgbClr val="FFFFFF"/>
              </a:highlight>
            </a:endParaRPr>
          </a:p>
          <a:p>
            <a:pPr indent="0" lvl="0" marL="0">
              <a:spcBef>
                <a:spcPts val="0"/>
              </a:spcBef>
              <a:buNone/>
            </a:pPr>
            <a:r>
              <a:t/>
            </a:r>
            <a:endParaRPr sz="1400">
              <a:solidFill>
                <a:srgbClr val="434343"/>
              </a:solidFill>
            </a:endParaRPr>
          </a:p>
          <a:p>
            <a:pPr indent="-69850" lvl="0" marL="0" rtl="0">
              <a:spcBef>
                <a:spcPts val="0"/>
              </a:spcBef>
              <a:buClr>
                <a:schemeClr val="dk1"/>
              </a:buClr>
              <a:buSzPts val="1100"/>
              <a:buFont typeface="Arial"/>
              <a:buNone/>
            </a:pPr>
            <a:r>
              <a:t/>
            </a:r>
            <a:endParaRPr sz="1400">
              <a:solidFill>
                <a:srgbClr val="434343"/>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fr" sz="3000" u="sng">
                <a:solidFill>
                  <a:schemeClr val="accent1"/>
                </a:solidFill>
              </a:rPr>
              <a:t>Architecture Réseaux IoT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fr" sz="3000" u="sng">
                <a:solidFill>
                  <a:schemeClr val="accent1"/>
                </a:solidFill>
              </a:rPr>
              <a:t>Programme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a:spcBef>
                <a:spcPts val="0"/>
              </a:spcBef>
              <a:buClr>
                <a:schemeClr val="dk1"/>
              </a:buClr>
              <a:buSzPts val="1100"/>
              <a:buFont typeface="Arial"/>
              <a:buNone/>
            </a:pPr>
            <a:r>
              <a:rPr b="1" lang="fr" sz="3000" u="sng">
                <a:solidFill>
                  <a:schemeClr val="accent1"/>
                </a:solidFill>
              </a:rPr>
              <a:t>Résultat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b="1" lang="fr" sz="3000" u="sng">
                <a:solidFill>
                  <a:schemeClr val="accent1"/>
                </a:solidFill>
              </a:rPr>
              <a:t>Démo</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f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f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 Id="rId5" Type="http://schemas.openxmlformats.org/officeDocument/2006/relationships/image" Target="../media/image14.jpg"/><Relationship Id="rId6"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image" Target="../media/image23.png"/><Relationship Id="rId10" Type="http://schemas.openxmlformats.org/officeDocument/2006/relationships/image" Target="../media/image9.png"/><Relationship Id="rId9"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18.jpg"/><Relationship Id="rId13" Type="http://schemas.openxmlformats.org/officeDocument/2006/relationships/image" Target="../media/image20.png"/><Relationship Id="rId12" Type="http://schemas.openxmlformats.org/officeDocument/2006/relationships/image" Target="../media/image19.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7.jpg"/><Relationship Id="rId4" Type="http://schemas.openxmlformats.org/officeDocument/2006/relationships/image" Target="../media/image8.jpg"/><Relationship Id="rId9" Type="http://schemas.openxmlformats.org/officeDocument/2006/relationships/image" Target="../media/image16.jpg"/><Relationship Id="rId5" Type="http://schemas.openxmlformats.org/officeDocument/2006/relationships/image" Target="../media/image10.jpg"/><Relationship Id="rId6" Type="http://schemas.openxmlformats.org/officeDocument/2006/relationships/image" Target="../media/image11.jpg"/><Relationship Id="rId7" Type="http://schemas.openxmlformats.org/officeDocument/2006/relationships/image" Target="../media/image12.jpg"/><Relationship Id="rId8"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5.jpg"/><Relationship Id="rId4" Type="http://schemas.openxmlformats.org/officeDocument/2006/relationships/image" Target="../media/image22.jpg"/><Relationship Id="rId5"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8.jpg"/><Relationship Id="rId4" Type="http://schemas.openxmlformats.org/officeDocument/2006/relationships/image" Target="../media/image24.png"/><Relationship Id="rId5" Type="http://schemas.openxmlformats.org/officeDocument/2006/relationships/hyperlink" Target="https://drive.google.com/file/d/1Z-C-wBkvFLTVDEy7iTUSbnMphbb54CNL/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2" cy="5143501"/>
          </a:xfrm>
          <a:prstGeom prst="rect">
            <a:avLst/>
          </a:prstGeom>
          <a:noFill/>
          <a:ln>
            <a:noFill/>
          </a:ln>
        </p:spPr>
      </p:pic>
      <p:sp>
        <p:nvSpPr>
          <p:cNvPr id="55" name="Shape 55"/>
          <p:cNvSpPr txBox="1"/>
          <p:nvPr/>
        </p:nvSpPr>
        <p:spPr>
          <a:xfrm>
            <a:off x="3867575" y="622025"/>
            <a:ext cx="5223000" cy="17412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fr" sz="4800">
                <a:solidFill>
                  <a:srgbClr val="434343"/>
                </a:solidFill>
              </a:rPr>
              <a:t>Architecture des Réseaux IoT</a:t>
            </a:r>
          </a:p>
        </p:txBody>
      </p:sp>
      <p:sp>
        <p:nvSpPr>
          <p:cNvPr id="56" name="Shape 56"/>
          <p:cNvSpPr txBox="1"/>
          <p:nvPr/>
        </p:nvSpPr>
        <p:spPr>
          <a:xfrm>
            <a:off x="6937525" y="4290250"/>
            <a:ext cx="2073300" cy="797400"/>
          </a:xfrm>
          <a:prstGeom prst="rect">
            <a:avLst/>
          </a:prstGeom>
          <a:noFill/>
          <a:ln>
            <a:noFill/>
          </a:ln>
        </p:spPr>
        <p:txBody>
          <a:bodyPr anchorCtr="0" anchor="t" bIns="91425" lIns="91425" rIns="91425" wrap="square" tIns="91425">
            <a:noAutofit/>
          </a:bodyPr>
          <a:lstStyle/>
          <a:p>
            <a:pPr indent="0" lvl="0" marL="0" algn="r">
              <a:spcBef>
                <a:spcPts val="0"/>
              </a:spcBef>
              <a:buNone/>
            </a:pPr>
            <a:r>
              <a:rPr b="1" lang="fr">
                <a:solidFill>
                  <a:srgbClr val="434343"/>
                </a:solidFill>
              </a:rPr>
              <a:t>Promo 2018 - OCRES</a:t>
            </a:r>
          </a:p>
          <a:p>
            <a:pPr indent="0" lvl="0" marL="0" rtl="0" algn="r">
              <a:spcBef>
                <a:spcPts val="0"/>
              </a:spcBef>
              <a:buNone/>
            </a:pPr>
            <a:r>
              <a:rPr b="1" lang="fr">
                <a:solidFill>
                  <a:srgbClr val="434343"/>
                </a:solidFill>
              </a:rPr>
              <a:t>Vincent BAS</a:t>
            </a:r>
          </a:p>
          <a:p>
            <a:pPr indent="-69850" lvl="0" marL="0" rtl="0" algn="r">
              <a:spcBef>
                <a:spcPts val="0"/>
              </a:spcBef>
              <a:buClr>
                <a:schemeClr val="dk1"/>
              </a:buClr>
              <a:buSzPts val="1100"/>
              <a:buFont typeface="Arial"/>
              <a:buNone/>
            </a:pPr>
            <a:r>
              <a:rPr b="1" lang="fr">
                <a:solidFill>
                  <a:srgbClr val="434343"/>
                </a:solidFill>
              </a:rPr>
              <a:t>Maxime CAZADE</a:t>
            </a:r>
          </a:p>
          <a:p>
            <a:pPr indent="0" lvl="0" marL="0" algn="r">
              <a:spcBef>
                <a:spcPts val="0"/>
              </a:spcBef>
              <a:buNone/>
            </a:pPr>
            <a:r>
              <a:t/>
            </a:r>
            <a:endParaRPr b="1">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Shape 61"/>
          <p:cNvPicPr preferRelativeResize="0"/>
          <p:nvPr/>
        </p:nvPicPr>
        <p:blipFill>
          <a:blip r:embed="rId3">
            <a:alphaModFix/>
          </a:blip>
          <a:stretch>
            <a:fillRect/>
          </a:stretch>
        </p:blipFill>
        <p:spPr>
          <a:xfrm>
            <a:off x="0" y="0"/>
            <a:ext cx="9144000" cy="5143499"/>
          </a:xfrm>
          <a:prstGeom prst="rect">
            <a:avLst/>
          </a:prstGeom>
          <a:noFill/>
          <a:ln>
            <a:noFill/>
          </a:ln>
        </p:spPr>
      </p:pic>
      <p:sp>
        <p:nvSpPr>
          <p:cNvPr id="62" name="Shape 62"/>
          <p:cNvSpPr txBox="1"/>
          <p:nvPr/>
        </p:nvSpPr>
        <p:spPr>
          <a:xfrm>
            <a:off x="2291500" y="1710300"/>
            <a:ext cx="4469400" cy="14808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lang="fr" sz="7200" u="sng">
                <a:solidFill>
                  <a:srgbClr val="FFD966"/>
                </a:solidFill>
              </a:rPr>
              <a:t>Projet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Shape 67"/>
          <p:cNvPicPr preferRelativeResize="0"/>
          <p:nvPr/>
        </p:nvPicPr>
        <p:blipFill>
          <a:blip r:embed="rId3">
            <a:alphaModFix/>
          </a:blip>
          <a:stretch>
            <a:fillRect/>
          </a:stretch>
        </p:blipFill>
        <p:spPr>
          <a:xfrm>
            <a:off x="2942575" y="1140788"/>
            <a:ext cx="3434301" cy="2861925"/>
          </a:xfrm>
          <a:prstGeom prst="rect">
            <a:avLst/>
          </a:prstGeom>
          <a:noFill/>
          <a:ln>
            <a:noFill/>
          </a:ln>
        </p:spPr>
      </p:pic>
      <p:pic>
        <p:nvPicPr>
          <p:cNvPr id="68" name="Shape 68"/>
          <p:cNvPicPr preferRelativeResize="0"/>
          <p:nvPr/>
        </p:nvPicPr>
        <p:blipFill>
          <a:blip r:embed="rId4">
            <a:alphaModFix/>
          </a:blip>
          <a:stretch>
            <a:fillRect/>
          </a:stretch>
        </p:blipFill>
        <p:spPr>
          <a:xfrm>
            <a:off x="1347757" y="2059649"/>
            <a:ext cx="1375968" cy="1028675"/>
          </a:xfrm>
          <a:prstGeom prst="rect">
            <a:avLst/>
          </a:prstGeom>
          <a:noFill/>
          <a:ln>
            <a:noFill/>
          </a:ln>
        </p:spPr>
      </p:pic>
      <p:pic>
        <p:nvPicPr>
          <p:cNvPr id="69" name="Shape 69"/>
          <p:cNvPicPr preferRelativeResize="0"/>
          <p:nvPr/>
        </p:nvPicPr>
        <p:blipFill>
          <a:blip r:embed="rId5">
            <a:alphaModFix/>
          </a:blip>
          <a:stretch>
            <a:fillRect/>
          </a:stretch>
        </p:blipFill>
        <p:spPr>
          <a:xfrm>
            <a:off x="121300" y="2019275"/>
            <a:ext cx="1375975" cy="1031987"/>
          </a:xfrm>
          <a:prstGeom prst="rect">
            <a:avLst/>
          </a:prstGeom>
          <a:noFill/>
          <a:ln>
            <a:noFill/>
          </a:ln>
        </p:spPr>
      </p:pic>
      <p:pic>
        <p:nvPicPr>
          <p:cNvPr id="70" name="Shape 70"/>
          <p:cNvPicPr preferRelativeResize="0"/>
          <p:nvPr/>
        </p:nvPicPr>
        <p:blipFill>
          <a:blip r:embed="rId6">
            <a:alphaModFix/>
          </a:blip>
          <a:stretch>
            <a:fillRect/>
          </a:stretch>
        </p:blipFill>
        <p:spPr>
          <a:xfrm>
            <a:off x="6595726" y="1264388"/>
            <a:ext cx="2462324" cy="2462324"/>
          </a:xfrm>
          <a:prstGeom prst="rect">
            <a:avLst/>
          </a:prstGeom>
          <a:noFill/>
          <a:ln>
            <a:noFill/>
          </a:ln>
        </p:spPr>
      </p:pic>
      <p:sp>
        <p:nvSpPr>
          <p:cNvPr id="71" name="Shape 71"/>
          <p:cNvSpPr txBox="1"/>
          <p:nvPr/>
        </p:nvSpPr>
        <p:spPr>
          <a:xfrm>
            <a:off x="3358025" y="4002725"/>
            <a:ext cx="2603400" cy="611400"/>
          </a:xfrm>
          <a:prstGeom prst="rect">
            <a:avLst/>
          </a:prstGeom>
          <a:noFill/>
          <a:ln>
            <a:noFill/>
          </a:ln>
        </p:spPr>
        <p:txBody>
          <a:bodyPr anchorCtr="0" anchor="t" bIns="91425" lIns="91425" rIns="91425" wrap="square" tIns="91425">
            <a:noAutofit/>
          </a:bodyPr>
          <a:lstStyle/>
          <a:p>
            <a:pPr indent="0" lvl="0" marL="0" algn="ctr">
              <a:spcBef>
                <a:spcPts val="0"/>
              </a:spcBef>
              <a:buNone/>
            </a:pPr>
            <a:r>
              <a:rPr i="1" lang="fr" sz="1800" u="sng">
                <a:solidFill>
                  <a:srgbClr val="434343"/>
                </a:solidFill>
              </a:rPr>
              <a:t>2 Zolertia Re-mote </a:t>
            </a:r>
          </a:p>
        </p:txBody>
      </p:sp>
      <p:sp>
        <p:nvSpPr>
          <p:cNvPr id="72" name="Shape 72"/>
          <p:cNvSpPr txBox="1"/>
          <p:nvPr/>
        </p:nvSpPr>
        <p:spPr>
          <a:xfrm>
            <a:off x="6259926" y="3315125"/>
            <a:ext cx="2868600" cy="611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i="1" lang="fr" sz="1800" u="sng">
                <a:solidFill>
                  <a:srgbClr val="434343"/>
                </a:solidFill>
              </a:rPr>
              <a:t>Relai HLS8L-DC5V-S-C</a:t>
            </a:r>
            <a:r>
              <a:rPr i="1" lang="fr" sz="1800" u="sng"/>
              <a:t> </a:t>
            </a:r>
          </a:p>
        </p:txBody>
      </p:sp>
      <p:sp>
        <p:nvSpPr>
          <p:cNvPr id="73" name="Shape 73"/>
          <p:cNvSpPr txBox="1"/>
          <p:nvPr/>
        </p:nvSpPr>
        <p:spPr>
          <a:xfrm>
            <a:off x="227625" y="3164525"/>
            <a:ext cx="2603400" cy="611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i="1" lang="fr" sz="1800" u="sng">
                <a:solidFill>
                  <a:srgbClr val="434343"/>
                </a:solidFill>
              </a:rPr>
              <a:t>Grove - light sensor</a:t>
            </a:r>
          </a:p>
        </p:txBody>
      </p:sp>
      <p:sp>
        <p:nvSpPr>
          <p:cNvPr id="74" name="Shape 74"/>
          <p:cNvSpPr txBox="1"/>
          <p:nvPr/>
        </p:nvSpPr>
        <p:spPr>
          <a:xfrm>
            <a:off x="372150" y="210000"/>
            <a:ext cx="4134300" cy="611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fr" sz="3000" u="sng">
                <a:solidFill>
                  <a:srgbClr val="FFD966"/>
                </a:solidFill>
              </a:rPr>
              <a:t>Capteurs &amp; Remotes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Shape 79"/>
          <p:cNvPicPr preferRelativeResize="0"/>
          <p:nvPr/>
        </p:nvPicPr>
        <p:blipFill>
          <a:blip r:embed="rId3">
            <a:alphaModFix/>
          </a:blip>
          <a:stretch>
            <a:fillRect/>
          </a:stretch>
        </p:blipFill>
        <p:spPr>
          <a:xfrm>
            <a:off x="0" y="0"/>
            <a:ext cx="9143999" cy="5143500"/>
          </a:xfrm>
          <a:prstGeom prst="rect">
            <a:avLst/>
          </a:prstGeom>
          <a:noFill/>
          <a:ln>
            <a:noFill/>
          </a:ln>
        </p:spPr>
      </p:pic>
      <p:sp>
        <p:nvSpPr>
          <p:cNvPr id="80" name="Shape 80"/>
          <p:cNvSpPr txBox="1"/>
          <p:nvPr/>
        </p:nvSpPr>
        <p:spPr>
          <a:xfrm>
            <a:off x="372150" y="210000"/>
            <a:ext cx="4970700" cy="611400"/>
          </a:xfrm>
          <a:prstGeom prst="rect">
            <a:avLst/>
          </a:prstGeom>
          <a:noFill/>
          <a:ln>
            <a:noFill/>
          </a:ln>
        </p:spPr>
        <p:txBody>
          <a:bodyPr anchorCtr="0" anchor="t" bIns="91425" lIns="91425" rIns="91425" wrap="square" tIns="91425">
            <a:noAutofit/>
          </a:bodyPr>
          <a:lstStyle/>
          <a:p>
            <a:pPr indent="0" lvl="0" marL="0">
              <a:spcBef>
                <a:spcPts val="0"/>
              </a:spcBef>
              <a:buNone/>
            </a:pPr>
            <a:r>
              <a:rPr b="1" lang="fr" sz="3000" u="sng">
                <a:solidFill>
                  <a:srgbClr val="FFD966"/>
                </a:solidFill>
              </a:rPr>
              <a:t>Architecture du Système</a:t>
            </a:r>
          </a:p>
        </p:txBody>
      </p:sp>
      <p:pic>
        <p:nvPicPr>
          <p:cNvPr id="81" name="Shape 81"/>
          <p:cNvPicPr preferRelativeResize="0"/>
          <p:nvPr/>
        </p:nvPicPr>
        <p:blipFill>
          <a:blip r:embed="rId4">
            <a:alphaModFix/>
          </a:blip>
          <a:stretch>
            <a:fillRect/>
          </a:stretch>
        </p:blipFill>
        <p:spPr>
          <a:xfrm>
            <a:off x="2998400" y="2409775"/>
            <a:ext cx="966799" cy="1051050"/>
          </a:xfrm>
          <a:prstGeom prst="rect">
            <a:avLst/>
          </a:prstGeom>
          <a:noFill/>
          <a:ln>
            <a:noFill/>
          </a:ln>
        </p:spPr>
      </p:pic>
      <p:pic>
        <p:nvPicPr>
          <p:cNvPr id="82" name="Shape 82"/>
          <p:cNvPicPr preferRelativeResize="0"/>
          <p:nvPr/>
        </p:nvPicPr>
        <p:blipFill>
          <a:blip r:embed="rId5">
            <a:alphaModFix/>
          </a:blip>
          <a:stretch>
            <a:fillRect/>
          </a:stretch>
        </p:blipFill>
        <p:spPr>
          <a:xfrm>
            <a:off x="1818701" y="1864487"/>
            <a:ext cx="723825" cy="786900"/>
          </a:xfrm>
          <a:prstGeom prst="rect">
            <a:avLst/>
          </a:prstGeom>
          <a:noFill/>
          <a:ln>
            <a:noFill/>
          </a:ln>
        </p:spPr>
      </p:pic>
      <p:pic>
        <p:nvPicPr>
          <p:cNvPr id="83" name="Shape 83"/>
          <p:cNvPicPr preferRelativeResize="0"/>
          <p:nvPr/>
        </p:nvPicPr>
        <p:blipFill>
          <a:blip r:embed="rId6">
            <a:alphaModFix/>
          </a:blip>
          <a:stretch>
            <a:fillRect/>
          </a:stretch>
        </p:blipFill>
        <p:spPr>
          <a:xfrm>
            <a:off x="4421077" y="2029863"/>
            <a:ext cx="419550" cy="456125"/>
          </a:xfrm>
          <a:prstGeom prst="rect">
            <a:avLst/>
          </a:prstGeom>
          <a:noFill/>
          <a:ln>
            <a:noFill/>
          </a:ln>
        </p:spPr>
      </p:pic>
      <p:pic>
        <p:nvPicPr>
          <p:cNvPr id="84" name="Shape 84"/>
          <p:cNvPicPr preferRelativeResize="0"/>
          <p:nvPr/>
        </p:nvPicPr>
        <p:blipFill>
          <a:blip r:embed="rId7">
            <a:alphaModFix/>
          </a:blip>
          <a:stretch>
            <a:fillRect/>
          </a:stretch>
        </p:blipFill>
        <p:spPr>
          <a:xfrm>
            <a:off x="6719175" y="902675"/>
            <a:ext cx="1062275" cy="1154850"/>
          </a:xfrm>
          <a:prstGeom prst="rect">
            <a:avLst/>
          </a:prstGeom>
          <a:noFill/>
          <a:ln>
            <a:noFill/>
          </a:ln>
        </p:spPr>
      </p:pic>
      <p:pic>
        <p:nvPicPr>
          <p:cNvPr id="85" name="Shape 85"/>
          <p:cNvPicPr preferRelativeResize="0"/>
          <p:nvPr/>
        </p:nvPicPr>
        <p:blipFill>
          <a:blip r:embed="rId8">
            <a:alphaModFix/>
          </a:blip>
          <a:stretch>
            <a:fillRect/>
          </a:stretch>
        </p:blipFill>
        <p:spPr>
          <a:xfrm>
            <a:off x="5708425" y="4046126"/>
            <a:ext cx="1692949" cy="897800"/>
          </a:xfrm>
          <a:prstGeom prst="rect">
            <a:avLst/>
          </a:prstGeom>
          <a:noFill/>
          <a:ln>
            <a:noFill/>
          </a:ln>
        </p:spPr>
      </p:pic>
      <p:pic>
        <p:nvPicPr>
          <p:cNvPr id="86" name="Shape 86"/>
          <p:cNvPicPr preferRelativeResize="0"/>
          <p:nvPr/>
        </p:nvPicPr>
        <p:blipFill>
          <a:blip r:embed="rId4">
            <a:alphaModFix/>
          </a:blip>
          <a:stretch>
            <a:fillRect/>
          </a:stretch>
        </p:blipFill>
        <p:spPr>
          <a:xfrm>
            <a:off x="2998400" y="3969500"/>
            <a:ext cx="966799" cy="1051050"/>
          </a:xfrm>
          <a:prstGeom prst="rect">
            <a:avLst/>
          </a:prstGeom>
          <a:noFill/>
          <a:ln>
            <a:noFill/>
          </a:ln>
        </p:spPr>
      </p:pic>
      <p:pic>
        <p:nvPicPr>
          <p:cNvPr id="87" name="Shape 87"/>
          <p:cNvPicPr preferRelativeResize="0"/>
          <p:nvPr/>
        </p:nvPicPr>
        <p:blipFill>
          <a:blip r:embed="rId9">
            <a:alphaModFix/>
          </a:blip>
          <a:stretch>
            <a:fillRect/>
          </a:stretch>
        </p:blipFill>
        <p:spPr>
          <a:xfrm>
            <a:off x="3118750" y="1174400"/>
            <a:ext cx="611400" cy="611400"/>
          </a:xfrm>
          <a:prstGeom prst="rect">
            <a:avLst/>
          </a:prstGeom>
          <a:noFill/>
          <a:ln>
            <a:noFill/>
          </a:ln>
        </p:spPr>
      </p:pic>
      <p:pic>
        <p:nvPicPr>
          <p:cNvPr id="88" name="Shape 88"/>
          <p:cNvPicPr preferRelativeResize="0"/>
          <p:nvPr/>
        </p:nvPicPr>
        <p:blipFill>
          <a:blip r:embed="rId10">
            <a:alphaModFix/>
          </a:blip>
          <a:stretch>
            <a:fillRect/>
          </a:stretch>
        </p:blipFill>
        <p:spPr>
          <a:xfrm>
            <a:off x="5057988" y="1174400"/>
            <a:ext cx="611400" cy="611400"/>
          </a:xfrm>
          <a:prstGeom prst="rect">
            <a:avLst/>
          </a:prstGeom>
          <a:noFill/>
          <a:ln>
            <a:noFill/>
          </a:ln>
        </p:spPr>
      </p:pic>
      <p:cxnSp>
        <p:nvCxnSpPr>
          <p:cNvPr id="89" name="Shape 89"/>
          <p:cNvCxnSpPr>
            <a:endCxn id="81" idx="1"/>
          </p:cNvCxnSpPr>
          <p:nvPr/>
        </p:nvCxnSpPr>
        <p:spPr>
          <a:xfrm flipH="1" rot="-5400000">
            <a:off x="2432450" y="2369350"/>
            <a:ext cx="668400" cy="463500"/>
          </a:xfrm>
          <a:prstGeom prst="bentConnector2">
            <a:avLst/>
          </a:prstGeom>
          <a:noFill/>
          <a:ln cap="flat" cmpd="sng" w="38100">
            <a:solidFill>
              <a:schemeClr val="accent1"/>
            </a:solidFill>
            <a:prstDash val="solid"/>
            <a:round/>
            <a:headEnd len="lg" w="lg" type="oval"/>
            <a:tailEnd len="lg" w="lg" type="oval"/>
          </a:ln>
        </p:spPr>
      </p:cxnSp>
      <p:cxnSp>
        <p:nvCxnSpPr>
          <p:cNvPr id="90" name="Shape 90"/>
          <p:cNvCxnSpPr/>
          <p:nvPr/>
        </p:nvCxnSpPr>
        <p:spPr>
          <a:xfrm rot="-5400000">
            <a:off x="3652527" y="2328750"/>
            <a:ext cx="738300" cy="462000"/>
          </a:xfrm>
          <a:prstGeom prst="bentConnector3">
            <a:avLst>
              <a:gd fmla="val 2963" name="adj1"/>
            </a:avLst>
          </a:prstGeom>
          <a:noFill/>
          <a:ln cap="flat" cmpd="sng" w="38100">
            <a:solidFill>
              <a:schemeClr val="accent1"/>
            </a:solidFill>
            <a:prstDash val="solid"/>
            <a:round/>
            <a:headEnd len="lg" w="lg" type="oval"/>
            <a:tailEnd len="lg" w="lg" type="oval"/>
          </a:ln>
        </p:spPr>
      </p:cxnSp>
      <p:cxnSp>
        <p:nvCxnSpPr>
          <p:cNvPr id="91" name="Shape 91"/>
          <p:cNvCxnSpPr/>
          <p:nvPr/>
        </p:nvCxnSpPr>
        <p:spPr>
          <a:xfrm flipH="1" rot="5400000">
            <a:off x="3588850" y="1697600"/>
            <a:ext cx="795900" cy="513300"/>
          </a:xfrm>
          <a:prstGeom prst="bentConnector3">
            <a:avLst>
              <a:gd fmla="val 90357" name="adj1"/>
            </a:avLst>
          </a:prstGeom>
          <a:noFill/>
          <a:ln cap="flat" cmpd="sng" w="38100">
            <a:solidFill>
              <a:schemeClr val="accent1"/>
            </a:solidFill>
            <a:prstDash val="solid"/>
            <a:round/>
            <a:headEnd len="lg" w="lg" type="oval"/>
            <a:tailEnd len="lg" w="lg" type="oval"/>
          </a:ln>
        </p:spPr>
      </p:cxnSp>
      <p:cxnSp>
        <p:nvCxnSpPr>
          <p:cNvPr id="92" name="Shape 92"/>
          <p:cNvCxnSpPr/>
          <p:nvPr/>
        </p:nvCxnSpPr>
        <p:spPr>
          <a:xfrm>
            <a:off x="4158000" y="1633050"/>
            <a:ext cx="900000" cy="0"/>
          </a:xfrm>
          <a:prstGeom prst="straightConnector1">
            <a:avLst/>
          </a:prstGeom>
          <a:noFill/>
          <a:ln cap="flat" cmpd="sng" w="38100">
            <a:solidFill>
              <a:schemeClr val="accent1"/>
            </a:solidFill>
            <a:prstDash val="solid"/>
            <a:round/>
            <a:headEnd len="lg" w="lg" type="oval"/>
            <a:tailEnd len="lg" w="lg" type="oval"/>
          </a:ln>
        </p:spPr>
      </p:cxnSp>
      <p:cxnSp>
        <p:nvCxnSpPr>
          <p:cNvPr id="93" name="Shape 93"/>
          <p:cNvCxnSpPr/>
          <p:nvPr/>
        </p:nvCxnSpPr>
        <p:spPr>
          <a:xfrm>
            <a:off x="5722150" y="1669800"/>
            <a:ext cx="891000" cy="0"/>
          </a:xfrm>
          <a:prstGeom prst="straightConnector1">
            <a:avLst/>
          </a:prstGeom>
          <a:noFill/>
          <a:ln cap="flat" cmpd="sng" w="38100">
            <a:solidFill>
              <a:schemeClr val="accent1"/>
            </a:solidFill>
            <a:prstDash val="solid"/>
            <a:round/>
            <a:headEnd len="lg" w="lg" type="oval"/>
            <a:tailEnd len="lg" w="lg" type="oval"/>
          </a:ln>
        </p:spPr>
      </p:cxnSp>
      <p:cxnSp>
        <p:nvCxnSpPr>
          <p:cNvPr id="94" name="Shape 94"/>
          <p:cNvCxnSpPr>
            <a:stCxn id="86" idx="3"/>
          </p:cNvCxnSpPr>
          <p:nvPr/>
        </p:nvCxnSpPr>
        <p:spPr>
          <a:xfrm>
            <a:off x="3965199" y="4495025"/>
            <a:ext cx="1564200" cy="17400"/>
          </a:xfrm>
          <a:prstGeom prst="straightConnector1">
            <a:avLst/>
          </a:prstGeom>
          <a:noFill/>
          <a:ln cap="flat" cmpd="sng" w="38100">
            <a:solidFill>
              <a:schemeClr val="accent1"/>
            </a:solidFill>
            <a:prstDash val="solid"/>
            <a:round/>
            <a:headEnd len="lg" w="lg" type="oval"/>
            <a:tailEnd len="lg" w="lg" type="oval"/>
          </a:ln>
        </p:spPr>
      </p:cxnSp>
      <p:cxnSp>
        <p:nvCxnSpPr>
          <p:cNvPr id="95" name="Shape 95"/>
          <p:cNvCxnSpPr/>
          <p:nvPr/>
        </p:nvCxnSpPr>
        <p:spPr>
          <a:xfrm>
            <a:off x="3370875" y="3305600"/>
            <a:ext cx="9300" cy="663900"/>
          </a:xfrm>
          <a:prstGeom prst="straightConnector1">
            <a:avLst/>
          </a:prstGeom>
          <a:noFill/>
          <a:ln cap="flat" cmpd="sng" w="38100">
            <a:solidFill>
              <a:schemeClr val="accent1"/>
            </a:solidFill>
            <a:prstDash val="dot"/>
            <a:round/>
            <a:headEnd len="lg" w="lg" type="oval"/>
            <a:tailEnd len="lg" w="lg" type="oval"/>
          </a:ln>
        </p:spPr>
      </p:cxnSp>
      <p:sp>
        <p:nvSpPr>
          <p:cNvPr id="96" name="Shape 96"/>
          <p:cNvSpPr txBox="1"/>
          <p:nvPr/>
        </p:nvSpPr>
        <p:spPr>
          <a:xfrm>
            <a:off x="972050" y="3157750"/>
            <a:ext cx="2178600" cy="385800"/>
          </a:xfrm>
          <a:prstGeom prst="rect">
            <a:avLst/>
          </a:prstGeom>
          <a:noFill/>
          <a:ln>
            <a:noFill/>
          </a:ln>
        </p:spPr>
        <p:txBody>
          <a:bodyPr anchorCtr="0" anchor="t" bIns="91425" lIns="91425" rIns="91425" wrap="square" tIns="91425">
            <a:noAutofit/>
          </a:bodyPr>
          <a:lstStyle/>
          <a:p>
            <a:pPr indent="0" lvl="0" marL="0">
              <a:spcBef>
                <a:spcPts val="0"/>
              </a:spcBef>
              <a:buNone/>
            </a:pPr>
            <a:r>
              <a:rPr i="1" lang="fr" u="sng">
                <a:solidFill>
                  <a:srgbClr val="434343"/>
                </a:solidFill>
              </a:rPr>
              <a:t>Remote 1 - Coap Server</a:t>
            </a:r>
          </a:p>
        </p:txBody>
      </p:sp>
      <p:sp>
        <p:nvSpPr>
          <p:cNvPr id="97" name="Shape 97"/>
          <p:cNvSpPr txBox="1"/>
          <p:nvPr/>
        </p:nvSpPr>
        <p:spPr>
          <a:xfrm>
            <a:off x="819500" y="4198025"/>
            <a:ext cx="2331300" cy="611400"/>
          </a:xfrm>
          <a:prstGeom prst="rect">
            <a:avLst/>
          </a:prstGeom>
          <a:noFill/>
          <a:ln>
            <a:noFill/>
          </a:ln>
        </p:spPr>
        <p:txBody>
          <a:bodyPr anchorCtr="0" anchor="t" bIns="91425" lIns="91425" rIns="91425" wrap="square" tIns="91425">
            <a:noAutofit/>
          </a:bodyPr>
          <a:lstStyle/>
          <a:p>
            <a:pPr indent="0" lvl="0" marL="0" rtl="0">
              <a:spcBef>
                <a:spcPts val="0"/>
              </a:spcBef>
              <a:buNone/>
            </a:pPr>
            <a:r>
              <a:rPr i="1" lang="fr" u="sng">
                <a:solidFill>
                  <a:srgbClr val="434343"/>
                </a:solidFill>
              </a:rPr>
              <a:t>Remote 2 - Border Router</a:t>
            </a:r>
          </a:p>
        </p:txBody>
      </p:sp>
      <p:sp>
        <p:nvSpPr>
          <p:cNvPr id="98" name="Shape 98"/>
          <p:cNvSpPr txBox="1"/>
          <p:nvPr/>
        </p:nvSpPr>
        <p:spPr>
          <a:xfrm>
            <a:off x="5606000" y="3812225"/>
            <a:ext cx="1897800" cy="385800"/>
          </a:xfrm>
          <a:prstGeom prst="rect">
            <a:avLst/>
          </a:prstGeom>
          <a:noFill/>
          <a:ln>
            <a:noFill/>
          </a:ln>
        </p:spPr>
        <p:txBody>
          <a:bodyPr anchorCtr="0" anchor="t" bIns="91425" lIns="91425" rIns="91425" wrap="square" tIns="91425">
            <a:noAutofit/>
          </a:bodyPr>
          <a:lstStyle/>
          <a:p>
            <a:pPr indent="0" lvl="0" marL="0" rtl="0">
              <a:spcBef>
                <a:spcPts val="0"/>
              </a:spcBef>
              <a:buNone/>
            </a:pPr>
            <a:r>
              <a:rPr i="1" lang="fr" u="sng">
                <a:solidFill>
                  <a:srgbClr val="434343"/>
                </a:solidFill>
              </a:rPr>
              <a:t>Plateforme Utilisateur</a:t>
            </a:r>
          </a:p>
        </p:txBody>
      </p:sp>
      <p:sp>
        <p:nvSpPr>
          <p:cNvPr id="99" name="Shape 99"/>
          <p:cNvSpPr txBox="1"/>
          <p:nvPr/>
        </p:nvSpPr>
        <p:spPr>
          <a:xfrm>
            <a:off x="7338200" y="1476900"/>
            <a:ext cx="891000" cy="385800"/>
          </a:xfrm>
          <a:prstGeom prst="rect">
            <a:avLst/>
          </a:prstGeom>
          <a:noFill/>
          <a:ln>
            <a:noFill/>
          </a:ln>
        </p:spPr>
        <p:txBody>
          <a:bodyPr anchorCtr="0" anchor="t" bIns="91425" lIns="91425" rIns="91425" wrap="square" tIns="91425">
            <a:noAutofit/>
          </a:bodyPr>
          <a:lstStyle/>
          <a:p>
            <a:pPr indent="0" lvl="0" marL="0" rtl="0">
              <a:spcBef>
                <a:spcPts val="0"/>
              </a:spcBef>
              <a:buNone/>
            </a:pPr>
            <a:r>
              <a:rPr i="1" lang="fr" u="sng">
                <a:solidFill>
                  <a:srgbClr val="434343"/>
                </a:solidFill>
              </a:rPr>
              <a:t>Lampe</a:t>
            </a:r>
          </a:p>
        </p:txBody>
      </p:sp>
      <p:sp>
        <p:nvSpPr>
          <p:cNvPr id="100" name="Shape 100"/>
          <p:cNvSpPr txBox="1"/>
          <p:nvPr/>
        </p:nvSpPr>
        <p:spPr>
          <a:xfrm>
            <a:off x="4882125" y="788600"/>
            <a:ext cx="1115700" cy="385800"/>
          </a:xfrm>
          <a:prstGeom prst="rect">
            <a:avLst/>
          </a:prstGeom>
          <a:noFill/>
          <a:ln>
            <a:noFill/>
          </a:ln>
        </p:spPr>
        <p:txBody>
          <a:bodyPr anchorCtr="0" anchor="t" bIns="91425" lIns="91425" rIns="91425" wrap="square" tIns="91425">
            <a:noAutofit/>
          </a:bodyPr>
          <a:lstStyle/>
          <a:p>
            <a:pPr indent="0" lvl="0" marL="0" rtl="0">
              <a:spcBef>
                <a:spcPts val="0"/>
              </a:spcBef>
              <a:buNone/>
            </a:pPr>
            <a:r>
              <a:rPr i="1" lang="fr" u="sng">
                <a:solidFill>
                  <a:srgbClr val="434343"/>
                </a:solidFill>
              </a:rPr>
              <a:t>Interrupteur</a:t>
            </a:r>
          </a:p>
        </p:txBody>
      </p:sp>
      <p:sp>
        <p:nvSpPr>
          <p:cNvPr id="101" name="Shape 101"/>
          <p:cNvSpPr txBox="1"/>
          <p:nvPr/>
        </p:nvSpPr>
        <p:spPr>
          <a:xfrm>
            <a:off x="4882125" y="2065025"/>
            <a:ext cx="1115700" cy="385800"/>
          </a:xfrm>
          <a:prstGeom prst="rect">
            <a:avLst/>
          </a:prstGeom>
          <a:noFill/>
          <a:ln>
            <a:noFill/>
          </a:ln>
        </p:spPr>
        <p:txBody>
          <a:bodyPr anchorCtr="0" anchor="t" bIns="91425" lIns="91425" rIns="91425" wrap="square" tIns="91425">
            <a:noAutofit/>
          </a:bodyPr>
          <a:lstStyle/>
          <a:p>
            <a:pPr indent="0" lvl="0" marL="0" rtl="0">
              <a:spcBef>
                <a:spcPts val="0"/>
              </a:spcBef>
              <a:buNone/>
            </a:pPr>
            <a:r>
              <a:rPr i="1" lang="fr" u="sng">
                <a:solidFill>
                  <a:srgbClr val="434343"/>
                </a:solidFill>
              </a:rPr>
              <a:t>Relai</a:t>
            </a:r>
          </a:p>
        </p:txBody>
      </p:sp>
      <p:sp>
        <p:nvSpPr>
          <p:cNvPr id="102" name="Shape 102"/>
          <p:cNvSpPr txBox="1"/>
          <p:nvPr/>
        </p:nvSpPr>
        <p:spPr>
          <a:xfrm>
            <a:off x="763575" y="1989075"/>
            <a:ext cx="1115700" cy="5142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i="1" lang="fr" u="sng">
                <a:solidFill>
                  <a:srgbClr val="434343"/>
                </a:solidFill>
              </a:rPr>
              <a:t>Capteur de lumière</a:t>
            </a:r>
          </a:p>
        </p:txBody>
      </p:sp>
      <p:sp>
        <p:nvSpPr>
          <p:cNvPr id="103" name="Shape 103"/>
          <p:cNvSpPr txBox="1"/>
          <p:nvPr/>
        </p:nvSpPr>
        <p:spPr>
          <a:xfrm>
            <a:off x="2003050" y="1158375"/>
            <a:ext cx="1115700" cy="5142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i="1" lang="fr" u="sng">
                <a:solidFill>
                  <a:srgbClr val="434343"/>
                </a:solidFill>
              </a:rPr>
              <a:t>Prise électrique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Shape 108"/>
          <p:cNvPicPr preferRelativeResize="0"/>
          <p:nvPr/>
        </p:nvPicPr>
        <p:blipFill>
          <a:blip r:embed="rId3">
            <a:alphaModFix/>
          </a:blip>
          <a:stretch>
            <a:fillRect/>
          </a:stretch>
        </p:blipFill>
        <p:spPr>
          <a:xfrm>
            <a:off x="0" y="0"/>
            <a:ext cx="9144000" cy="5143505"/>
          </a:xfrm>
          <a:prstGeom prst="rect">
            <a:avLst/>
          </a:prstGeom>
          <a:noFill/>
          <a:ln>
            <a:noFill/>
          </a:ln>
        </p:spPr>
      </p:pic>
      <p:sp>
        <p:nvSpPr>
          <p:cNvPr id="109" name="Shape 109"/>
          <p:cNvSpPr txBox="1"/>
          <p:nvPr/>
        </p:nvSpPr>
        <p:spPr>
          <a:xfrm>
            <a:off x="448350" y="-18600"/>
            <a:ext cx="2519100" cy="611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fr" sz="3000" u="sng">
                <a:solidFill>
                  <a:srgbClr val="FFD966"/>
                </a:solidFill>
              </a:rPr>
              <a:t>Programme</a:t>
            </a:r>
          </a:p>
        </p:txBody>
      </p:sp>
      <p:sp>
        <p:nvSpPr>
          <p:cNvPr id="110" name="Shape 110"/>
          <p:cNvSpPr txBox="1"/>
          <p:nvPr/>
        </p:nvSpPr>
        <p:spPr>
          <a:xfrm>
            <a:off x="448350" y="2137925"/>
            <a:ext cx="2081400" cy="437400"/>
          </a:xfrm>
          <a:prstGeom prst="rect">
            <a:avLst/>
          </a:prstGeom>
          <a:noFill/>
          <a:ln>
            <a:noFill/>
          </a:ln>
        </p:spPr>
        <p:txBody>
          <a:bodyPr anchorCtr="0" anchor="t" bIns="91425" lIns="91425" rIns="91425" wrap="square" tIns="91425">
            <a:noAutofit/>
          </a:bodyPr>
          <a:lstStyle/>
          <a:p>
            <a:pPr indent="0" lvl="0" marL="0" algn="ctr">
              <a:spcBef>
                <a:spcPts val="0"/>
              </a:spcBef>
              <a:buNone/>
            </a:pPr>
            <a:r>
              <a:rPr b="1" i="1" lang="fr" sz="1800" u="sng">
                <a:solidFill>
                  <a:srgbClr val="FFFFFF"/>
                </a:solidFill>
              </a:rPr>
              <a:t>Librairie</a:t>
            </a:r>
          </a:p>
        </p:txBody>
      </p:sp>
      <p:sp>
        <p:nvSpPr>
          <p:cNvPr id="111" name="Shape 111"/>
          <p:cNvSpPr txBox="1"/>
          <p:nvPr/>
        </p:nvSpPr>
        <p:spPr>
          <a:xfrm>
            <a:off x="1321500" y="537725"/>
            <a:ext cx="2081400" cy="43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i="1" lang="fr" sz="1800" u="sng">
                <a:solidFill>
                  <a:srgbClr val="FFFFFF"/>
                </a:solidFill>
              </a:rPr>
              <a:t>Timer</a:t>
            </a:r>
          </a:p>
        </p:txBody>
      </p:sp>
      <p:sp>
        <p:nvSpPr>
          <p:cNvPr id="112" name="Shape 112"/>
          <p:cNvSpPr txBox="1"/>
          <p:nvPr/>
        </p:nvSpPr>
        <p:spPr>
          <a:xfrm>
            <a:off x="4957825" y="581400"/>
            <a:ext cx="2081400" cy="43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i="1" lang="fr" sz="1800" u="sng">
                <a:solidFill>
                  <a:srgbClr val="FFFFFF"/>
                </a:solidFill>
              </a:rPr>
              <a:t>Algorithme</a:t>
            </a:r>
          </a:p>
        </p:txBody>
      </p:sp>
      <p:pic>
        <p:nvPicPr>
          <p:cNvPr id="113" name="Shape 113"/>
          <p:cNvPicPr preferRelativeResize="0"/>
          <p:nvPr/>
        </p:nvPicPr>
        <p:blipFill>
          <a:blip r:embed="rId4">
            <a:alphaModFix/>
          </a:blip>
          <a:stretch>
            <a:fillRect/>
          </a:stretch>
        </p:blipFill>
        <p:spPr>
          <a:xfrm>
            <a:off x="627037" y="2603037"/>
            <a:ext cx="1724025" cy="1724025"/>
          </a:xfrm>
          <a:prstGeom prst="rect">
            <a:avLst/>
          </a:prstGeom>
          <a:noFill/>
          <a:ln>
            <a:noFill/>
          </a:ln>
        </p:spPr>
      </p:pic>
      <p:pic>
        <p:nvPicPr>
          <p:cNvPr id="114" name="Shape 114"/>
          <p:cNvPicPr preferRelativeResize="0"/>
          <p:nvPr/>
        </p:nvPicPr>
        <p:blipFill>
          <a:blip r:embed="rId5">
            <a:alphaModFix/>
          </a:blip>
          <a:stretch>
            <a:fillRect/>
          </a:stretch>
        </p:blipFill>
        <p:spPr>
          <a:xfrm>
            <a:off x="188336" y="1274111"/>
            <a:ext cx="4347725" cy="685462"/>
          </a:xfrm>
          <a:prstGeom prst="rect">
            <a:avLst/>
          </a:prstGeom>
          <a:noFill/>
          <a:ln>
            <a:noFill/>
          </a:ln>
        </p:spPr>
      </p:pic>
      <p:pic>
        <p:nvPicPr>
          <p:cNvPr id="115" name="Shape 115"/>
          <p:cNvPicPr preferRelativeResize="0"/>
          <p:nvPr/>
        </p:nvPicPr>
        <p:blipFill>
          <a:blip r:embed="rId6">
            <a:alphaModFix/>
          </a:blip>
          <a:stretch>
            <a:fillRect/>
          </a:stretch>
        </p:blipFill>
        <p:spPr>
          <a:xfrm>
            <a:off x="5150444" y="1018800"/>
            <a:ext cx="3336781" cy="200025"/>
          </a:xfrm>
          <a:prstGeom prst="rect">
            <a:avLst/>
          </a:prstGeom>
          <a:noFill/>
          <a:ln>
            <a:noFill/>
          </a:ln>
        </p:spPr>
      </p:pic>
      <p:pic>
        <p:nvPicPr>
          <p:cNvPr id="116" name="Shape 116"/>
          <p:cNvPicPr preferRelativeResize="0"/>
          <p:nvPr/>
        </p:nvPicPr>
        <p:blipFill>
          <a:blip r:embed="rId7">
            <a:alphaModFix/>
          </a:blip>
          <a:stretch>
            <a:fillRect/>
          </a:stretch>
        </p:blipFill>
        <p:spPr>
          <a:xfrm>
            <a:off x="188348" y="1018798"/>
            <a:ext cx="2596437" cy="146885"/>
          </a:xfrm>
          <a:prstGeom prst="rect">
            <a:avLst/>
          </a:prstGeom>
          <a:noFill/>
          <a:ln>
            <a:noFill/>
          </a:ln>
        </p:spPr>
      </p:pic>
      <p:pic>
        <p:nvPicPr>
          <p:cNvPr id="117" name="Shape 117"/>
          <p:cNvPicPr preferRelativeResize="0"/>
          <p:nvPr/>
        </p:nvPicPr>
        <p:blipFill>
          <a:blip r:embed="rId8">
            <a:alphaModFix/>
          </a:blip>
          <a:stretch>
            <a:fillRect/>
          </a:stretch>
        </p:blipFill>
        <p:spPr>
          <a:xfrm>
            <a:off x="5266100" y="1197824"/>
            <a:ext cx="1724025" cy="185379"/>
          </a:xfrm>
          <a:prstGeom prst="rect">
            <a:avLst/>
          </a:prstGeom>
          <a:noFill/>
          <a:ln>
            <a:noFill/>
          </a:ln>
        </p:spPr>
      </p:pic>
      <p:pic>
        <p:nvPicPr>
          <p:cNvPr id="118" name="Shape 118"/>
          <p:cNvPicPr preferRelativeResize="0"/>
          <p:nvPr/>
        </p:nvPicPr>
        <p:blipFill>
          <a:blip r:embed="rId9">
            <a:alphaModFix/>
          </a:blip>
          <a:stretch>
            <a:fillRect/>
          </a:stretch>
        </p:blipFill>
        <p:spPr>
          <a:xfrm>
            <a:off x="5093081" y="1428937"/>
            <a:ext cx="3451506" cy="185375"/>
          </a:xfrm>
          <a:prstGeom prst="rect">
            <a:avLst/>
          </a:prstGeom>
          <a:noFill/>
          <a:ln>
            <a:noFill/>
          </a:ln>
        </p:spPr>
      </p:pic>
      <p:pic>
        <p:nvPicPr>
          <p:cNvPr id="119" name="Shape 119"/>
          <p:cNvPicPr preferRelativeResize="0"/>
          <p:nvPr/>
        </p:nvPicPr>
        <p:blipFill>
          <a:blip r:embed="rId10">
            <a:alphaModFix/>
          </a:blip>
          <a:stretch>
            <a:fillRect/>
          </a:stretch>
        </p:blipFill>
        <p:spPr>
          <a:xfrm>
            <a:off x="5311464" y="1646312"/>
            <a:ext cx="1633287" cy="171450"/>
          </a:xfrm>
          <a:prstGeom prst="rect">
            <a:avLst/>
          </a:prstGeom>
          <a:noFill/>
          <a:ln>
            <a:noFill/>
          </a:ln>
        </p:spPr>
      </p:pic>
      <p:sp>
        <p:nvSpPr>
          <p:cNvPr id="120" name="Shape 120"/>
          <p:cNvSpPr txBox="1"/>
          <p:nvPr/>
        </p:nvSpPr>
        <p:spPr>
          <a:xfrm>
            <a:off x="4957825" y="2137925"/>
            <a:ext cx="2081400" cy="4374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b="1" i="1" lang="fr" sz="1800" u="sng">
                <a:solidFill>
                  <a:srgbClr val="FFFFFF"/>
                </a:solidFill>
              </a:rPr>
              <a:t>Ressource</a:t>
            </a:r>
          </a:p>
        </p:txBody>
      </p:sp>
      <p:pic>
        <p:nvPicPr>
          <p:cNvPr id="121" name="Shape 121"/>
          <p:cNvPicPr preferRelativeResize="0"/>
          <p:nvPr/>
        </p:nvPicPr>
        <p:blipFill>
          <a:blip r:embed="rId11">
            <a:alphaModFix/>
          </a:blip>
          <a:stretch>
            <a:fillRect/>
          </a:stretch>
        </p:blipFill>
        <p:spPr>
          <a:xfrm>
            <a:off x="4244525" y="2753675"/>
            <a:ext cx="3676650" cy="1238250"/>
          </a:xfrm>
          <a:prstGeom prst="rect">
            <a:avLst/>
          </a:prstGeom>
          <a:noFill/>
          <a:ln>
            <a:noFill/>
          </a:ln>
        </p:spPr>
      </p:pic>
      <p:pic>
        <p:nvPicPr>
          <p:cNvPr id="122" name="Shape 122"/>
          <p:cNvPicPr preferRelativeResize="0"/>
          <p:nvPr/>
        </p:nvPicPr>
        <p:blipFill>
          <a:blip r:embed="rId12">
            <a:alphaModFix/>
          </a:blip>
          <a:stretch>
            <a:fillRect/>
          </a:stretch>
        </p:blipFill>
        <p:spPr>
          <a:xfrm>
            <a:off x="4345375" y="4017863"/>
            <a:ext cx="3810000" cy="276225"/>
          </a:xfrm>
          <a:prstGeom prst="rect">
            <a:avLst/>
          </a:prstGeom>
          <a:noFill/>
          <a:ln>
            <a:noFill/>
          </a:ln>
        </p:spPr>
      </p:pic>
      <p:pic>
        <p:nvPicPr>
          <p:cNvPr id="123" name="Shape 123"/>
          <p:cNvPicPr preferRelativeResize="0"/>
          <p:nvPr/>
        </p:nvPicPr>
        <p:blipFill>
          <a:blip r:embed="rId13">
            <a:alphaModFix/>
          </a:blip>
          <a:stretch>
            <a:fillRect/>
          </a:stretch>
        </p:blipFill>
        <p:spPr>
          <a:xfrm>
            <a:off x="4345375" y="4320038"/>
            <a:ext cx="4648200" cy="295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Shape 128"/>
          <p:cNvPicPr preferRelativeResize="0"/>
          <p:nvPr/>
        </p:nvPicPr>
        <p:blipFill>
          <a:blip r:embed="rId3">
            <a:alphaModFix/>
          </a:blip>
          <a:stretch>
            <a:fillRect/>
          </a:stretch>
        </p:blipFill>
        <p:spPr>
          <a:xfrm>
            <a:off x="0" y="0"/>
            <a:ext cx="9143999" cy="5143500"/>
          </a:xfrm>
          <a:prstGeom prst="rect">
            <a:avLst/>
          </a:prstGeom>
          <a:noFill/>
          <a:ln>
            <a:noFill/>
          </a:ln>
        </p:spPr>
      </p:pic>
      <p:sp>
        <p:nvSpPr>
          <p:cNvPr id="129" name="Shape 129"/>
          <p:cNvSpPr txBox="1"/>
          <p:nvPr/>
        </p:nvSpPr>
        <p:spPr>
          <a:xfrm>
            <a:off x="254550" y="237850"/>
            <a:ext cx="3244200" cy="611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fr" sz="2400" u="sng">
                <a:solidFill>
                  <a:srgbClr val="FFD966"/>
                </a:solidFill>
              </a:rPr>
              <a:t>Résultat &amp; Prototype</a:t>
            </a:r>
          </a:p>
        </p:txBody>
      </p:sp>
      <p:pic>
        <p:nvPicPr>
          <p:cNvPr id="130" name="Shape 130"/>
          <p:cNvPicPr preferRelativeResize="0"/>
          <p:nvPr/>
        </p:nvPicPr>
        <p:blipFill>
          <a:blip r:embed="rId4">
            <a:alphaModFix/>
          </a:blip>
          <a:stretch>
            <a:fillRect/>
          </a:stretch>
        </p:blipFill>
        <p:spPr>
          <a:xfrm>
            <a:off x="3254525" y="1397800"/>
            <a:ext cx="5636825" cy="2716950"/>
          </a:xfrm>
          <a:prstGeom prst="rect">
            <a:avLst/>
          </a:prstGeom>
          <a:noFill/>
          <a:ln>
            <a:noFill/>
          </a:ln>
        </p:spPr>
      </p:pic>
      <p:pic>
        <p:nvPicPr>
          <p:cNvPr id="131" name="Shape 131"/>
          <p:cNvPicPr preferRelativeResize="0"/>
          <p:nvPr/>
        </p:nvPicPr>
        <p:blipFill>
          <a:blip r:embed="rId5">
            <a:alphaModFix/>
          </a:blip>
          <a:stretch>
            <a:fillRect/>
          </a:stretch>
        </p:blipFill>
        <p:spPr>
          <a:xfrm>
            <a:off x="609194" y="2266046"/>
            <a:ext cx="2405601" cy="61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Shape 136"/>
          <p:cNvPicPr preferRelativeResize="0"/>
          <p:nvPr/>
        </p:nvPicPr>
        <p:blipFill>
          <a:blip r:embed="rId3">
            <a:alphaModFix/>
          </a:blip>
          <a:stretch>
            <a:fillRect/>
          </a:stretch>
        </p:blipFill>
        <p:spPr>
          <a:xfrm>
            <a:off x="2" y="0"/>
            <a:ext cx="9144000" cy="5143500"/>
          </a:xfrm>
          <a:prstGeom prst="rect">
            <a:avLst/>
          </a:prstGeom>
          <a:noFill/>
          <a:ln>
            <a:noFill/>
          </a:ln>
        </p:spPr>
      </p:pic>
      <p:sp>
        <p:nvSpPr>
          <p:cNvPr id="137" name="Shape 137"/>
          <p:cNvSpPr txBox="1"/>
          <p:nvPr/>
        </p:nvSpPr>
        <p:spPr>
          <a:xfrm>
            <a:off x="254550" y="197975"/>
            <a:ext cx="2506200" cy="611400"/>
          </a:xfrm>
          <a:prstGeom prst="rect">
            <a:avLst/>
          </a:prstGeom>
          <a:noFill/>
          <a:ln>
            <a:noFill/>
          </a:ln>
        </p:spPr>
        <p:txBody>
          <a:bodyPr anchorCtr="0" anchor="t" bIns="91425" lIns="91425" rIns="91425" wrap="square" tIns="91425">
            <a:noAutofit/>
          </a:bodyPr>
          <a:lstStyle/>
          <a:p>
            <a:pPr indent="0" lvl="0" marL="0" rtl="0">
              <a:spcBef>
                <a:spcPts val="0"/>
              </a:spcBef>
              <a:buNone/>
            </a:pPr>
            <a:r>
              <a:rPr b="1" lang="fr" sz="2400" u="sng">
                <a:solidFill>
                  <a:srgbClr val="FFD966"/>
                </a:solidFill>
              </a:rPr>
              <a:t>Démonstration</a:t>
            </a:r>
          </a:p>
        </p:txBody>
      </p:sp>
      <p:pic>
        <p:nvPicPr>
          <p:cNvPr id="138" name="Shape 138"/>
          <p:cNvPicPr preferRelativeResize="0"/>
          <p:nvPr/>
        </p:nvPicPr>
        <p:blipFill>
          <a:blip r:embed="rId4">
            <a:alphaModFix/>
          </a:blip>
          <a:stretch>
            <a:fillRect/>
          </a:stretch>
        </p:blipFill>
        <p:spPr>
          <a:xfrm>
            <a:off x="2604250" y="197975"/>
            <a:ext cx="6490633" cy="4945526"/>
          </a:xfrm>
          <a:prstGeom prst="rect">
            <a:avLst/>
          </a:prstGeom>
          <a:noFill/>
          <a:ln>
            <a:noFill/>
          </a:ln>
        </p:spPr>
      </p:pic>
      <p:sp>
        <p:nvSpPr>
          <p:cNvPr id="139" name="Shape 139" title="IMG_6153.mp4">
            <a:hlinkClick r:id="rId5"/>
          </p:cNvPr>
          <p:cNvSpPr/>
          <p:nvPr/>
        </p:nvSpPr>
        <p:spPr>
          <a:xfrm>
            <a:off x="3563550" y="414600"/>
            <a:ext cx="4572000" cy="3429000"/>
          </a:xfrm>
          <a:prstGeom prst="rect">
            <a:avLst/>
          </a:prstGeom>
          <a:noFill/>
          <a:ln>
            <a:noFill/>
          </a:ln>
        </p:spPr>
      </p:sp>
      <p:sp>
        <p:nvSpPr>
          <p:cNvPr id="140" name="Shape 140"/>
          <p:cNvSpPr/>
          <p:nvPr/>
        </p:nvSpPr>
        <p:spPr>
          <a:xfrm>
            <a:off x="2869450" y="414600"/>
            <a:ext cx="763200" cy="3429000"/>
          </a:xfrm>
          <a:prstGeom prst="rect">
            <a:avLst/>
          </a:prstGeom>
          <a:solidFill>
            <a:srgbClr val="000000"/>
          </a:solidFill>
          <a:ln>
            <a:noFill/>
          </a:ln>
        </p:spPr>
        <p:txBody>
          <a:bodyPr anchorCtr="0" anchor="ctr" bIns="91425" lIns="91425" rIns="91425" wrap="square" tIns="91425">
            <a:noAutofit/>
          </a:bodyPr>
          <a:lstStyle/>
          <a:p>
            <a:pPr indent="0" lvl="0" marL="0">
              <a:spcBef>
                <a:spcPts val="0"/>
              </a:spcBef>
              <a:buNone/>
            </a:pPr>
            <a:r>
              <a:t/>
            </a:r>
            <a:endParaRPr/>
          </a:p>
        </p:txBody>
      </p:sp>
      <p:sp>
        <p:nvSpPr>
          <p:cNvPr id="141" name="Shape 141"/>
          <p:cNvSpPr/>
          <p:nvPr/>
        </p:nvSpPr>
        <p:spPr>
          <a:xfrm>
            <a:off x="8135550" y="414600"/>
            <a:ext cx="694200" cy="3429000"/>
          </a:xfrm>
          <a:prstGeom prst="rect">
            <a:avLst/>
          </a:prstGeom>
          <a:solidFill>
            <a:srgbClr val="000000"/>
          </a:solidFill>
          <a:ln>
            <a:noFill/>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