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72" r:id="rId4"/>
    <p:sldId id="374" r:id="rId5"/>
    <p:sldId id="373" r:id="rId6"/>
    <p:sldId id="375" r:id="rId7"/>
    <p:sldId id="376" r:id="rId8"/>
    <p:sldId id="377" r:id="rId9"/>
  </p:sldIdLst>
  <p:sldSz cx="10691813" cy="7559675"/>
  <p:notesSz cx="7559675" cy="106918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69783" autoAdjust="0"/>
  </p:normalViewPr>
  <p:slideViewPr>
    <p:cSldViewPr>
      <p:cViewPr>
        <p:scale>
          <a:sx n="66" d="100"/>
          <a:sy n="66" d="100"/>
        </p:scale>
        <p:origin x="-1976" y="-1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76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281488" y="0"/>
            <a:ext cx="3276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155238"/>
            <a:ext cx="32766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39943BE-C917-4D5F-B944-96DB05B2292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3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79488" y="696913"/>
            <a:ext cx="5024437" cy="3384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89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96913"/>
            <a:ext cx="4786313" cy="3384550"/>
          </a:xfrm>
          <a:ln/>
        </p:spPr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s-ES_trad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96913"/>
            <a:ext cx="4786313" cy="3384550"/>
          </a:xfrm>
          <a:ln/>
        </p:spPr>
      </p:sp>
      <p:sp>
        <p:nvSpPr>
          <p:cNvPr id="19459" name="Text Box 1026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96913"/>
            <a:ext cx="4786313" cy="3384550"/>
          </a:xfrm>
          <a:ln/>
        </p:spPr>
      </p:sp>
      <p:sp>
        <p:nvSpPr>
          <p:cNvPr id="19459" name="Text Box 1026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96913"/>
            <a:ext cx="4786313" cy="3384550"/>
          </a:xfrm>
          <a:ln/>
        </p:spPr>
      </p:sp>
      <p:sp>
        <p:nvSpPr>
          <p:cNvPr id="19459" name="Text Box 1026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96913"/>
            <a:ext cx="4786313" cy="3384550"/>
          </a:xfrm>
          <a:ln/>
        </p:spPr>
      </p:sp>
      <p:sp>
        <p:nvSpPr>
          <p:cNvPr id="19459" name="Text Box 1026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96913"/>
            <a:ext cx="4786313" cy="3384550"/>
          </a:xfrm>
          <a:ln/>
        </p:spPr>
      </p:sp>
      <p:sp>
        <p:nvSpPr>
          <p:cNvPr id="19459" name="Text Box 1026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96913"/>
            <a:ext cx="4786313" cy="3384550"/>
          </a:xfrm>
          <a:ln/>
        </p:spPr>
      </p:sp>
      <p:sp>
        <p:nvSpPr>
          <p:cNvPr id="19459" name="Text Box 1026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96913"/>
            <a:ext cx="4786313" cy="3384550"/>
          </a:xfrm>
          <a:ln/>
        </p:spPr>
      </p:sp>
      <p:sp>
        <p:nvSpPr>
          <p:cNvPr id="19459" name="Text Box 1026"/>
          <p:cNvSpPr txBox="1">
            <a:spLocks noChangeArrowheads="1"/>
          </p:cNvSpPr>
          <p:nvPr/>
        </p:nvSpPr>
        <p:spPr bwMode="auto">
          <a:xfrm>
            <a:off x="931863" y="4408488"/>
            <a:ext cx="51196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769938" y="6135688"/>
            <a:ext cx="2090737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411538" y="6135688"/>
            <a:ext cx="3081337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1828800"/>
            <a:ext cx="957421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08863" y="165100"/>
            <a:ext cx="2413000" cy="59102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5100" y="165100"/>
            <a:ext cx="7091363" cy="59102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5100" y="165100"/>
            <a:ext cx="9656763" cy="1387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885950"/>
            <a:ext cx="4352925" cy="41894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00625" y="1885950"/>
            <a:ext cx="4352925" cy="20177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000625" y="4056063"/>
            <a:ext cx="4352925" cy="2019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885950"/>
            <a:ext cx="4352925" cy="4189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00625" y="1885950"/>
            <a:ext cx="4352925" cy="4189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392113" y="350838"/>
            <a:ext cx="9904412" cy="6856412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68313" y="6135688"/>
            <a:ext cx="20621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384550" y="6135688"/>
            <a:ext cx="31353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0200" y="1314450"/>
            <a:ext cx="957421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165100"/>
            <a:ext cx="9656763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885950"/>
            <a:ext cx="88582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xStyles>
    <p:title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itchFamily="34" charset="0"/>
        </a:defRPr>
      </a:lvl2pPr>
      <a:lvl3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itchFamily="34" charset="0"/>
        </a:defRPr>
      </a:lvl3pPr>
      <a:lvl4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itchFamily="34" charset="0"/>
        </a:defRPr>
      </a:lvl4pPr>
      <a:lvl5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itchFamily="34" charset="0"/>
        </a:defRPr>
      </a:lvl5pPr>
      <a:lvl6pPr marL="8001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itchFamily="34" charset="0"/>
        </a:defRPr>
      </a:lvl6pPr>
      <a:lvl7pPr marL="12573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itchFamily="34" charset="0"/>
        </a:defRPr>
      </a:lvl7pPr>
      <a:lvl8pPr marL="17145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itchFamily="34" charset="0"/>
        </a:defRPr>
      </a:lvl8pPr>
      <a:lvl9pPr marL="21717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/>
        <a:buChar char="Ñ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/>
        <a:buChar char="y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/>
        <a:buChar char="x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/>
        <a:buChar char="·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/>
        <a:buChar char="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pitchFamily="18" charset="0"/>
        <a:buChar char="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pitchFamily="18" charset="0"/>
        <a:buChar char="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pitchFamily="18" charset="0"/>
        <a:buChar char="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pitchFamily="18" charset="0"/>
        <a:buChar char=""/>
        <a:defRPr sz="2000">
          <a:solidFill>
            <a:srgbClr val="000000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digilentinc.com/basys3/refmanual" TargetMode="External"/><Relationship Id="rId4" Type="http://schemas.openxmlformats.org/officeDocument/2006/relationships/hyperlink" Target="https://reference.digilentinc.com/learn/programmable-logic/tutorials/basys-3-keyboard-demo/start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" y="838200"/>
            <a:ext cx="9656763" cy="989013"/>
          </a:xfrm>
        </p:spPr>
        <p:txBody>
          <a:bodyPr lIns="18000" tIns="46800" rIns="18000" bIns="46800"/>
          <a:lstStyle/>
          <a:p>
            <a:pPr>
              <a:spcBef>
                <a:spcPts val="813"/>
              </a:spcBef>
            </a:pPr>
            <a:r>
              <a:rPr lang="es-ES_tradnl" sz="3600" b="1" dirty="0" smtClean="0">
                <a:solidFill>
                  <a:srgbClr val="FF3300"/>
                </a:solidFill>
              </a:rPr>
              <a:t>Registros y contadores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49362" y="2123653"/>
            <a:ext cx="9371012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360" tIns="44280" rIns="18360" bIns="44280"/>
          <a:lstStyle/>
          <a:p>
            <a:pPr marL="457200" indent="-457200" eaLnBrk="0" hangingPunct="0">
              <a:lnSpc>
                <a:spcPct val="85000"/>
              </a:lnSpc>
              <a:spcBef>
                <a:spcPts val="538"/>
              </a:spcBef>
              <a:buAutoNum type="arabicPeriod"/>
              <a:tabLst>
                <a:tab pos="720725" algn="l"/>
                <a:tab pos="1439863" algn="l"/>
                <a:tab pos="2160588" algn="l"/>
                <a:tab pos="2879725" algn="l"/>
                <a:tab pos="3600450" algn="l"/>
                <a:tab pos="4319588" algn="l"/>
                <a:tab pos="5040313" algn="l"/>
                <a:tab pos="5759450" algn="l"/>
                <a:tab pos="6480175" algn="l"/>
                <a:tab pos="7199313" algn="l"/>
                <a:tab pos="7920038" algn="l"/>
                <a:tab pos="8640763" algn="l"/>
                <a:tab pos="9359900" algn="l"/>
              </a:tabLst>
            </a:pPr>
            <a:r>
              <a:rPr lang="es-ES_tradnl" b="1" i="1" dirty="0">
                <a:latin typeface="Comic Sans MS" pitchFamily="66" charset="0"/>
              </a:rPr>
              <a:t> </a:t>
            </a:r>
            <a:r>
              <a:rPr lang="es-ES_tradnl" b="1" i="1" dirty="0" smtClean="0">
                <a:latin typeface="Comic Sans MS" pitchFamily="66" charset="0"/>
              </a:rPr>
              <a:t>Conceptos fundamentales para la práctica:</a:t>
            </a:r>
          </a:p>
          <a:p>
            <a:pPr eaLnBrk="0" hangingPunct="0">
              <a:lnSpc>
                <a:spcPct val="85000"/>
              </a:lnSpc>
              <a:spcBef>
                <a:spcPts val="538"/>
              </a:spcBef>
              <a:tabLst>
                <a:tab pos="720725" algn="l"/>
                <a:tab pos="1439863" algn="l"/>
                <a:tab pos="2160588" algn="l"/>
                <a:tab pos="2879725" algn="l"/>
                <a:tab pos="3600450" algn="l"/>
                <a:tab pos="4319588" algn="l"/>
                <a:tab pos="5040313" algn="l"/>
                <a:tab pos="5759450" algn="l"/>
                <a:tab pos="6480175" algn="l"/>
                <a:tab pos="7199313" algn="l"/>
                <a:tab pos="7920038" algn="l"/>
                <a:tab pos="8640763" algn="l"/>
                <a:tab pos="9359900" algn="l"/>
              </a:tabLst>
            </a:pPr>
            <a:r>
              <a:rPr lang="es-ES_tradnl" b="1" i="1" dirty="0">
                <a:latin typeface="Comic Sans MS" pitchFamily="66" charset="0"/>
              </a:rPr>
              <a:t> </a:t>
            </a:r>
            <a:r>
              <a:rPr lang="es-ES_tradnl" b="1" i="1" dirty="0" smtClean="0">
                <a:latin typeface="Comic Sans MS" pitchFamily="66" charset="0"/>
              </a:rPr>
              <a:t>   Circuitos </a:t>
            </a:r>
            <a:r>
              <a:rPr lang="es-ES_tradnl" b="1" i="1" dirty="0" err="1" smtClean="0">
                <a:latin typeface="Comic Sans MS" pitchFamily="66" charset="0"/>
              </a:rPr>
              <a:t>antirebote</a:t>
            </a:r>
            <a:r>
              <a:rPr lang="es-ES_tradnl" b="1" i="1" dirty="0" smtClean="0">
                <a:latin typeface="Comic Sans MS" pitchFamily="66" charset="0"/>
              </a:rPr>
              <a:t> (</a:t>
            </a:r>
            <a:r>
              <a:rPr lang="es-ES_tradnl" b="1" i="1" dirty="0" err="1" smtClean="0">
                <a:latin typeface="Comic Sans MS" pitchFamily="66" charset="0"/>
              </a:rPr>
              <a:t>debouncing</a:t>
            </a:r>
            <a:r>
              <a:rPr lang="es-ES_tradnl" b="1" i="1" dirty="0" smtClean="0">
                <a:latin typeface="Comic Sans MS" pitchFamily="66" charset="0"/>
              </a:rPr>
              <a:t>)</a:t>
            </a:r>
          </a:p>
          <a:p>
            <a:pPr eaLnBrk="0" hangingPunct="0">
              <a:lnSpc>
                <a:spcPct val="85000"/>
              </a:lnSpc>
              <a:spcBef>
                <a:spcPts val="538"/>
              </a:spcBef>
              <a:tabLst>
                <a:tab pos="720725" algn="l"/>
                <a:tab pos="1439863" algn="l"/>
                <a:tab pos="2160588" algn="l"/>
                <a:tab pos="2879725" algn="l"/>
                <a:tab pos="3600450" algn="l"/>
                <a:tab pos="4319588" algn="l"/>
                <a:tab pos="5040313" algn="l"/>
                <a:tab pos="5759450" algn="l"/>
                <a:tab pos="6480175" algn="l"/>
                <a:tab pos="7199313" algn="l"/>
                <a:tab pos="7920038" algn="l"/>
                <a:tab pos="8640763" algn="l"/>
                <a:tab pos="9359900" algn="l"/>
              </a:tabLst>
            </a:pPr>
            <a:endParaRPr lang="es-ES_tradnl" b="1" i="1" dirty="0">
              <a:latin typeface="Comic Sans MS" pitchFamily="66" charset="0"/>
            </a:endParaRPr>
          </a:p>
          <a:p>
            <a:pPr eaLnBrk="0" hangingPunct="0">
              <a:lnSpc>
                <a:spcPct val="85000"/>
              </a:lnSpc>
              <a:spcBef>
                <a:spcPts val="538"/>
              </a:spcBef>
              <a:tabLst>
                <a:tab pos="720725" algn="l"/>
                <a:tab pos="1439863" algn="l"/>
                <a:tab pos="2160588" algn="l"/>
                <a:tab pos="2879725" algn="l"/>
                <a:tab pos="3600450" algn="l"/>
                <a:tab pos="4319588" algn="l"/>
                <a:tab pos="5040313" algn="l"/>
                <a:tab pos="5759450" algn="l"/>
                <a:tab pos="6480175" algn="l"/>
                <a:tab pos="7199313" algn="l"/>
                <a:tab pos="7920038" algn="l"/>
                <a:tab pos="8640763" algn="l"/>
                <a:tab pos="9359900" algn="l"/>
              </a:tabLst>
            </a:pPr>
            <a:r>
              <a:rPr lang="es-ES_tradnl" b="1" i="1" dirty="0">
                <a:latin typeface="Comic Sans MS" pitchFamily="66" charset="0"/>
              </a:rPr>
              <a:t>2</a:t>
            </a:r>
            <a:r>
              <a:rPr lang="es-ES_tradnl" b="1" i="1" dirty="0" smtClean="0">
                <a:latin typeface="Comic Sans MS" pitchFamily="66" charset="0"/>
              </a:rPr>
              <a:t>. Controlador de teclado.</a:t>
            </a:r>
          </a:p>
          <a:p>
            <a:pPr eaLnBrk="0" hangingPunct="0">
              <a:lnSpc>
                <a:spcPct val="85000"/>
              </a:lnSpc>
              <a:spcBef>
                <a:spcPts val="538"/>
              </a:spcBef>
              <a:tabLst>
                <a:tab pos="720725" algn="l"/>
                <a:tab pos="1439863" algn="l"/>
                <a:tab pos="2160588" algn="l"/>
                <a:tab pos="2879725" algn="l"/>
                <a:tab pos="3600450" algn="l"/>
                <a:tab pos="4319588" algn="l"/>
                <a:tab pos="5040313" algn="l"/>
                <a:tab pos="5759450" algn="l"/>
                <a:tab pos="6480175" algn="l"/>
                <a:tab pos="7199313" algn="l"/>
                <a:tab pos="7920038" algn="l"/>
                <a:tab pos="8640763" algn="l"/>
                <a:tab pos="9359900" algn="l"/>
              </a:tabLst>
            </a:pPr>
            <a:endParaRPr lang="es-ES_tradnl" b="1" i="1" dirty="0">
              <a:latin typeface="Comic Sans MS" pitchFamily="66" charset="0"/>
            </a:endParaRPr>
          </a:p>
          <a:p>
            <a:pPr eaLnBrk="0" hangingPunct="0">
              <a:lnSpc>
                <a:spcPct val="85000"/>
              </a:lnSpc>
              <a:spcBef>
                <a:spcPts val="538"/>
              </a:spcBef>
              <a:tabLst>
                <a:tab pos="720725" algn="l"/>
                <a:tab pos="1439863" algn="l"/>
                <a:tab pos="2160588" algn="l"/>
                <a:tab pos="2879725" algn="l"/>
                <a:tab pos="3600450" algn="l"/>
                <a:tab pos="4319588" algn="l"/>
                <a:tab pos="5040313" algn="l"/>
                <a:tab pos="5759450" algn="l"/>
                <a:tab pos="6480175" algn="l"/>
                <a:tab pos="7199313" algn="l"/>
                <a:tab pos="7920038" algn="l"/>
                <a:tab pos="8640763" algn="l"/>
                <a:tab pos="9359900" algn="l"/>
              </a:tabLst>
            </a:pPr>
            <a:r>
              <a:rPr lang="es-ES_tradnl" b="1" i="1" dirty="0" smtClean="0">
                <a:latin typeface="Comic Sans MS" pitchFamily="66" charset="0"/>
              </a:rPr>
              <a:t>4. Modelado de Máquinas de estado en VHDL.</a:t>
            </a:r>
            <a:endParaRPr lang="es-ES_tradnl" b="1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00" y="457200"/>
            <a:ext cx="9656763" cy="684213"/>
          </a:xfrm>
        </p:spPr>
        <p:txBody>
          <a:bodyPr lIns="18000" tIns="46800" rIns="18000" bIns="46800"/>
          <a:lstStyle/>
          <a:p>
            <a:pPr>
              <a:spcBef>
                <a:spcPts val="638"/>
              </a:spcBef>
            </a:pP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Efecto de “Rebote” en los interruptores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4" y="1763613"/>
            <a:ext cx="5598869" cy="309634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81410" y="6156101"/>
            <a:ext cx="128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rebote</a:t>
            </a:r>
            <a:endParaRPr lang="es-ES" dirty="0"/>
          </a:p>
        </p:txBody>
      </p:sp>
      <p:cxnSp>
        <p:nvCxnSpPr>
          <p:cNvPr id="5" name="Conector recto de flecha 4"/>
          <p:cNvCxnSpPr/>
          <p:nvPr/>
        </p:nvCxnSpPr>
        <p:spPr bwMode="auto">
          <a:xfrm flipV="1">
            <a:off x="1601490" y="4931965"/>
            <a:ext cx="504056" cy="11521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CuadroTexto 5"/>
          <p:cNvSpPr txBox="1"/>
          <p:nvPr/>
        </p:nvSpPr>
        <p:spPr>
          <a:xfrm>
            <a:off x="3545706" y="5652045"/>
            <a:ext cx="718793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Una técnica es verificar que la señal esté</a:t>
            </a:r>
          </a:p>
          <a:p>
            <a:r>
              <a:rPr lang="es-ES" dirty="0" smtClean="0"/>
              <a:t>Estable por un número dado de periodos</a:t>
            </a:r>
          </a:p>
          <a:p>
            <a:r>
              <a:rPr lang="es-ES" dirty="0"/>
              <a:t>d</a:t>
            </a:r>
            <a:r>
              <a:rPr lang="es-ES" dirty="0" smtClean="0"/>
              <a:t>e reloj.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00" y="457200"/>
            <a:ext cx="9656763" cy="684213"/>
          </a:xfrm>
        </p:spPr>
        <p:txBody>
          <a:bodyPr lIns="18000" tIns="46800" rIns="18000" bIns="46800"/>
          <a:lstStyle/>
          <a:p>
            <a:pPr>
              <a:spcBef>
                <a:spcPts val="638"/>
              </a:spcBef>
            </a:pP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Otro problema asociado con los </a:t>
            </a:r>
            <a:r>
              <a:rPr lang="es-ES_tradnl" sz="2800" b="1" i="1" dirty="0" err="1" smtClean="0">
                <a:solidFill>
                  <a:srgbClr val="FF3300"/>
                </a:solidFill>
                <a:latin typeface="Comic Sans MS" pitchFamily="66" charset="0"/>
              </a:rPr>
              <a:t>push-buttom</a:t>
            </a: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 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34" y="1691605"/>
            <a:ext cx="8397660" cy="30963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241450" y="5075981"/>
            <a:ext cx="9124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Cuando se presiona un </a:t>
            </a:r>
            <a:r>
              <a:rPr lang="es-ES" i="1" dirty="0" err="1" smtClean="0"/>
              <a:t>push-button</a:t>
            </a:r>
            <a:r>
              <a:rPr lang="es-ES" i="1" dirty="0" smtClean="0"/>
              <a:t> </a:t>
            </a:r>
            <a:r>
              <a:rPr lang="es-ES" dirty="0" smtClean="0"/>
              <a:t>generalmente el</a:t>
            </a:r>
          </a:p>
          <a:p>
            <a:r>
              <a:rPr lang="es-ES" dirty="0"/>
              <a:t>t</a:t>
            </a:r>
            <a:r>
              <a:rPr lang="es-ES" dirty="0" smtClean="0"/>
              <a:t>iempo que esta presionado es mayor que un periodo</a:t>
            </a:r>
          </a:p>
          <a:p>
            <a:r>
              <a:rPr lang="es-ES" dirty="0"/>
              <a:t>d</a:t>
            </a:r>
            <a:r>
              <a:rPr lang="es-ES" dirty="0" smtClean="0"/>
              <a:t>e reloj.  En este caso se debe diseñar un circuito</a:t>
            </a:r>
          </a:p>
          <a:p>
            <a:r>
              <a:rPr lang="es-ES" dirty="0" smtClean="0"/>
              <a:t>Que genere un solo pulso asociado a la activación</a:t>
            </a:r>
          </a:p>
          <a:p>
            <a:r>
              <a:rPr lang="es-ES" dirty="0" smtClean="0"/>
              <a:t>Del </a:t>
            </a:r>
            <a:r>
              <a:rPr lang="es-ES" dirty="0" err="1" smtClean="0"/>
              <a:t>push-button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57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00" y="457200"/>
            <a:ext cx="9656763" cy="684213"/>
          </a:xfrm>
        </p:spPr>
        <p:txBody>
          <a:bodyPr lIns="18000" tIns="46800" rIns="18000" bIns="46800"/>
          <a:lstStyle/>
          <a:p>
            <a:pPr>
              <a:spcBef>
                <a:spcPts val="638"/>
              </a:spcBef>
            </a:pP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Un forma de sincronizar botones</a:t>
            </a:r>
            <a:r>
              <a:rPr lang="is-IS" sz="2800" b="1" i="1" dirty="0" smtClean="0">
                <a:solidFill>
                  <a:srgbClr val="FF3300"/>
                </a:solidFill>
                <a:latin typeface="Comic Sans MS" pitchFamily="66" charset="0"/>
              </a:rPr>
              <a:t>….</a:t>
            </a: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241450" y="5075981"/>
            <a:ext cx="648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señal debe estar libre del “rebote”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46" y="1907629"/>
            <a:ext cx="5616624" cy="27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00" y="457200"/>
            <a:ext cx="9656763" cy="684213"/>
          </a:xfrm>
        </p:spPr>
        <p:txBody>
          <a:bodyPr lIns="18000" tIns="46800" rIns="18000" bIns="46800"/>
          <a:lstStyle/>
          <a:p>
            <a:pPr>
              <a:spcBef>
                <a:spcPts val="638"/>
              </a:spcBef>
            </a:pP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Entrada de teclado matricial (PS2)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49362" y="1835621"/>
            <a:ext cx="950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 manual de la tarjeta </a:t>
            </a:r>
            <a:r>
              <a:rPr lang="es-ES" dirty="0" err="1" smtClean="0"/>
              <a:t>Basys</a:t>
            </a:r>
            <a:r>
              <a:rPr lang="es-ES" dirty="0" smtClean="0"/>
              <a:t> 3.</a:t>
            </a:r>
          </a:p>
          <a:p>
            <a:endParaRPr lang="es-ES" dirty="0"/>
          </a:p>
          <a:p>
            <a:r>
              <a:rPr lang="es-ES" dirty="0">
                <a:hlinkClick r:id="rId3"/>
              </a:rPr>
              <a:t>https://reference.digilentinc.com/basys3/</a:t>
            </a:r>
            <a:r>
              <a:rPr lang="es-ES" dirty="0" smtClean="0">
                <a:hlinkClick r:id="rId3"/>
              </a:rPr>
              <a:t>refmanual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Una implementación (demo)</a:t>
            </a:r>
          </a:p>
          <a:p>
            <a:endParaRPr lang="es-ES" dirty="0"/>
          </a:p>
          <a:p>
            <a:r>
              <a:rPr lang="es-ES" dirty="0">
                <a:hlinkClick r:id="rId4"/>
              </a:rPr>
              <a:t>https://reference.digilentinc.com/learn/programmable-logic/tutorials/basys-3-keyboard-demo/</a:t>
            </a:r>
            <a:r>
              <a:rPr lang="es-ES" dirty="0" smtClean="0">
                <a:hlinkClick r:id="rId4"/>
              </a:rPr>
              <a:t>start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3184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00" y="457200"/>
            <a:ext cx="9656763" cy="684213"/>
          </a:xfrm>
        </p:spPr>
        <p:txBody>
          <a:bodyPr lIns="18000" tIns="46800" rIns="18000" bIns="46800"/>
          <a:lstStyle/>
          <a:p>
            <a:pPr>
              <a:spcBef>
                <a:spcPts val="638"/>
              </a:spcBef>
            </a:pP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Entrada de teclado matricial (PS/2)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54" y="1206500"/>
            <a:ext cx="9721080" cy="60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00" y="457200"/>
            <a:ext cx="9656763" cy="684213"/>
          </a:xfrm>
        </p:spPr>
        <p:txBody>
          <a:bodyPr lIns="18000" tIns="46800" rIns="18000" bIns="46800"/>
          <a:lstStyle/>
          <a:p>
            <a:pPr>
              <a:spcBef>
                <a:spcPts val="638"/>
              </a:spcBef>
            </a:pP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Entrada de teclado matricial (PS/2)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10691813" cy="45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00" y="457200"/>
            <a:ext cx="9656763" cy="684213"/>
          </a:xfrm>
        </p:spPr>
        <p:txBody>
          <a:bodyPr lIns="18000" tIns="46800" rIns="18000" bIns="46800"/>
          <a:lstStyle/>
          <a:p>
            <a:pPr>
              <a:spcBef>
                <a:spcPts val="638"/>
              </a:spcBef>
            </a:pP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Proyecto Estructura general</a:t>
            </a:r>
            <a:r>
              <a:rPr lang="es-ES_tradnl" sz="2800" b="1" i="1" dirty="0" smtClean="0">
                <a:solidFill>
                  <a:srgbClr val="FF3300"/>
                </a:solidFill>
                <a:latin typeface="Comic Sans MS" pitchFamily="66" charset="0"/>
              </a:rPr>
              <a:t>  </a:t>
            </a:r>
            <a:endParaRPr lang="es-ES_tradnl" sz="2800" b="1" i="1" dirty="0" smtClean="0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761730" y="2267669"/>
            <a:ext cx="2520280" cy="26642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áquina</a:t>
            </a:r>
            <a:r>
              <a:rPr kumimoji="0" lang="es-E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 de estados finitos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1601490" y="2411685"/>
            <a:ext cx="1440160" cy="129614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Controlador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 teclado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7002090" y="2411685"/>
            <a:ext cx="1368152" cy="129614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Controlador VGA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6282010" y="3059757"/>
            <a:ext cx="720080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3" name="Conector recto de flecha 12"/>
          <p:cNvCxnSpPr/>
          <p:nvPr/>
        </p:nvCxnSpPr>
        <p:spPr bwMode="auto">
          <a:xfrm>
            <a:off x="3041650" y="3059757"/>
            <a:ext cx="720080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recto de flecha 14"/>
          <p:cNvCxnSpPr/>
          <p:nvPr/>
        </p:nvCxnSpPr>
        <p:spPr bwMode="auto">
          <a:xfrm>
            <a:off x="2897634" y="4139877"/>
            <a:ext cx="86409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2897634" y="4643933"/>
            <a:ext cx="86409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CuadroTexto 15"/>
          <p:cNvSpPr txBox="1"/>
          <p:nvPr/>
        </p:nvSpPr>
        <p:spPr>
          <a:xfrm>
            <a:off x="2105546" y="4449395"/>
            <a:ext cx="65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CLK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33538" y="3923853"/>
            <a:ext cx="93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RESET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3338" y="4427909"/>
            <a:ext cx="152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</a:rPr>
              <a:t>Push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</a:rPr>
              <a:t>button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21" name="Conector recto de flecha 20"/>
          <p:cNvCxnSpPr>
            <a:endCxn id="19" idx="1"/>
          </p:cNvCxnSpPr>
          <p:nvPr/>
        </p:nvCxnSpPr>
        <p:spPr bwMode="auto">
          <a:xfrm flipV="1">
            <a:off x="1457474" y="4093130"/>
            <a:ext cx="576064" cy="1907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3" name="Conector recto de flecha 22"/>
          <p:cNvCxnSpPr/>
          <p:nvPr/>
        </p:nvCxnSpPr>
        <p:spPr bwMode="auto">
          <a:xfrm>
            <a:off x="6282010" y="4211885"/>
            <a:ext cx="86409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onector recto de flecha 23"/>
          <p:cNvCxnSpPr/>
          <p:nvPr/>
        </p:nvCxnSpPr>
        <p:spPr bwMode="auto">
          <a:xfrm>
            <a:off x="6282010" y="4643933"/>
            <a:ext cx="86409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CuadroTexto 24"/>
          <p:cNvSpPr txBox="1"/>
          <p:nvPr/>
        </p:nvSpPr>
        <p:spPr>
          <a:xfrm>
            <a:off x="7362130" y="4139877"/>
            <a:ext cx="754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/>
              <a:t>LEDs</a:t>
            </a:r>
            <a:endParaRPr lang="es-ES" sz="1600" dirty="0"/>
          </a:p>
        </p:txBody>
      </p:sp>
      <p:cxnSp>
        <p:nvCxnSpPr>
          <p:cNvPr id="26" name="Conector recto de flecha 25"/>
          <p:cNvCxnSpPr>
            <a:endCxn id="27" idx="2"/>
          </p:cNvCxnSpPr>
          <p:nvPr/>
        </p:nvCxnSpPr>
        <p:spPr bwMode="auto">
          <a:xfrm flipV="1">
            <a:off x="8370242" y="3016274"/>
            <a:ext cx="929444" cy="149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258" y="1979637"/>
            <a:ext cx="1570855" cy="103663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44" y="3059758"/>
            <a:ext cx="1099122" cy="504056"/>
          </a:xfrm>
          <a:prstGeom prst="rect">
            <a:avLst/>
          </a:prstGeom>
        </p:spPr>
      </p:pic>
      <p:cxnSp>
        <p:nvCxnSpPr>
          <p:cNvPr id="18434" name="Conector recto de flecha 18433"/>
          <p:cNvCxnSpPr/>
          <p:nvPr/>
        </p:nvCxnSpPr>
        <p:spPr bwMode="auto">
          <a:xfrm>
            <a:off x="953418" y="3131765"/>
            <a:ext cx="6480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772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212</Words>
  <Application>Microsoft Macintosh PowerPoint</Application>
  <PresentationFormat>Personalizado</PresentationFormat>
  <Paragraphs>41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Diseño predeterminado</vt:lpstr>
      <vt:lpstr>Registros y contadores</vt:lpstr>
      <vt:lpstr>Efecto de “Rebote” en los interruptores </vt:lpstr>
      <vt:lpstr>Otro problema asociado con los push-buttom  </vt:lpstr>
      <vt:lpstr>Un forma de sincronizar botones….  </vt:lpstr>
      <vt:lpstr>Entrada de teclado matricial (PS2) </vt:lpstr>
      <vt:lpstr>Entrada de teclado matricial (PS/2) </vt:lpstr>
      <vt:lpstr>Entrada de teclado matricial (PS/2) </vt:lpstr>
      <vt:lpstr>Proyecto Estructura general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Design Methodology</dc:title>
  <dc:creator>Jose Edinson Aedo</dc:creator>
  <cp:lastModifiedBy>mac</cp:lastModifiedBy>
  <cp:revision>261</cp:revision>
  <cp:lastPrinted>2017-03-24T15:09:56Z</cp:lastPrinted>
  <dcterms:created xsi:type="dcterms:W3CDTF">1999-04-08T00:37:28Z</dcterms:created>
  <dcterms:modified xsi:type="dcterms:W3CDTF">2017-10-24T12:55:47Z</dcterms:modified>
</cp:coreProperties>
</file>