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59" r:id="rId7"/>
    <p:sldId id="263" r:id="rId8"/>
    <p:sldId id="262" r:id="rId9"/>
    <p:sldId id="261" r:id="rId10"/>
    <p:sldId id="266" r:id="rId11"/>
    <p:sldId id="264" r:id="rId12"/>
    <p:sldId id="25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73438" autoAdjust="0"/>
  </p:normalViewPr>
  <p:slideViewPr>
    <p:cSldViewPr snapToGrid="0" snapToObjects="1">
      <p:cViewPr varScale="1">
        <p:scale>
          <a:sx n="110" d="100"/>
          <a:sy n="110" d="100"/>
        </p:scale>
        <p:origin x="-6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11.10.16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ithub.com/romovpa/ecmlpkdd2016-otp-bank-upsel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30055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yet Efficient Method for a Credit Card Upselling </a:t>
            </a:r>
            <a:r>
              <a:rPr lang="en-US" dirty="0" smtClean="0"/>
              <a:t>Prediction</a:t>
            </a:r>
            <a:endParaRPr lang="ru-RU" sz="2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713182"/>
            <a:ext cx="6400800" cy="109272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Peter Romov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2" y="3812254"/>
            <a:ext cx="3166918" cy="1210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988" y="4110467"/>
            <a:ext cx="498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of ECML/PKDD 2016 Discovery </a:t>
            </a:r>
            <a:r>
              <a:rPr lang="en-US" dirty="0" smtClean="0"/>
              <a:t>Challenge </a:t>
            </a:r>
            <a:r>
              <a:rPr lang="en-US" dirty="0"/>
              <a:t>Task 2 “Upselling prediction</a:t>
            </a:r>
            <a:r>
              <a:rPr lang="en-US" dirty="0" smtClean="0"/>
              <a:t>”, team “Peter”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4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9377" y="1394901"/>
            <a:ext cx="178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information</a:t>
            </a:r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7" y="1764233"/>
            <a:ext cx="2154516" cy="40526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8" y="2809706"/>
            <a:ext cx="2310259" cy="881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377" y="244037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transactions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2899246" y="2323576"/>
            <a:ext cx="479214" cy="486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486281" y="1676224"/>
            <a:ext cx="22878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Personal (15)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Cards &amp; Wealth (8)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Activeness (8)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 counters (77)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 </a:t>
            </a:r>
            <a:r>
              <a:rPr lang="en-US" dirty="0"/>
              <a:t>(28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5965330" y="2323576"/>
            <a:ext cx="479214" cy="486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582820" y="2098001"/>
            <a:ext cx="2561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 target</a:t>
            </a:r>
          </a:p>
          <a:p>
            <a:pPr algn="ctr"/>
            <a:r>
              <a:rPr lang="en-US" dirty="0" smtClean="0"/>
              <a:t>(credit card in the future)</a:t>
            </a:r>
          </a:p>
          <a:p>
            <a:pPr algn="ctr"/>
            <a:r>
              <a:rPr lang="en-US" dirty="0" smtClean="0"/>
              <a:t>using </a:t>
            </a:r>
            <a:r>
              <a:rPr lang="en-US" b="1" dirty="0" err="1" smtClean="0"/>
              <a:t>XGBoost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58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User information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3043" y="1581694"/>
            <a:ext cx="28063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Personal features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Gender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Age category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Location category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Income category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dirty="0" smtClean="0"/>
              <a:t>One-hot &amp; label encoded</a:t>
            </a:r>
            <a:endParaRPr lang="ru-RU" sz="2000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59" y="1981804"/>
            <a:ext cx="3822949" cy="7614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05659" y="1473851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Card &amp; Wealth features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05659" y="2851842"/>
            <a:ext cx="4324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Number of months labeled as “1”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Number of label changes “0” -&gt; “1” </a:t>
            </a:r>
            <a:br>
              <a:rPr lang="en-US" sz="2000" dirty="0" smtClean="0"/>
            </a:br>
            <a:r>
              <a:rPr lang="en-US" sz="2000" dirty="0" smtClean="0"/>
              <a:t>and vice versa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Last month labeled “1”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2250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Event counters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378" y="2839859"/>
            <a:ext cx="56733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Categorical features in user transactions: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of activity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(point of sale,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webshop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branch)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Rounded time period </a:t>
            </a:r>
            <a:r>
              <a:rPr lang="en-US" dirty="0" smtClean="0">
                <a:solidFill>
                  <a:srgbClr val="7F7F7F"/>
                </a:solidFill>
              </a:rPr>
              <a:t>(morning, daytime, evening)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Location type </a:t>
            </a:r>
            <a:r>
              <a:rPr lang="en-US" dirty="0" smtClean="0">
                <a:solidFill>
                  <a:srgbClr val="7F7F7F"/>
                </a:solidFill>
              </a:rPr>
              <a:t>(capital, city, village)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Marker category of payment </a:t>
            </a:r>
            <a:r>
              <a:rPr lang="en-US" dirty="0" smtClean="0">
                <a:solidFill>
                  <a:srgbClr val="7F7F7F"/>
                </a:solidFill>
              </a:rPr>
              <a:t>(7 anonymous categories)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of card </a:t>
            </a:r>
            <a:r>
              <a:rPr lang="en-US" dirty="0" smtClean="0">
                <a:solidFill>
                  <a:srgbClr val="7F7F7F"/>
                </a:solidFill>
              </a:rPr>
              <a:t>(credit, debit)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Amount of money </a:t>
            </a:r>
            <a:r>
              <a:rPr lang="en-US" dirty="0" smtClean="0">
                <a:solidFill>
                  <a:srgbClr val="7F7F7F"/>
                </a:solidFill>
              </a:rPr>
              <a:t>(low, medium, high)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/>
          <a:srcRect r="15215" b="35526"/>
          <a:stretch/>
        </p:blipFill>
        <p:spPr>
          <a:xfrm>
            <a:off x="349378" y="1309777"/>
            <a:ext cx="4537207" cy="1316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1421" y="1201934"/>
            <a:ext cx="3915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features for each category value: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 of events</a:t>
            </a:r>
            <a:br>
              <a:rPr lang="en-US" dirty="0" smtClean="0"/>
            </a:br>
            <a:r>
              <a:rPr lang="en-US" i="1" dirty="0" smtClean="0"/>
              <a:t>integer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Ratio of events with particular value in all user events</a:t>
            </a:r>
            <a:br>
              <a:rPr lang="en-US" dirty="0" smtClean="0"/>
            </a:br>
            <a:r>
              <a:rPr lang="en-US" i="1" dirty="0" smtClean="0"/>
              <a:t>rational in [0, 1]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Activeness</a:t>
            </a:r>
            <a:endParaRPr lang="ru-RU" dirty="0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1574"/>
            <a:ext cx="2969414" cy="17008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7673" y="1799644"/>
            <a:ext cx="482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Active</a:t>
            </a:r>
            <a:r>
              <a:rPr lang="en-US" sz="2000" dirty="0" smtClean="0"/>
              <a:t> </a:t>
            </a:r>
            <a:r>
              <a:rPr lang="en-US" sz="2000" dirty="0"/>
              <a:t>= at least one transaction </a:t>
            </a:r>
            <a:r>
              <a:rPr lang="en-US" sz="2000" dirty="0" smtClean="0"/>
              <a:t>during the </a:t>
            </a:r>
            <a:r>
              <a:rPr lang="en-US" sz="2000" dirty="0"/>
              <a:t>period (days and weeks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Features: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Number of </a:t>
            </a:r>
            <a:r>
              <a:rPr lang="en-US" sz="2000" dirty="0" smtClean="0"/>
              <a:t>active / inactive periods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Ratio of active periods</a:t>
            </a:r>
          </a:p>
        </p:txBody>
      </p:sp>
    </p:spTree>
    <p:extLst>
      <p:ext uri="{BB962C8B-B14F-4D97-AF65-F5344CB8AC3E}">
        <p14:creationId xmlns:p14="http://schemas.microsoft.com/office/powerpoint/2010/main" val="161091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Features: Geo location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/>
          <a:srcRect l="11378" t="3896" r="6166" b="7282"/>
          <a:stretch/>
        </p:blipFill>
        <p:spPr>
          <a:xfrm>
            <a:off x="457200" y="1617641"/>
            <a:ext cx="3894209" cy="2600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2434" y="3379798"/>
            <a:ext cx="4069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Aggregation of transaction geo-features: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min, max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mean, </a:t>
            </a:r>
            <a:r>
              <a:rPr lang="en-US" dirty="0" err="1" smtClean="0"/>
              <a:t>std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percentiles (20%, 50%, 80%)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2434" y="1519133"/>
            <a:ext cx="3595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eo-features of one transaction: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coordinates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distance to the center (Budapest)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horizontal angle of location</a:t>
            </a:r>
            <a:br>
              <a:rPr lang="en-US" dirty="0" smtClean="0"/>
            </a:br>
            <a:r>
              <a:rPr lang="en-US" dirty="0" err="1" smtClean="0"/>
              <a:t>wrt</a:t>
            </a:r>
            <a:r>
              <a:rPr lang="en-US" dirty="0" smtClean="0"/>
              <a:t> the center</a:t>
            </a:r>
          </a:p>
        </p:txBody>
      </p:sp>
      <p:sp>
        <p:nvSpPr>
          <p:cNvPr id="8" name="5-конечная звезда 7"/>
          <p:cNvSpPr/>
          <p:nvPr/>
        </p:nvSpPr>
        <p:spPr>
          <a:xfrm>
            <a:off x="2677606" y="3128994"/>
            <a:ext cx="299509" cy="31154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51096" y="2672105"/>
            <a:ext cx="3642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108540" y="1821344"/>
            <a:ext cx="0" cy="2180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108540" y="2672105"/>
            <a:ext cx="730802" cy="6230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Дуга 15"/>
          <p:cNvSpPr/>
          <p:nvPr/>
        </p:nvSpPr>
        <p:spPr>
          <a:xfrm rot="4669723">
            <a:off x="2225158" y="2540837"/>
            <a:ext cx="401343" cy="428570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024678" y="2996461"/>
            <a:ext cx="53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dist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3848" y="26344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angle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learning parameters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200150"/>
            <a:ext cx="8480139" cy="36168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Validation: 10x stratified shuffle split on learning (90%) and validation (10%)</a:t>
            </a:r>
          </a:p>
          <a:p>
            <a:r>
              <a:rPr lang="en-US" dirty="0" smtClean="0"/>
              <a:t>Parameters to tune</a:t>
            </a:r>
          </a:p>
          <a:p>
            <a:pPr lvl="1"/>
            <a:r>
              <a:rPr lang="en-US" dirty="0" smtClean="0"/>
              <a:t>tree depth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number of trees in ensemble</a:t>
            </a:r>
          </a:p>
          <a:p>
            <a:pPr lvl="1"/>
            <a:r>
              <a:rPr lang="en-US" dirty="0" smtClean="0"/>
              <a:t>scheme of filling the missing values</a:t>
            </a:r>
          </a:p>
          <a:p>
            <a:pPr lvl="1"/>
            <a:r>
              <a:rPr lang="en-US" dirty="0" smtClean="0"/>
              <a:t>number of unimportant features to exclude</a:t>
            </a:r>
          </a:p>
          <a:p>
            <a:r>
              <a:rPr lang="en-US" dirty="0" smtClean="0"/>
              <a:t>Decision</a:t>
            </a:r>
          </a:p>
          <a:p>
            <a:pPr lvl="1"/>
            <a:r>
              <a:rPr lang="en-US" dirty="0"/>
              <a:t>Marginal </a:t>
            </a:r>
            <a:r>
              <a:rPr lang="en-US" dirty="0" smtClean="0"/>
              <a:t>improvement in </a:t>
            </a:r>
            <a:r>
              <a:rPr lang="en-US" dirty="0"/>
              <a:t>validation </a:t>
            </a:r>
            <a:r>
              <a:rPr lang="en-US" dirty="0" smtClean="0"/>
              <a:t>score (about 0.005 with big variance)</a:t>
            </a:r>
          </a:p>
          <a:p>
            <a:pPr lvl="1"/>
            <a:r>
              <a:rPr lang="en-US" dirty="0" smtClean="0"/>
              <a:t>Biased validation scheme (because of year-to-year changes)</a:t>
            </a:r>
          </a:p>
          <a:p>
            <a:pPr lvl="1"/>
            <a:r>
              <a:rPr lang="en-US" dirty="0" smtClean="0"/>
              <a:t>Final submission: </a:t>
            </a:r>
            <a:r>
              <a:rPr lang="en-US" u="sng" dirty="0" err="1" smtClean="0"/>
              <a:t>XGBoost</a:t>
            </a:r>
            <a:r>
              <a:rPr lang="en-US" u="sng" dirty="0" smtClean="0"/>
              <a:t> model with default learning parameters</a:t>
            </a:r>
            <a:r>
              <a:rPr lang="en-US" dirty="0" smtClean="0"/>
              <a:t> </a:t>
            </a:r>
            <a:r>
              <a:rPr lang="en-US" dirty="0"/>
              <a:t>(Occam’s Razor principle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400" dirty="0" smtClean="0"/>
              <a:t>100 trees, max depth = 3, learning rate = 0.1</a:t>
            </a:r>
          </a:p>
        </p:txBody>
      </p:sp>
    </p:spTree>
    <p:extLst>
      <p:ext uri="{BB962C8B-B14F-4D97-AF65-F5344CB8AC3E}">
        <p14:creationId xmlns:p14="http://schemas.microsoft.com/office/powerpoint/2010/main" val="22703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evaluation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65004" y="1881793"/>
            <a:ext cx="22878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Personal (15)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Cards &amp; Wealth (8)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Activeness (8)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 counters (77)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 </a:t>
            </a:r>
            <a:r>
              <a:rPr lang="en-US" dirty="0"/>
              <a:t>(28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70768"/>
              </p:ext>
            </p:extLst>
          </p:nvPr>
        </p:nvGraphicFramePr>
        <p:xfrm>
          <a:off x="1008845" y="1714038"/>
          <a:ext cx="6898185" cy="243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517"/>
                <a:gridCol w="2491912"/>
                <a:gridCol w="2587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group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r>
                        <a:rPr lang="en-US" baseline="0" dirty="0" smtClean="0"/>
                        <a:t> change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400" dirty="0" smtClean="0"/>
                        <a:t>after removing</a:t>
                      </a:r>
                      <a:r>
                        <a:rPr lang="en-US" sz="1400" baseline="0" dirty="0" smtClean="0"/>
                        <a:t> feature group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br>
                        <a:rPr lang="en-US" dirty="0" smtClean="0"/>
                      </a:br>
                      <a:r>
                        <a:rPr lang="en-US" sz="1400" baseline="0" dirty="0" smtClean="0"/>
                        <a:t>o</a:t>
                      </a:r>
                      <a:r>
                        <a:rPr lang="en-US" sz="1400" dirty="0" smtClean="0"/>
                        <a:t>nly</a:t>
                      </a:r>
                      <a:r>
                        <a:rPr lang="en-US" sz="1400" baseline="0" dirty="0" smtClean="0"/>
                        <a:t> features from the group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-0.0322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0.6615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Cards &amp; Wealth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-0.0137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0.5653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counters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-0.0019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0.6738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Activeness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-0.0012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0.6419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 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0.6318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008845" y="1083323"/>
            <a:ext cx="664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smtClean="0"/>
              <a:t>Cross-validation AUC score: </a:t>
            </a:r>
            <a:r>
              <a:rPr lang="is-IS" sz="2000" b="1" dirty="0" smtClean="0"/>
              <a:t>0.7213</a:t>
            </a:r>
            <a:r>
              <a:rPr lang="is-IS" dirty="0" smtClean="0"/>
              <a:t> (stratified shuffle train/test split)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96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831108" y="1189182"/>
            <a:ext cx="5819772" cy="2516908"/>
            <a:chOff x="549562" y="2332182"/>
            <a:chExt cx="5819772" cy="2516908"/>
          </a:xfrm>
        </p:grpSpPr>
        <p:pic>
          <p:nvPicPr>
            <p:cNvPr id="8" name="Изображение 7"/>
            <p:cNvPicPr>
              <a:picLocks noChangeAspect="1"/>
            </p:cNvPicPr>
            <p:nvPr/>
          </p:nvPicPr>
          <p:blipFill rotWithShape="1">
            <a:blip r:embed="rId2"/>
            <a:srcRect b="47250"/>
            <a:stretch/>
          </p:blipFill>
          <p:spPr>
            <a:xfrm>
              <a:off x="549562" y="2332182"/>
              <a:ext cx="2877043" cy="2493818"/>
            </a:xfrm>
            <a:prstGeom prst="rect">
              <a:avLst/>
            </a:prstGeom>
          </p:spPr>
        </p:pic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/>
            <a:srcRect t="51627"/>
            <a:stretch/>
          </p:blipFill>
          <p:spPr>
            <a:xfrm>
              <a:off x="3542059" y="2601765"/>
              <a:ext cx="2827275" cy="2247325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3426605" y="3602180"/>
              <a:ext cx="2149763" cy="7042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269294" y="4087948"/>
            <a:ext cx="6877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Solution source code:</a:t>
            </a:r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romovpa</a:t>
            </a:r>
            <a:r>
              <a:rPr lang="en-US" sz="2000" dirty="0">
                <a:hlinkClick r:id="rId3"/>
              </a:rPr>
              <a:t>/ecmlpkdd2016-otp-bank-upselling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757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456</TotalTime>
  <Words>452</Words>
  <Application>Microsoft Macintosh PowerPoint</Application>
  <PresentationFormat>Экран (16:9)</PresentationFormat>
  <Paragraphs>96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A Simple yet Efficient Method for a Credit Card Upselling Prediction</vt:lpstr>
      <vt:lpstr>Approach</vt:lpstr>
      <vt:lpstr>Features: User information</vt:lpstr>
      <vt:lpstr>Features: Event counters</vt:lpstr>
      <vt:lpstr>Features: Activeness</vt:lpstr>
      <vt:lpstr>Features: Geo location</vt:lpstr>
      <vt:lpstr>Tuning learning parameters</vt:lpstr>
      <vt:lpstr>Feature evaluation</vt:lpstr>
      <vt:lpstr>That’s 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Peter Romov</cp:lastModifiedBy>
  <cp:revision>235</cp:revision>
  <dcterms:created xsi:type="dcterms:W3CDTF">2010-04-12T23:12:02Z</dcterms:created>
  <dcterms:modified xsi:type="dcterms:W3CDTF">2016-10-11T10:47:16Z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