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6" r:id="rId9"/>
    <p:sldId id="267" r:id="rId10"/>
    <p:sldId id="262" r:id="rId11"/>
    <p:sldId id="264" r:id="rId12"/>
    <p:sldId id="265" r:id="rId13"/>
    <p:sldId id="269" r:id="rId14"/>
    <p:sldId id="271" r:id="rId15"/>
    <p:sldId id="27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8A04D71-A150-41ED-BC97-2F7475D9D94D}" type="datetimeFigureOut">
              <a:rPr lang="ru-RU" smtClean="0"/>
              <a:t>19.12.2017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70BA274-25E4-4172-959D-00D6A193E797}"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4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8A04D71-A150-41ED-BC97-2F7475D9D94D}" type="datetimeFigureOut">
              <a:rPr lang="ru-RU" smtClean="0"/>
              <a:t>19.12.2017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64856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8A04D71-A150-41ED-BC97-2F7475D9D94D}" type="datetimeFigureOut">
              <a:rPr lang="ru-RU" smtClean="0"/>
              <a:t>19.12.2017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6196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8A04D71-A150-41ED-BC97-2F7475D9D94D}" type="datetimeFigureOut">
              <a:rPr lang="ru-RU" smtClean="0"/>
              <a:t>19.12.2017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8656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8A04D71-A150-41ED-BC97-2F7475D9D94D}" type="datetimeFigureOut">
              <a:rPr lang="ru-RU" smtClean="0"/>
              <a:t>19.12.2017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70BA274-25E4-4172-959D-00D6A193E797}"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51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8A04D71-A150-41ED-BC97-2F7475D9D94D}" type="datetimeFigureOut">
              <a:rPr lang="ru-RU" smtClean="0"/>
              <a:t>19.12.2017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40268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8A04D71-A150-41ED-BC97-2F7475D9D94D}" type="datetimeFigureOut">
              <a:rPr lang="ru-RU" smtClean="0"/>
              <a:t>19.12.2017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340413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8A04D71-A150-41ED-BC97-2F7475D9D94D}" type="datetimeFigureOut">
              <a:rPr lang="ru-RU" smtClean="0"/>
              <a:t>19.12.2017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297808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A04D71-A150-41ED-BC97-2F7475D9D94D}" type="datetimeFigureOut">
              <a:rPr lang="ru-RU" smtClean="0"/>
              <a:t>19.12.2017</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111680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A04D71-A150-41ED-BC97-2F7475D9D94D}" type="datetimeFigureOut">
              <a:rPr lang="ru-RU" smtClean="0"/>
              <a:t>19.12.2017</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0BA274-25E4-4172-959D-00D6A193E797}" type="slidenum">
              <a:rPr lang="ru-RU" smtClean="0"/>
              <a:t>‹#›</a:t>
            </a:fld>
            <a:endParaRPr lang="ru-RU"/>
          </a:p>
        </p:txBody>
      </p:sp>
    </p:spTree>
    <p:extLst>
      <p:ext uri="{BB962C8B-B14F-4D97-AF65-F5344CB8AC3E}">
        <p14:creationId xmlns:p14="http://schemas.microsoft.com/office/powerpoint/2010/main" val="16473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8A04D71-A150-41ED-BC97-2F7475D9D94D}" type="datetimeFigureOut">
              <a:rPr lang="ru-RU" smtClean="0"/>
              <a:t>19.12.2017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70BA274-25E4-4172-959D-00D6A193E797}" type="slidenum">
              <a:rPr lang="ru-RU" smtClean="0"/>
              <a:t>‹#›</a:t>
            </a:fld>
            <a:endParaRPr lang="ru-RU"/>
          </a:p>
        </p:txBody>
      </p:sp>
    </p:spTree>
    <p:extLst>
      <p:ext uri="{BB962C8B-B14F-4D97-AF65-F5344CB8AC3E}">
        <p14:creationId xmlns:p14="http://schemas.microsoft.com/office/powerpoint/2010/main" val="306065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A04D71-A150-41ED-BC97-2F7475D9D94D}" type="datetimeFigureOut">
              <a:rPr lang="ru-RU" smtClean="0"/>
              <a:t>19.12.2017</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0BA274-25E4-4172-959D-00D6A193E797}"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993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267269"/>
          </a:xfrm>
        </p:spPr>
        <p:txBody>
          <a:bodyPr/>
          <a:lstStyle/>
          <a:p>
            <a:r>
              <a:rPr lang="ru-RU" dirty="0" smtClean="0">
                <a:solidFill>
                  <a:schemeClr val="accent6">
                    <a:lumMod val="75000"/>
                  </a:schemeClr>
                </a:solidFill>
              </a:rPr>
              <a:t>Курсовой проект</a:t>
            </a:r>
            <a:endParaRPr lang="ru-RU" dirty="0">
              <a:solidFill>
                <a:schemeClr val="accent6">
                  <a:lumMod val="75000"/>
                </a:schemeClr>
              </a:solidFill>
            </a:endParaRPr>
          </a:p>
        </p:txBody>
      </p:sp>
      <p:sp>
        <p:nvSpPr>
          <p:cNvPr id="3" name="Подзаголовок 2"/>
          <p:cNvSpPr>
            <a:spLocks noGrp="1"/>
          </p:cNvSpPr>
          <p:nvPr>
            <p:ph type="subTitle" idx="1"/>
          </p:nvPr>
        </p:nvSpPr>
        <p:spPr/>
        <p:txBody>
          <a:bodyPr>
            <a:normAutofit fontScale="47500" lnSpcReduction="20000"/>
          </a:bodyPr>
          <a:lstStyle/>
          <a:p>
            <a:r>
              <a:rPr lang="ru-RU" dirty="0" smtClean="0"/>
              <a:t>«Калькулятор обыкновенных дробей»</a:t>
            </a:r>
          </a:p>
          <a:p>
            <a:endParaRPr lang="ru-RU" dirty="0"/>
          </a:p>
          <a:p>
            <a:r>
              <a:rPr lang="ru-RU" dirty="0" smtClean="0"/>
              <a:t>Выполнил: Дегтярев Максим</a:t>
            </a:r>
          </a:p>
          <a:p>
            <a:r>
              <a:rPr lang="ru-RU" dirty="0" smtClean="0"/>
              <a:t>Группа: 8О-112Б-17</a:t>
            </a:r>
            <a:endParaRPr lang="ru-RU" dirty="0"/>
          </a:p>
        </p:txBody>
      </p:sp>
    </p:spTree>
    <p:extLst>
      <p:ext uri="{BB962C8B-B14F-4D97-AF65-F5344CB8AC3E}">
        <p14:creationId xmlns:p14="http://schemas.microsoft.com/office/powerpoint/2010/main" val="1017169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728472" y="1"/>
            <a:ext cx="10058400" cy="963168"/>
          </a:xfrm>
        </p:spPr>
        <p:txBody>
          <a:bodyPr/>
          <a:lstStyle/>
          <a:p>
            <a:r>
              <a:rPr lang="ru-RU" dirty="0" smtClean="0"/>
              <a:t>Конечный результат</a:t>
            </a:r>
            <a:endParaRPr lang="ru-RU" dirty="0"/>
          </a:p>
        </p:txBody>
      </p:sp>
      <p:sp>
        <p:nvSpPr>
          <p:cNvPr id="5" name="Объект 2"/>
          <p:cNvSpPr>
            <a:spLocks noGrp="1"/>
          </p:cNvSpPr>
          <p:nvPr>
            <p:ph idx="1"/>
          </p:nvPr>
        </p:nvSpPr>
        <p:spPr>
          <a:xfrm>
            <a:off x="728472" y="1060705"/>
            <a:ext cx="10515600" cy="926592"/>
          </a:xfrm>
        </p:spPr>
        <p:txBody>
          <a:bodyPr>
            <a:normAutofit/>
          </a:bodyPr>
          <a:lstStyle/>
          <a:p>
            <a:pPr marL="0" indent="0">
              <a:buNone/>
            </a:pPr>
            <a:r>
              <a:rPr lang="ru-RU" b="1" i="1" dirty="0" smtClean="0"/>
              <a:t>В</a:t>
            </a:r>
            <a:r>
              <a:rPr lang="ru-RU" dirty="0" smtClean="0"/>
              <a:t> результате мы имеем калькулятор дробей, умеющий считать обыкновенные дроби</a:t>
            </a:r>
            <a:r>
              <a:rPr lang="en-US" dirty="0" smtClean="0"/>
              <a:t>,</a:t>
            </a:r>
            <a:r>
              <a:rPr lang="ru-RU" dirty="0" smtClean="0"/>
              <a:t> сложные выражения</a:t>
            </a:r>
            <a:r>
              <a:rPr lang="en-US" dirty="0" smtClean="0"/>
              <a:t> </a:t>
            </a:r>
            <a:r>
              <a:rPr lang="ru-RU" dirty="0" smtClean="0"/>
              <a:t>при условии корректной записи</a:t>
            </a:r>
            <a:r>
              <a:rPr lang="en-US" dirty="0" smtClean="0"/>
              <a:t> </a:t>
            </a:r>
            <a:r>
              <a:rPr lang="ru-RU" dirty="0" smtClean="0"/>
              <a:t>входных выражений</a:t>
            </a:r>
            <a:endParaRPr lang="ru-RU" b="1" i="1" dirty="0" smtClean="0"/>
          </a:p>
        </p:txBody>
      </p:sp>
      <p:pic>
        <p:nvPicPr>
          <p:cNvPr id="6" name="Рисунок 5"/>
          <p:cNvPicPr>
            <a:picLocks noChangeAspect="1"/>
          </p:cNvPicPr>
          <p:nvPr/>
        </p:nvPicPr>
        <p:blipFill>
          <a:blip r:embed="rId2"/>
          <a:stretch>
            <a:fillRect/>
          </a:stretch>
        </p:blipFill>
        <p:spPr>
          <a:xfrm>
            <a:off x="245840" y="2730859"/>
            <a:ext cx="6813328" cy="3431898"/>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357872" y="2926080"/>
                <a:ext cx="4391780"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22</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10</m:t>
                          </m:r>
                        </m:den>
                      </m:f>
                      <m:r>
                        <a:rPr lang="en-US" b="0" i="1" smtClean="0">
                          <a:latin typeface="Cambria Math" panose="02040503050406030204" pitchFamily="18" charset="0"/>
                        </a:rPr>
                        <m:t>+32</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10</m:t>
                          </m:r>
                        </m:den>
                      </m:f>
                      <m:r>
                        <a:rPr lang="en-US" b="0" i="1" smtClean="0">
                          <a:latin typeface="Cambria Math" panose="02040503050406030204" pitchFamily="18" charset="0"/>
                        </a:rPr>
                        <m:t>+16∗8 −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e>
                          </m:d>
                        </m:e>
                      </m:func>
                      <m:r>
                        <a:rPr lang="en-US" b="0" i="1" smtClean="0">
                          <a:latin typeface="Cambria Math" panose="02040503050406030204" pitchFamily="18" charset="0"/>
                        </a:rPr>
                        <m:t>+(22∗</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ru-RU" dirty="0"/>
              </a:p>
            </p:txBody>
          </p:sp>
        </mc:Choice>
        <mc:Fallback xmlns="">
          <p:sp>
            <p:nvSpPr>
              <p:cNvPr id="8" name="TextBox 7"/>
              <p:cNvSpPr txBox="1">
                <a:spLocks noRot="1" noChangeAspect="1" noMove="1" noResize="1" noEditPoints="1" noAdjustHandles="1" noChangeArrowheads="1" noChangeShapeType="1" noTextEdit="1"/>
              </p:cNvSpPr>
              <p:nvPr/>
            </p:nvSpPr>
            <p:spPr>
              <a:xfrm>
                <a:off x="7357872" y="2926080"/>
                <a:ext cx="4391780" cy="525978"/>
              </a:xfrm>
              <a:prstGeom prst="rect">
                <a:avLst/>
              </a:prstGeom>
              <a:blipFill>
                <a:blip r:embed="rId3"/>
                <a:stretch>
                  <a:fillRect/>
                </a:stretch>
              </a:blipFill>
            </p:spPr>
            <p:txBody>
              <a:bodyPr/>
              <a:lstStyle/>
              <a:p>
                <a:r>
                  <a:rPr lang="ru-RU">
                    <a:noFill/>
                  </a:rPr>
                  <a:t> </a:t>
                </a:r>
              </a:p>
            </p:txBody>
          </p:sp>
        </mc:Fallback>
      </mc:AlternateContent>
      <p:cxnSp>
        <p:nvCxnSpPr>
          <p:cNvPr id="10" name="Прямая со стрелкой 9"/>
          <p:cNvCxnSpPr/>
          <p:nvPr/>
        </p:nvCxnSpPr>
        <p:spPr>
          <a:xfrm flipH="1">
            <a:off x="5047488" y="3718560"/>
            <a:ext cx="4230624" cy="53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50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Программа помощи</a:t>
            </a:r>
            <a:endParaRPr lang="ru-RU" dirty="0"/>
          </a:p>
        </p:txBody>
      </p:sp>
      <p:sp>
        <p:nvSpPr>
          <p:cNvPr id="3" name="Объект 2"/>
          <p:cNvSpPr>
            <a:spLocks noGrp="1"/>
          </p:cNvSpPr>
          <p:nvPr>
            <p:ph idx="1"/>
          </p:nvPr>
        </p:nvSpPr>
        <p:spPr/>
        <p:txBody>
          <a:bodyPr/>
          <a:lstStyle/>
          <a:p>
            <a:r>
              <a:rPr lang="ru-RU" dirty="0" smtClean="0"/>
              <a:t>Возникли вопросы по допустимым функциям? Воспользуйтесь программой помощи</a:t>
            </a:r>
            <a:endParaRPr lang="ru-RU" dirty="0"/>
          </a:p>
        </p:txBody>
      </p:sp>
      <p:pic>
        <p:nvPicPr>
          <p:cNvPr id="4" name="Рисунок 3"/>
          <p:cNvPicPr>
            <a:picLocks noChangeAspect="1"/>
          </p:cNvPicPr>
          <p:nvPr/>
        </p:nvPicPr>
        <p:blipFill>
          <a:blip r:embed="rId2"/>
          <a:stretch>
            <a:fillRect/>
          </a:stretch>
        </p:blipFill>
        <p:spPr>
          <a:xfrm>
            <a:off x="3980629" y="2448306"/>
            <a:ext cx="7397556" cy="3635502"/>
          </a:xfrm>
          <a:prstGeom prst="rect">
            <a:avLst/>
          </a:prstGeom>
        </p:spPr>
      </p:pic>
    </p:spTree>
    <p:extLst>
      <p:ext uri="{BB962C8B-B14F-4D97-AF65-F5344CB8AC3E}">
        <p14:creationId xmlns:p14="http://schemas.microsoft.com/office/powerpoint/2010/main" val="1953810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Чтение из файла</a:t>
            </a:r>
            <a:endParaRPr lang="ru-RU" dirty="0"/>
          </a:p>
        </p:txBody>
      </p:sp>
      <p:sp>
        <p:nvSpPr>
          <p:cNvPr id="3" name="Объект 2"/>
          <p:cNvSpPr>
            <a:spLocks noGrp="1"/>
          </p:cNvSpPr>
          <p:nvPr>
            <p:ph idx="1"/>
          </p:nvPr>
        </p:nvSpPr>
        <p:spPr/>
        <p:txBody>
          <a:bodyPr/>
          <a:lstStyle/>
          <a:p>
            <a:r>
              <a:rPr lang="ru-RU" dirty="0" smtClean="0"/>
              <a:t>Нужно посчитать множество выражений из файла? Запишите их в файл и дайте программе – всю рутинную работу она сделает за вас!</a:t>
            </a:r>
            <a:endParaRPr lang="ru-RU" dirty="0"/>
          </a:p>
        </p:txBody>
      </p:sp>
      <p:pic>
        <p:nvPicPr>
          <p:cNvPr id="4" name="Рисунок 3"/>
          <p:cNvPicPr>
            <a:picLocks noChangeAspect="1"/>
          </p:cNvPicPr>
          <p:nvPr/>
        </p:nvPicPr>
        <p:blipFill>
          <a:blip r:embed="rId2"/>
          <a:stretch>
            <a:fillRect/>
          </a:stretch>
        </p:blipFill>
        <p:spPr>
          <a:xfrm>
            <a:off x="5642760" y="3072384"/>
            <a:ext cx="5567022" cy="2547175"/>
          </a:xfrm>
          <a:prstGeom prst="rect">
            <a:avLst/>
          </a:prstGeom>
        </p:spPr>
      </p:pic>
      <p:sp>
        <p:nvSpPr>
          <p:cNvPr id="5" name="TextBox 4"/>
          <p:cNvSpPr txBox="1"/>
          <p:nvPr/>
        </p:nvSpPr>
        <p:spPr>
          <a:xfrm>
            <a:off x="487680" y="6483109"/>
            <a:ext cx="10302240" cy="276999"/>
          </a:xfrm>
          <a:prstGeom prst="rect">
            <a:avLst/>
          </a:prstGeom>
          <a:noFill/>
        </p:spPr>
        <p:txBody>
          <a:bodyPr wrap="square" rtlCol="0">
            <a:spAutoFit/>
          </a:bodyPr>
          <a:lstStyle/>
          <a:p>
            <a:r>
              <a:rPr lang="en-US" sz="1200" dirty="0" smtClean="0"/>
              <a:t>*</a:t>
            </a:r>
            <a:r>
              <a:rPr lang="ru-RU" sz="1200" dirty="0" smtClean="0"/>
              <a:t>Следите за кодировкой входного файла! Она должна быть </a:t>
            </a:r>
            <a:r>
              <a:rPr lang="en-US" sz="1200" dirty="0" smtClean="0"/>
              <a:t>CP866, </a:t>
            </a:r>
            <a:r>
              <a:rPr lang="ru-RU" sz="1200" dirty="0" smtClean="0"/>
              <a:t>иначе расчёты будут неверными</a:t>
            </a:r>
            <a:r>
              <a:rPr lang="en-US" sz="1200" dirty="0" smtClean="0"/>
              <a:t> </a:t>
            </a:r>
            <a:endParaRPr lang="ru-RU" sz="1200" dirty="0"/>
          </a:p>
        </p:txBody>
      </p:sp>
      <p:pic>
        <p:nvPicPr>
          <p:cNvPr id="7" name="Рисунок 6"/>
          <p:cNvPicPr>
            <a:picLocks noChangeAspect="1"/>
          </p:cNvPicPr>
          <p:nvPr/>
        </p:nvPicPr>
        <p:blipFill>
          <a:blip r:embed="rId3"/>
          <a:stretch>
            <a:fillRect/>
          </a:stretch>
        </p:blipFill>
        <p:spPr>
          <a:xfrm>
            <a:off x="166878" y="3500635"/>
            <a:ext cx="5372100" cy="1219200"/>
          </a:xfrm>
          <a:prstGeom prst="rect">
            <a:avLst/>
          </a:prstGeom>
        </p:spPr>
      </p:pic>
    </p:spTree>
    <p:extLst>
      <p:ext uri="{BB962C8B-B14F-4D97-AF65-F5344CB8AC3E}">
        <p14:creationId xmlns:p14="http://schemas.microsoft.com/office/powerpoint/2010/main" val="3835823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86603"/>
            <a:ext cx="10058400" cy="1371509"/>
          </a:xfrm>
        </p:spPr>
        <p:txBody>
          <a:bodyPr/>
          <a:lstStyle/>
          <a:p>
            <a:r>
              <a:rPr lang="ru-RU" dirty="0" smtClean="0"/>
              <a:t>Тестирование</a:t>
            </a:r>
            <a:endParaRPr lang="ru-RU" dirty="0"/>
          </a:p>
        </p:txBody>
      </p:sp>
      <p:sp>
        <p:nvSpPr>
          <p:cNvPr id="14" name="Rectangle 21"/>
          <p:cNvSpPr>
            <a:spLocks noChangeArrowheads="1"/>
          </p:cNvSpPr>
          <p:nvPr/>
        </p:nvSpPr>
        <p:spPr bwMode="auto">
          <a:xfrm>
            <a:off x="1097280" y="21214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just" defTabSz="914400" rtl="0" eaLnBrk="0" fontAlgn="base" latinLnBrk="0" hangingPunct="0">
              <a:lnSpc>
                <a:spcPct val="100000"/>
              </a:lnSpc>
              <a:spcBef>
                <a:spcPct val="0"/>
              </a:spcBef>
              <a:spcAft>
                <a:spcPct val="0"/>
              </a:spcAft>
              <a:buClrTx/>
              <a:buSzTx/>
              <a:buFontTx/>
              <a:buChar char="•"/>
              <a:tabLst/>
            </a:pPr>
            <a:r>
              <a:rPr kumimoji="0" lang="ru-RU" altLang="ru-RU" sz="1200" b="1"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Целые, обыкновенные числа </a:t>
            </a:r>
            <a:endParaRPr kumimoji="0" lang="ru-RU" altLang="ru-RU" sz="1100" b="0" i="0" u="none" strike="noStrike" cap="none" normalizeH="0" baseline="0" smtClean="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Цель теста: посчитать простейшее целое арифметическое выражение. Ответ получен верно.</a:t>
            </a:r>
            <a:endParaRPr kumimoji="0" lang="ru-RU" altLang="ru-RU" sz="1100" b="0" i="0" u="none" strike="noStrike" cap="none" normalizeH="0" baseline="0" smtClean="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pic>
        <p:nvPicPr>
          <p:cNvPr id="1044" name="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578608"/>
            <a:ext cx="2981325" cy="1143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3"/>
          <p:cNvSpPr>
            <a:spLocks noChangeArrowheads="1"/>
          </p:cNvSpPr>
          <p:nvPr/>
        </p:nvSpPr>
        <p:spPr bwMode="auto">
          <a:xfrm>
            <a:off x="1097280" y="396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Char char="•"/>
              <a:tabLst/>
            </a:pPr>
            <a:r>
              <a:rPr kumimoji="0" lang="ru-RU" altLang="ru-RU" sz="1200" b="1"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Рациональные числа</a:t>
            </a:r>
            <a:endParaRPr kumimoji="0" lang="ru-RU" altLang="ru-RU" sz="1100" b="0" i="0" u="none" strike="noStrike" cap="none" normalizeH="0" baseline="0" smtClean="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Цель теста: посчитать простейшее рациональное арифметическое выражение.  Ответ получен верно, тест пройден</a:t>
            </a:r>
            <a:endParaRPr kumimoji="0" lang="ru-RU" altLang="ru-RU" sz="1100" b="0" i="0" u="none" strike="noStrike" cap="none" normalizeH="0" baseline="0" smtClean="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pic>
        <p:nvPicPr>
          <p:cNvPr id="1046" name="Рисунок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4419600"/>
            <a:ext cx="3095625" cy="1143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4"/>
          <p:cNvSpPr>
            <a:spLocks noChangeArrowheads="1"/>
          </p:cNvSpPr>
          <p:nvPr/>
        </p:nvSpPr>
        <p:spPr bwMode="auto">
          <a:xfrm>
            <a:off x="1776730" y="556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86115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75488" y="7193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Char char="•"/>
              <a:tabLst/>
            </a:pPr>
            <a:r>
              <a:rPr kumimoji="0" lang="ru-RU" altLang="ru-RU" sz="1200" b="1"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Простейшее выражение со скобками</a:t>
            </a:r>
            <a:endParaRPr kumimoji="0" lang="ru-RU" altLang="ru-RU" sz="1100" b="0" i="0" u="none" strike="noStrike" cap="none" normalizeH="0" baseline="0" smtClean="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Цель теста: посчитать простейшее выражение со скобками. Ответ получен верно, тест пройден </a:t>
            </a:r>
            <a:endParaRPr kumimoji="0" lang="ru-RU" altLang="ru-RU" sz="1100" b="0" i="0" u="none" strike="noStrike" cap="none" normalizeH="0" baseline="0" smtClean="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pic>
        <p:nvPicPr>
          <p:cNvPr id="2049" name="Рисунок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064" y="376428"/>
            <a:ext cx="3095625"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75488" y="2429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just" defTabSz="914400" rtl="0" eaLnBrk="0" fontAlgn="base" latinLnBrk="0" hangingPunct="0">
              <a:lnSpc>
                <a:spcPct val="100000"/>
              </a:lnSpc>
              <a:spcBef>
                <a:spcPct val="0"/>
              </a:spcBef>
              <a:spcAft>
                <a:spcPct val="0"/>
              </a:spcAft>
              <a:buClrTx/>
              <a:buSzTx/>
              <a:buFontTx/>
              <a:buChar char="•"/>
              <a:tabLst/>
            </a:pPr>
            <a:r>
              <a:rPr kumimoji="0" lang="ru-RU" altLang="ru-RU" sz="12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Простейшее тригонометрическое выражение</a:t>
            </a:r>
            <a:endParaRPr kumimoji="0" lang="ru-RU" altLang="ru-RU" sz="1100" b="0" i="0" u="none" strike="noStrike" cap="none" normalizeH="0" baseline="0" dirty="0" smtClean="0">
              <a:ln>
                <a:noFill/>
              </a:ln>
              <a:solidFill>
                <a:schemeClr val="tx1"/>
              </a:solidFill>
              <a:effectLst/>
              <a:latin typeface="Arial" panose="020B0604020202020204"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Цель теста: посчитать простейшее тригонометрическое выражение. Ответ получен верно, тест пройден</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p:nvPr/>
        </p:nvPicPr>
        <p:blipFill>
          <a:blip r:embed="rId3"/>
          <a:stretch>
            <a:fillRect/>
          </a:stretch>
        </p:blipFill>
        <p:spPr>
          <a:xfrm>
            <a:off x="1074229" y="2939035"/>
            <a:ext cx="3971925" cy="1485900"/>
          </a:xfrm>
          <a:prstGeom prst="rect">
            <a:avLst/>
          </a:prstGeom>
        </p:spPr>
      </p:pic>
    </p:spTree>
    <p:extLst>
      <p:ext uri="{BB962C8B-B14F-4D97-AF65-F5344CB8AC3E}">
        <p14:creationId xmlns:p14="http://schemas.microsoft.com/office/powerpoint/2010/main" val="263608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94944" y="426737"/>
            <a:ext cx="6096000" cy="961482"/>
          </a:xfrm>
          <a:prstGeom prst="rect">
            <a:avLst/>
          </a:prstGeom>
        </p:spPr>
        <p:txBody>
          <a:bodyPr>
            <a:spAutoFit/>
          </a:bodyPr>
          <a:lstStyle/>
          <a:p>
            <a:pPr lvl="0" algn="just">
              <a:lnSpc>
                <a:spcPct val="107000"/>
              </a:lnSpc>
              <a:spcAft>
                <a:spcPts val="0"/>
              </a:spcAft>
            </a:pPr>
            <a:r>
              <a:rPr 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Сложное </a:t>
            </a:r>
            <a:r>
              <a:rPr lang="ru-RU"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выражение</a:t>
            </a:r>
            <a:endParaRPr lang="ru-RU"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0"/>
              </a:spcAft>
            </a:pPr>
            <a:r>
              <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Цель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теста: посчитать сложное арифметическое выражение. Тест пройден успешно</a:t>
            </a:r>
            <a:endParaRPr lang="ru-RU"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Рисунок 2"/>
          <p:cNvPicPr/>
          <p:nvPr/>
        </p:nvPicPr>
        <p:blipFill>
          <a:blip r:embed="rId2"/>
          <a:stretch>
            <a:fillRect/>
          </a:stretch>
        </p:blipFill>
        <p:spPr>
          <a:xfrm>
            <a:off x="816864" y="1482344"/>
            <a:ext cx="4962144" cy="1590040"/>
          </a:xfrm>
          <a:prstGeom prst="rect">
            <a:avLst/>
          </a:prstGeom>
        </p:spPr>
      </p:pic>
      <p:sp>
        <p:nvSpPr>
          <p:cNvPr id="4" name="Прямоугольник 3"/>
          <p:cNvSpPr/>
          <p:nvPr/>
        </p:nvSpPr>
        <p:spPr>
          <a:xfrm>
            <a:off x="694944" y="3226478"/>
            <a:ext cx="6096000" cy="1277786"/>
          </a:xfrm>
          <a:prstGeom prst="rect">
            <a:avLst/>
          </a:prstGeom>
        </p:spPr>
        <p:txBody>
          <a:bodyPr>
            <a:spAutoFit/>
          </a:bodyPr>
          <a:lstStyle/>
          <a:p>
            <a:pPr lvl="0" algn="just">
              <a:lnSpc>
                <a:spcPct val="107000"/>
              </a:lnSpc>
              <a:spcAft>
                <a:spcPts val="0"/>
              </a:spcAft>
            </a:pPr>
            <a:r>
              <a:rPr lang="ru-RU"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 нет! Мы забыли закрыть скобку! Или ввели неверное число!</a:t>
            </a:r>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0"/>
              </a:spcAft>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Цель </a:t>
            </a:r>
            <a:r>
              <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теста:</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посмотреть поведение программы при форс-мажорных ситуациях.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Тест пройден успешно</a:t>
            </a:r>
            <a:endParaRPr lang="ru-RU"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p:cNvPicPr>
            <a:picLocks noChangeAspect="1"/>
          </p:cNvPicPr>
          <p:nvPr/>
        </p:nvPicPr>
        <p:blipFill>
          <a:blip r:embed="rId3"/>
          <a:stretch>
            <a:fillRect/>
          </a:stretch>
        </p:blipFill>
        <p:spPr>
          <a:xfrm>
            <a:off x="7586281" y="3979518"/>
            <a:ext cx="4505325" cy="390525"/>
          </a:xfrm>
          <a:prstGeom prst="rect">
            <a:avLst/>
          </a:prstGeom>
        </p:spPr>
      </p:pic>
      <p:pic>
        <p:nvPicPr>
          <p:cNvPr id="6" name="Рисунок 5"/>
          <p:cNvPicPr>
            <a:picLocks noChangeAspect="1"/>
          </p:cNvPicPr>
          <p:nvPr/>
        </p:nvPicPr>
        <p:blipFill>
          <a:blip r:embed="rId4"/>
          <a:stretch>
            <a:fillRect/>
          </a:stretch>
        </p:blipFill>
        <p:spPr>
          <a:xfrm>
            <a:off x="7372350" y="4569660"/>
            <a:ext cx="4819650" cy="571500"/>
          </a:xfrm>
          <a:prstGeom prst="rect">
            <a:avLst/>
          </a:prstGeom>
        </p:spPr>
      </p:pic>
      <p:pic>
        <p:nvPicPr>
          <p:cNvPr id="7" name="Рисунок 6"/>
          <p:cNvPicPr>
            <a:picLocks noChangeAspect="1"/>
          </p:cNvPicPr>
          <p:nvPr/>
        </p:nvPicPr>
        <p:blipFill>
          <a:blip r:embed="rId5"/>
          <a:stretch>
            <a:fillRect/>
          </a:stretch>
        </p:blipFill>
        <p:spPr>
          <a:xfrm>
            <a:off x="5993892" y="5338928"/>
            <a:ext cx="5715000" cy="314325"/>
          </a:xfrm>
          <a:prstGeom prst="rect">
            <a:avLst/>
          </a:prstGeom>
        </p:spPr>
      </p:pic>
      <p:pic>
        <p:nvPicPr>
          <p:cNvPr id="8" name="Рисунок 7"/>
          <p:cNvPicPr>
            <a:picLocks noChangeAspect="1"/>
          </p:cNvPicPr>
          <p:nvPr/>
        </p:nvPicPr>
        <p:blipFill>
          <a:blip r:embed="rId6"/>
          <a:stretch>
            <a:fillRect/>
          </a:stretch>
        </p:blipFill>
        <p:spPr>
          <a:xfrm>
            <a:off x="495109" y="5781820"/>
            <a:ext cx="6105525" cy="476250"/>
          </a:xfrm>
          <a:prstGeom prst="rect">
            <a:avLst/>
          </a:prstGeom>
        </p:spPr>
      </p:pic>
    </p:spTree>
    <p:extLst>
      <p:ext uri="{BB962C8B-B14F-4D97-AF65-F5344CB8AC3E}">
        <p14:creationId xmlns:p14="http://schemas.microsoft.com/office/powerpoint/2010/main" val="346850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Выводы</a:t>
            </a:r>
            <a:endParaRPr lang="ru-RU" dirty="0"/>
          </a:p>
        </p:txBody>
      </p:sp>
      <p:sp>
        <p:nvSpPr>
          <p:cNvPr id="3" name="Объект 2"/>
          <p:cNvSpPr>
            <a:spLocks noGrp="1"/>
          </p:cNvSpPr>
          <p:nvPr>
            <p:ph idx="1"/>
          </p:nvPr>
        </p:nvSpPr>
        <p:spPr/>
        <p:txBody>
          <a:bodyPr/>
          <a:lstStyle/>
          <a:p>
            <a:r>
              <a:rPr lang="ru-RU" dirty="0" smtClean="0"/>
              <a:t>Самая главная и основная задача – получить рабочий калькулятор обыкновенных дробей решена, при этом были внедрены различные дополнительные функции вроде тригонометрии, натурального логарифма, чтения выражений из файла, что, несомненно, является приятным бонусом. Хотя программа имеет некоторые неточности, они не мешают полноценно считать сложные выражения со скобками, факториалами, </a:t>
            </a:r>
            <a:r>
              <a:rPr lang="ru-RU" smtClean="0"/>
              <a:t>различными дробями</a:t>
            </a:r>
            <a:endParaRPr lang="ru-RU"/>
          </a:p>
        </p:txBody>
      </p:sp>
    </p:spTree>
    <p:extLst>
      <p:ext uri="{BB962C8B-B14F-4D97-AF65-F5344CB8AC3E}">
        <p14:creationId xmlns:p14="http://schemas.microsoft.com/office/powerpoint/2010/main" val="3255439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проекта:</a:t>
            </a:r>
            <a:endParaRPr lang="ru-RU" dirty="0"/>
          </a:p>
        </p:txBody>
      </p:sp>
      <p:sp>
        <p:nvSpPr>
          <p:cNvPr id="3" name="Объект 2"/>
          <p:cNvSpPr>
            <a:spLocks noGrp="1"/>
          </p:cNvSpPr>
          <p:nvPr>
            <p:ph idx="1"/>
          </p:nvPr>
        </p:nvSpPr>
        <p:spPr>
          <a:xfrm>
            <a:off x="838200" y="1825625"/>
            <a:ext cx="10515600" cy="3392551"/>
          </a:xfrm>
        </p:spPr>
        <p:txBody>
          <a:bodyPr>
            <a:normAutofit/>
          </a:bodyPr>
          <a:lstStyle/>
          <a:p>
            <a:pPr lvl="0"/>
            <a:r>
              <a:rPr lang="ru-RU" dirty="0"/>
              <a:t>Основная цель данного проекта – получить готовый, абсолютно работающий калькулятор обыкновенных дробей, который мог бы считать не только сами дроби, но и также различные численные выражения в скобках, математические функции. Который мог бы автоматизировать расчёт больших списков выражений, записанных в файле</a:t>
            </a:r>
            <a:r>
              <a:rPr lang="ru-RU" dirty="0" smtClean="0"/>
              <a:t>.</a:t>
            </a:r>
          </a:p>
          <a:p>
            <a:pPr lvl="0"/>
            <a:endParaRPr lang="ru-RU" dirty="0"/>
          </a:p>
          <a:p>
            <a:endParaRPr lang="ru-RU" dirty="0"/>
          </a:p>
        </p:txBody>
      </p:sp>
      <p:pic>
        <p:nvPicPr>
          <p:cNvPr id="4" name="Рисунок 3"/>
          <p:cNvPicPr>
            <a:picLocks noChangeAspect="1"/>
          </p:cNvPicPr>
          <p:nvPr/>
        </p:nvPicPr>
        <p:blipFill>
          <a:blip r:embed="rId2"/>
          <a:stretch>
            <a:fillRect/>
          </a:stretch>
        </p:blipFill>
        <p:spPr>
          <a:xfrm>
            <a:off x="6560439" y="3521900"/>
            <a:ext cx="4964049" cy="2482025"/>
          </a:xfrm>
          <a:prstGeom prst="rect">
            <a:avLst/>
          </a:prstGeom>
        </p:spPr>
      </p:pic>
    </p:spTree>
    <p:extLst>
      <p:ext uri="{BB962C8B-B14F-4D97-AF65-F5344CB8AC3E}">
        <p14:creationId xmlns:p14="http://schemas.microsoft.com/office/powerpoint/2010/main" val="399308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 которые необходимо было решить</a:t>
            </a:r>
            <a:endParaRPr lang="ru-RU" dirty="0"/>
          </a:p>
        </p:txBody>
      </p:sp>
      <p:sp>
        <p:nvSpPr>
          <p:cNvPr id="3" name="Объект 2"/>
          <p:cNvSpPr>
            <a:spLocks noGrp="1"/>
          </p:cNvSpPr>
          <p:nvPr>
            <p:ph idx="1"/>
          </p:nvPr>
        </p:nvSpPr>
        <p:spPr/>
        <p:txBody>
          <a:bodyPr>
            <a:normAutofit/>
          </a:bodyPr>
          <a:lstStyle/>
          <a:p>
            <a:pPr lvl="0"/>
            <a:r>
              <a:rPr lang="ru-RU" dirty="0" smtClean="0"/>
              <a:t>Реализовать динамическую структуру данных «Стек»</a:t>
            </a:r>
          </a:p>
          <a:p>
            <a:pPr lvl="0"/>
            <a:r>
              <a:rPr lang="ru-RU" dirty="0" smtClean="0"/>
              <a:t>Реализовать операции перевода внесённого инфиксного выражения в постфиксную</a:t>
            </a:r>
          </a:p>
          <a:p>
            <a:pPr lvl="0"/>
            <a:r>
              <a:rPr lang="ru-RU" dirty="0" smtClean="0"/>
              <a:t>Получение готового числа из постфиксного выражения</a:t>
            </a:r>
          </a:p>
          <a:p>
            <a:pPr lvl="0"/>
            <a:r>
              <a:rPr lang="ru-RU" dirty="0" smtClean="0"/>
              <a:t>Реализация построчного чтения из файла</a:t>
            </a:r>
          </a:p>
          <a:p>
            <a:pPr lvl="0"/>
            <a:r>
              <a:rPr lang="ru-RU" dirty="0" smtClean="0"/>
              <a:t>Возможность использовать в выражениях различные математические функции кроме основных бинарных операций</a:t>
            </a:r>
          </a:p>
          <a:p>
            <a:pPr lvl="0"/>
            <a:r>
              <a:rPr lang="ru-RU" dirty="0" smtClean="0"/>
              <a:t>Реализовать полноценную обработку ошибок</a:t>
            </a:r>
          </a:p>
          <a:p>
            <a:pPr lvl="0"/>
            <a:r>
              <a:rPr lang="ru-RU" dirty="0" smtClean="0"/>
              <a:t>Реализовать псевдографический интерфейс</a:t>
            </a:r>
          </a:p>
          <a:p>
            <a:endParaRPr lang="ru-RU" dirty="0"/>
          </a:p>
        </p:txBody>
      </p:sp>
      <p:pic>
        <p:nvPicPr>
          <p:cNvPr id="4" name="Рисунок 3"/>
          <p:cNvPicPr>
            <a:picLocks noChangeAspect="1"/>
          </p:cNvPicPr>
          <p:nvPr/>
        </p:nvPicPr>
        <p:blipFill>
          <a:blip r:embed="rId2"/>
          <a:stretch>
            <a:fillRect/>
          </a:stretch>
        </p:blipFill>
        <p:spPr>
          <a:xfrm rot="1136487">
            <a:off x="10403205" y="2510373"/>
            <a:ext cx="1504950" cy="1133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7384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00062"/>
            <a:ext cx="10515600" cy="1325563"/>
          </a:xfrm>
        </p:spPr>
        <p:txBody>
          <a:bodyPr/>
          <a:lstStyle/>
          <a:p>
            <a:r>
              <a:rPr lang="ru-RU" dirty="0" smtClean="0"/>
              <a:t>Методы решения и алгоритмы</a:t>
            </a:r>
            <a:endParaRPr lang="ru-RU" dirty="0"/>
          </a:p>
        </p:txBody>
      </p:sp>
      <p:sp>
        <p:nvSpPr>
          <p:cNvPr id="3" name="Объект 2"/>
          <p:cNvSpPr>
            <a:spLocks noGrp="1"/>
          </p:cNvSpPr>
          <p:nvPr>
            <p:ph idx="1"/>
          </p:nvPr>
        </p:nvSpPr>
        <p:spPr/>
        <p:txBody>
          <a:bodyPr>
            <a:normAutofit/>
          </a:bodyPr>
          <a:lstStyle/>
          <a:p>
            <a:pPr marL="0" indent="0">
              <a:buNone/>
            </a:pPr>
            <a:r>
              <a:rPr lang="en-US" b="1" i="1" dirty="0" smtClean="0"/>
              <a:t>-</a:t>
            </a:r>
            <a:r>
              <a:rPr lang="ru-RU" b="1" i="1" dirty="0" smtClean="0"/>
              <a:t>Подключение </a:t>
            </a:r>
            <a:r>
              <a:rPr lang="ru-RU" b="1" i="1" dirty="0"/>
              <a:t>необходимых библиотек</a:t>
            </a:r>
          </a:p>
          <a:p>
            <a:r>
              <a:rPr lang="ru-RU" dirty="0"/>
              <a:t>Без них бы пришлось реализовывать ещё целый ряд дополнительных функций, что затруднило бы разработку </a:t>
            </a:r>
            <a:r>
              <a:rPr lang="ru-RU" dirty="0" smtClean="0"/>
              <a:t>программы</a:t>
            </a:r>
            <a:endParaRPr lang="en-US" dirty="0" smtClean="0"/>
          </a:p>
          <a:p>
            <a:pPr marL="0" indent="0">
              <a:buNone/>
            </a:pPr>
            <a:r>
              <a:rPr lang="ru-RU" b="1" i="1" dirty="0" smtClean="0"/>
              <a:t>-Реализация </a:t>
            </a:r>
            <a:r>
              <a:rPr lang="ru-RU" b="1" i="1" dirty="0"/>
              <a:t>полноценного стека</a:t>
            </a:r>
          </a:p>
          <a:p>
            <a:r>
              <a:rPr lang="ru-RU" dirty="0"/>
              <a:t>Было написано два вида стека – хранящий символы и хранящий рациональные числа. Также был реализован основной функционал стека – </a:t>
            </a:r>
            <a:r>
              <a:rPr lang="en-US" dirty="0"/>
              <a:t>Pop</a:t>
            </a:r>
            <a:r>
              <a:rPr lang="ru-RU" dirty="0"/>
              <a:t> и </a:t>
            </a:r>
            <a:r>
              <a:rPr lang="en-US" dirty="0" smtClean="0"/>
              <a:t>Push</a:t>
            </a:r>
            <a:r>
              <a:rPr lang="ru-RU" dirty="0" smtClean="0"/>
              <a:t>.</a:t>
            </a:r>
            <a:endParaRPr lang="ru-RU" dirty="0"/>
          </a:p>
          <a:p>
            <a:pPr marL="0" indent="0">
              <a:buNone/>
            </a:pPr>
            <a:endParaRPr lang="ru-RU" dirty="0"/>
          </a:p>
        </p:txBody>
      </p:sp>
      <p:pic>
        <p:nvPicPr>
          <p:cNvPr id="4" name="Рисунок 3"/>
          <p:cNvPicPr>
            <a:picLocks noChangeAspect="1"/>
          </p:cNvPicPr>
          <p:nvPr/>
        </p:nvPicPr>
        <p:blipFill>
          <a:blip r:embed="rId2"/>
          <a:stretch>
            <a:fillRect/>
          </a:stretch>
        </p:blipFill>
        <p:spPr>
          <a:xfrm>
            <a:off x="10401300" y="2170747"/>
            <a:ext cx="952500" cy="809625"/>
          </a:xfrm>
          <a:prstGeom prst="rect">
            <a:avLst/>
          </a:prstGeom>
        </p:spPr>
      </p:pic>
      <p:pic>
        <p:nvPicPr>
          <p:cNvPr id="5" name="Рисунок 4"/>
          <p:cNvPicPr>
            <a:picLocks noChangeAspect="1"/>
          </p:cNvPicPr>
          <p:nvPr/>
        </p:nvPicPr>
        <p:blipFill>
          <a:blip r:embed="rId3"/>
          <a:stretch>
            <a:fillRect/>
          </a:stretch>
        </p:blipFill>
        <p:spPr>
          <a:xfrm>
            <a:off x="10682551" y="3455151"/>
            <a:ext cx="1342498" cy="969582"/>
          </a:xfrm>
          <a:prstGeom prst="rect">
            <a:avLst/>
          </a:prstGeom>
        </p:spPr>
      </p:pic>
    </p:spTree>
    <p:extLst>
      <p:ext uri="{BB962C8B-B14F-4D97-AF65-F5344CB8AC3E}">
        <p14:creationId xmlns:p14="http://schemas.microsoft.com/office/powerpoint/2010/main" val="180231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70688"/>
            <a:ext cx="10515600" cy="6006275"/>
          </a:xfrm>
        </p:spPr>
        <p:txBody>
          <a:bodyPr>
            <a:normAutofit/>
          </a:bodyPr>
          <a:lstStyle/>
          <a:p>
            <a:pPr marL="0" indent="0">
              <a:buNone/>
            </a:pPr>
            <a:r>
              <a:rPr lang="ru-RU" b="1" i="1" dirty="0" smtClean="0"/>
              <a:t>-Реализация </a:t>
            </a:r>
            <a:r>
              <a:rPr lang="ru-RU" b="1" i="1" dirty="0"/>
              <a:t>функции перевода из инфиксной записи в постфиксную</a:t>
            </a:r>
          </a:p>
          <a:p>
            <a:r>
              <a:rPr lang="ru-RU" dirty="0"/>
              <a:t>Была реализована функция проверки корректности рациональных чисел, функция препроцессора (замены), пройдя через которые инфиксная запись уже передавалась функции перевода из инфиксной записи в постфиксную с использованием ранее реализованного стека. Этот способ был выбран благодаря своей эффективности и понятной реализации.</a:t>
            </a:r>
          </a:p>
          <a:p>
            <a:pPr marL="0" indent="0">
              <a:buNone/>
            </a:pPr>
            <a:r>
              <a:rPr lang="ru-RU" dirty="0"/>
              <a:t> </a:t>
            </a:r>
          </a:p>
          <a:p>
            <a:pPr marL="0" indent="0">
              <a:buNone/>
            </a:pPr>
            <a:r>
              <a:rPr lang="ru-RU" b="1" i="1" dirty="0" smtClean="0"/>
              <a:t>-Появление </a:t>
            </a:r>
            <a:r>
              <a:rPr lang="ru-RU" b="1" i="1" dirty="0"/>
              <a:t>функций обработки ошибок</a:t>
            </a:r>
          </a:p>
          <a:p>
            <a:r>
              <a:rPr lang="ru-RU" dirty="0"/>
              <a:t>Следом после перевода инфиксной записи в постфиксную стало понятно, что также необходимо реализовать функции обработки ошибок: </a:t>
            </a:r>
            <a:r>
              <a:rPr lang="en-US" dirty="0" err="1" smtClean="0"/>
              <a:t>ErrorHander</a:t>
            </a:r>
            <a:r>
              <a:rPr lang="ru-RU" dirty="0" smtClean="0"/>
              <a:t>() </a:t>
            </a:r>
            <a:r>
              <a:rPr lang="ru-RU" dirty="0"/>
              <a:t>и </a:t>
            </a:r>
            <a:r>
              <a:rPr lang="en-US" dirty="0" err="1" smtClean="0"/>
              <a:t>ErrorDialog</a:t>
            </a:r>
            <a:r>
              <a:rPr lang="ru-RU" dirty="0" smtClean="0"/>
              <a:t>(), </a:t>
            </a:r>
            <a:r>
              <a:rPr lang="ru-RU" dirty="0"/>
              <a:t>среди которых первая предназначена для критических ошибок, которые останавливают работу программы, а вторая – для некритических. </a:t>
            </a:r>
          </a:p>
          <a:p>
            <a:endParaRPr lang="ru-RU" dirty="0"/>
          </a:p>
        </p:txBody>
      </p:sp>
      <p:pic>
        <p:nvPicPr>
          <p:cNvPr id="5" name="Рисунок 4"/>
          <p:cNvPicPr>
            <a:picLocks noChangeAspect="1"/>
          </p:cNvPicPr>
          <p:nvPr/>
        </p:nvPicPr>
        <p:blipFill>
          <a:blip r:embed="rId2"/>
          <a:stretch>
            <a:fillRect/>
          </a:stretch>
        </p:blipFill>
        <p:spPr>
          <a:xfrm>
            <a:off x="8384286" y="4296537"/>
            <a:ext cx="3543300" cy="1171575"/>
          </a:xfrm>
          <a:prstGeom prst="rect">
            <a:avLst/>
          </a:prstGeom>
        </p:spPr>
      </p:pic>
      <p:pic>
        <p:nvPicPr>
          <p:cNvPr id="6" name="Рисунок 5"/>
          <p:cNvPicPr>
            <a:picLocks noChangeAspect="1"/>
          </p:cNvPicPr>
          <p:nvPr/>
        </p:nvPicPr>
        <p:blipFill>
          <a:blip r:embed="rId3"/>
          <a:stretch>
            <a:fillRect/>
          </a:stretch>
        </p:blipFill>
        <p:spPr>
          <a:xfrm>
            <a:off x="8241411" y="1900237"/>
            <a:ext cx="3829050" cy="333375"/>
          </a:xfrm>
          <a:prstGeom prst="rect">
            <a:avLst/>
          </a:prstGeom>
        </p:spPr>
      </p:pic>
    </p:spTree>
    <p:extLst>
      <p:ext uri="{BB962C8B-B14F-4D97-AF65-F5344CB8AC3E}">
        <p14:creationId xmlns:p14="http://schemas.microsoft.com/office/powerpoint/2010/main" val="98491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8472" y="182880"/>
            <a:ext cx="10515600" cy="6176963"/>
          </a:xfrm>
        </p:spPr>
        <p:txBody>
          <a:bodyPr/>
          <a:lstStyle/>
          <a:p>
            <a:pPr marL="0" indent="0">
              <a:buNone/>
            </a:pPr>
            <a:r>
              <a:rPr lang="ru-RU" b="1" i="1" dirty="0" smtClean="0"/>
              <a:t>-Появление </a:t>
            </a:r>
            <a:r>
              <a:rPr lang="ru-RU" b="1" i="1" dirty="0"/>
              <a:t>функций перевода постфиксного выражения в число</a:t>
            </a:r>
          </a:p>
          <a:p>
            <a:r>
              <a:rPr lang="ru-RU" dirty="0"/>
              <a:t>После того, как инфикс начал корректно конвертироваться в постфикс, началась разработка конвертирования постфикса в конечный результат. Здесь были определены новые ошибки (деление на ноль, пустота стека) и их соответственная обработка. Также сразу реализована функция построчного считывания выражений из файла и получение их результата</a:t>
            </a:r>
          </a:p>
          <a:p>
            <a:pPr marL="0" indent="0">
              <a:buNone/>
            </a:pPr>
            <a:endParaRPr lang="ru-RU" b="1" i="1" dirty="0"/>
          </a:p>
          <a:p>
            <a:pPr marL="0" indent="0">
              <a:buNone/>
            </a:pPr>
            <a:r>
              <a:rPr lang="ru-RU" b="1" i="1" dirty="0" smtClean="0"/>
              <a:t>-Диалог </a:t>
            </a:r>
            <a:r>
              <a:rPr lang="ru-RU" b="1" i="1" dirty="0"/>
              <a:t>с пользователем и псевдографика</a:t>
            </a:r>
          </a:p>
          <a:p>
            <a:r>
              <a:rPr lang="ru-RU" dirty="0"/>
              <a:t>Чтобы пользователю было понятно, как пользоваться программой, было написано диалоговое меню и введены некоторые подсказки в программе. Также налажено использование пользователем всех доступных </a:t>
            </a:r>
            <a:r>
              <a:rPr lang="ru-RU" dirty="0" smtClean="0"/>
              <a:t>функций</a:t>
            </a:r>
            <a:endParaRPr lang="en-US" dirty="0" smtClean="0"/>
          </a:p>
          <a:p>
            <a:pPr marL="0" indent="0">
              <a:buNone/>
            </a:pPr>
            <a:r>
              <a:rPr lang="ru-RU" b="1" i="1" dirty="0" smtClean="0"/>
              <a:t>-Краткая инструкция (появилась в новых версиях)</a:t>
            </a:r>
          </a:p>
          <a:p>
            <a:pPr marL="0" indent="0">
              <a:buNone/>
            </a:pPr>
            <a:endParaRPr lang="ru-RU" dirty="0"/>
          </a:p>
        </p:txBody>
      </p:sp>
      <p:pic>
        <p:nvPicPr>
          <p:cNvPr id="4" name="Рисунок 3"/>
          <p:cNvPicPr>
            <a:picLocks noChangeAspect="1"/>
          </p:cNvPicPr>
          <p:nvPr/>
        </p:nvPicPr>
        <p:blipFill>
          <a:blip r:embed="rId2"/>
          <a:stretch>
            <a:fillRect/>
          </a:stretch>
        </p:blipFill>
        <p:spPr>
          <a:xfrm>
            <a:off x="6633972" y="1960721"/>
            <a:ext cx="4838700" cy="304800"/>
          </a:xfrm>
          <a:prstGeom prst="rect">
            <a:avLst/>
          </a:prstGeom>
        </p:spPr>
      </p:pic>
      <p:pic>
        <p:nvPicPr>
          <p:cNvPr id="5" name="Рисунок 4"/>
          <p:cNvPicPr>
            <a:picLocks noChangeAspect="1"/>
          </p:cNvPicPr>
          <p:nvPr/>
        </p:nvPicPr>
        <p:blipFill>
          <a:blip r:embed="rId3"/>
          <a:stretch>
            <a:fillRect/>
          </a:stretch>
        </p:blipFill>
        <p:spPr>
          <a:xfrm>
            <a:off x="5743384" y="2465070"/>
            <a:ext cx="1781175" cy="342900"/>
          </a:xfrm>
          <a:prstGeom prst="rect">
            <a:avLst/>
          </a:prstGeom>
        </p:spPr>
      </p:pic>
      <p:pic>
        <p:nvPicPr>
          <p:cNvPr id="6" name="Рисунок 5"/>
          <p:cNvPicPr>
            <a:picLocks noChangeAspect="1"/>
          </p:cNvPicPr>
          <p:nvPr/>
        </p:nvPicPr>
        <p:blipFill>
          <a:blip r:embed="rId4"/>
          <a:stretch>
            <a:fillRect/>
          </a:stretch>
        </p:blipFill>
        <p:spPr>
          <a:xfrm>
            <a:off x="6633971" y="3936682"/>
            <a:ext cx="1266825" cy="209550"/>
          </a:xfrm>
          <a:prstGeom prst="rect">
            <a:avLst/>
          </a:prstGeom>
        </p:spPr>
      </p:pic>
    </p:spTree>
    <p:extLst>
      <p:ext uri="{BB962C8B-B14F-4D97-AF65-F5344CB8AC3E}">
        <p14:creationId xmlns:p14="http://schemas.microsoft.com/office/powerpoint/2010/main" val="3347748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rot="686484">
            <a:off x="10280547" y="3445383"/>
            <a:ext cx="1836095" cy="943737"/>
          </a:xfrm>
          <a:prstGeom prst="rect">
            <a:avLst/>
          </a:prstGeom>
        </p:spPr>
      </p:pic>
      <p:sp>
        <p:nvSpPr>
          <p:cNvPr id="3" name="Объект 2"/>
          <p:cNvSpPr>
            <a:spLocks noGrp="1"/>
          </p:cNvSpPr>
          <p:nvPr>
            <p:ph idx="1"/>
          </p:nvPr>
        </p:nvSpPr>
        <p:spPr>
          <a:xfrm>
            <a:off x="838200" y="219456"/>
            <a:ext cx="10515600" cy="6522720"/>
          </a:xfrm>
        </p:spPr>
        <p:txBody>
          <a:bodyPr>
            <a:normAutofit lnSpcReduction="10000"/>
          </a:bodyPr>
          <a:lstStyle/>
          <a:p>
            <a:pPr marL="0" indent="0">
              <a:buNone/>
            </a:pPr>
            <a:r>
              <a:rPr lang="ru-RU" b="1" i="1" dirty="0" smtClean="0"/>
              <a:t>-Первый </a:t>
            </a:r>
            <a:r>
              <a:rPr lang="ru-RU" b="1" i="1" dirty="0"/>
              <a:t>инструмент: </a:t>
            </a:r>
            <a:r>
              <a:rPr lang="en-US" b="1" i="1" dirty="0">
                <a:solidFill>
                  <a:schemeClr val="accent1">
                    <a:lumMod val="50000"/>
                  </a:schemeClr>
                </a:solidFill>
              </a:rPr>
              <a:t>IDE Lazarus</a:t>
            </a:r>
            <a:endParaRPr lang="ru-RU" b="1" i="1" dirty="0">
              <a:solidFill>
                <a:schemeClr val="accent1">
                  <a:lumMod val="50000"/>
                </a:schemeClr>
              </a:solidFill>
            </a:endParaRPr>
          </a:p>
          <a:p>
            <a:r>
              <a:rPr lang="ru-RU" dirty="0"/>
              <a:t>Для написания программы использовалась среда разработки на языке </a:t>
            </a:r>
            <a:r>
              <a:rPr lang="en-US" dirty="0"/>
              <a:t>Pascal</a:t>
            </a:r>
            <a:r>
              <a:rPr lang="ru-RU" dirty="0"/>
              <a:t> – </a:t>
            </a:r>
            <a:r>
              <a:rPr lang="en-US" dirty="0"/>
              <a:t>Lazarus</a:t>
            </a:r>
            <a:r>
              <a:rPr lang="ru-RU" dirty="0"/>
              <a:t>. Выбрана она была благодаря своей приветливости к разработчику, удобной системой отладки программы, наблюдениями за переменными, что позволяет писать код и исправлять ошибки намного быстрее, чем без этих функций. </a:t>
            </a:r>
          </a:p>
          <a:p>
            <a:pPr marL="0" indent="0">
              <a:buNone/>
            </a:pPr>
            <a:r>
              <a:rPr lang="ru-RU" b="1" i="1" dirty="0"/>
              <a:t> </a:t>
            </a:r>
          </a:p>
          <a:p>
            <a:pPr marL="0" indent="0">
              <a:buNone/>
            </a:pPr>
            <a:r>
              <a:rPr lang="ru-RU" b="1" i="1" dirty="0" smtClean="0"/>
              <a:t>-Второй </a:t>
            </a:r>
            <a:r>
              <a:rPr lang="ru-RU" b="1" i="1" dirty="0"/>
              <a:t>инструмент: </a:t>
            </a:r>
            <a:r>
              <a:rPr lang="en-US" b="1" i="1" dirty="0">
                <a:solidFill>
                  <a:schemeClr val="accent1">
                    <a:lumMod val="50000"/>
                  </a:schemeClr>
                </a:solidFill>
              </a:rPr>
              <a:t>Far Manager</a:t>
            </a:r>
            <a:endParaRPr lang="ru-RU" b="1" i="1" dirty="0">
              <a:solidFill>
                <a:schemeClr val="accent1">
                  <a:lumMod val="50000"/>
                </a:schemeClr>
              </a:solidFill>
            </a:endParaRPr>
          </a:p>
          <a:p>
            <a:r>
              <a:rPr lang="ru-RU" dirty="0"/>
              <a:t>В качестве работы с файловой системой </a:t>
            </a:r>
            <a:r>
              <a:rPr lang="en-US" dirty="0"/>
              <a:t>Windows</a:t>
            </a:r>
            <a:r>
              <a:rPr lang="ru-RU" dirty="0"/>
              <a:t> было удобно использовать программу </a:t>
            </a:r>
            <a:r>
              <a:rPr lang="en-US" dirty="0"/>
              <a:t>Far Manager</a:t>
            </a:r>
            <a:r>
              <a:rPr lang="ru-RU" dirty="0"/>
              <a:t>. И также через неё осуществлять редактирование файлов</a:t>
            </a:r>
          </a:p>
          <a:p>
            <a:pPr marL="0" indent="0">
              <a:buNone/>
            </a:pPr>
            <a:r>
              <a:rPr lang="ru-RU" b="1" i="1" dirty="0"/>
              <a:t> </a:t>
            </a:r>
          </a:p>
          <a:p>
            <a:pPr marL="0" indent="0">
              <a:buNone/>
            </a:pPr>
            <a:r>
              <a:rPr lang="ru-RU" b="1" i="1" dirty="0" smtClean="0"/>
              <a:t>-Третий </a:t>
            </a:r>
            <a:r>
              <a:rPr lang="ru-RU" b="1" i="1" dirty="0"/>
              <a:t>инструмент: </a:t>
            </a:r>
            <a:r>
              <a:rPr lang="ru-RU" b="1" i="1" dirty="0">
                <a:solidFill>
                  <a:schemeClr val="accent1">
                    <a:lumMod val="50000"/>
                  </a:schemeClr>
                </a:solidFill>
              </a:rPr>
              <a:t>встроенные библиотеки языка </a:t>
            </a:r>
            <a:r>
              <a:rPr lang="en-US" b="1" i="1" dirty="0">
                <a:solidFill>
                  <a:schemeClr val="accent1">
                    <a:lumMod val="50000"/>
                  </a:schemeClr>
                </a:solidFill>
              </a:rPr>
              <a:t>Pascal</a:t>
            </a:r>
            <a:endParaRPr lang="ru-RU" b="1" i="1" dirty="0">
              <a:solidFill>
                <a:schemeClr val="accent1">
                  <a:lumMod val="50000"/>
                </a:schemeClr>
              </a:solidFill>
            </a:endParaRPr>
          </a:p>
          <a:p>
            <a:r>
              <a:rPr lang="ru-RU" dirty="0"/>
              <a:t>Для удобства в реализации и экономии времени были использованы три библиотеки:</a:t>
            </a:r>
          </a:p>
          <a:p>
            <a:r>
              <a:rPr lang="en-US" dirty="0">
                <a:solidFill>
                  <a:srgbClr val="FFC000"/>
                </a:solidFill>
              </a:rPr>
              <a:t>Math</a:t>
            </a:r>
            <a:r>
              <a:rPr lang="ru-RU" dirty="0"/>
              <a:t> – здесь реализованы примитивные функции синуса, косинуса, что избавляет от реализации этих функций</a:t>
            </a:r>
          </a:p>
          <a:p>
            <a:r>
              <a:rPr lang="en-US" dirty="0">
                <a:solidFill>
                  <a:schemeClr val="accent3">
                    <a:lumMod val="50000"/>
                  </a:schemeClr>
                </a:solidFill>
              </a:rPr>
              <a:t>CRT</a:t>
            </a:r>
            <a:r>
              <a:rPr lang="ru-RU" dirty="0"/>
              <a:t> – основной функционал в программе</a:t>
            </a:r>
          </a:p>
          <a:p>
            <a:r>
              <a:rPr lang="en-US" dirty="0" err="1">
                <a:solidFill>
                  <a:schemeClr val="accent6">
                    <a:lumMod val="75000"/>
                  </a:schemeClr>
                </a:solidFill>
              </a:rPr>
              <a:t>SysUtils</a:t>
            </a:r>
            <a:r>
              <a:rPr lang="ru-RU" dirty="0"/>
              <a:t> – дополнительные </a:t>
            </a:r>
            <a:r>
              <a:rPr lang="ru-RU" dirty="0" smtClean="0"/>
              <a:t>удобства </a:t>
            </a:r>
            <a:r>
              <a:rPr lang="ru-RU" dirty="0"/>
              <a:t>вроде конвертирования строкового типа данных в целочисленный или вещественный типы</a:t>
            </a:r>
          </a:p>
          <a:p>
            <a:endParaRPr lang="ru-RU" dirty="0"/>
          </a:p>
        </p:txBody>
      </p:sp>
    </p:spTree>
    <p:extLst>
      <p:ext uri="{BB962C8B-B14F-4D97-AF65-F5344CB8AC3E}">
        <p14:creationId xmlns:p14="http://schemas.microsoft.com/office/powerpoint/2010/main" val="2926756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5344" y="1070084"/>
            <a:ext cx="6096000" cy="3945054"/>
          </a:xfrm>
          <a:prstGeom prst="rect">
            <a:avLst/>
          </a:prstGeom>
        </p:spPr>
        <p:txBody>
          <a:bodyPr>
            <a:spAutoFit/>
          </a:bodyPr>
          <a:lstStyle/>
          <a:p>
            <a:pPr marL="449580" indent="635" algn="just">
              <a:lnSpc>
                <a:spcPct val="107000"/>
              </a:lnSpc>
              <a:spcBef>
                <a:spcPts val="200"/>
              </a:spcBef>
              <a:spcAft>
                <a:spcPts val="0"/>
              </a:spcAft>
            </a:pPr>
            <a:r>
              <a:rPr lang="ru-RU"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Первый ключевой алгоритм: дополненный алгоритм перевода инфиксной записи в постфиксную</a:t>
            </a:r>
            <a:endParaRPr lang="ru-RU" b="1" i="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marL="449580" indent="635" algn="just">
              <a:lnSpc>
                <a:spcPct val="107000"/>
              </a:lnSpc>
              <a:spcAft>
                <a:spcPts val="0"/>
              </a:spcAft>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Суть данного алгоритма заключается в переводе получаемого выражения, записанного в инфиксной форме в постфиксную форму записи. При этом алгоритм должен уметь работать кроме основных бинарных операций с различными математическими функциями, подобными логарифму, тригонометрическим функциям. После некоторых подготовительных работ получился следующий алгоритм</a:t>
            </a:r>
            <a:r>
              <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49580" indent="635" algn="just">
              <a:lnSpc>
                <a:spcPct val="107000"/>
              </a:lnSpc>
              <a:spcAft>
                <a:spcPts val="0"/>
              </a:spcAft>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49580" indent="635" algn="just">
              <a:lnSpc>
                <a:spcPct val="107000"/>
              </a:lnSpc>
              <a:spcAft>
                <a:spcPts val="0"/>
              </a:spcAft>
            </a:pPr>
            <a:r>
              <a:rPr lang="en-US" dirty="0" smtClean="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5+4-6</a:t>
            </a:r>
            <a:r>
              <a:rPr lang="en-US"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dirty="0" smtClean="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sin(p)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5+4-6*s(3,14159)</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5 4 + 6 3,14159 s * -</a:t>
            </a:r>
          </a:p>
        </p:txBody>
      </p:sp>
      <p:pic>
        <p:nvPicPr>
          <p:cNvPr id="6" name="Рисунок 5"/>
          <p:cNvPicPr>
            <a:picLocks noChangeAspect="1"/>
          </p:cNvPicPr>
          <p:nvPr/>
        </p:nvPicPr>
        <p:blipFill>
          <a:blip r:embed="rId2"/>
          <a:stretch>
            <a:fillRect/>
          </a:stretch>
        </p:blipFill>
        <p:spPr>
          <a:xfrm>
            <a:off x="6856476" y="170833"/>
            <a:ext cx="5030724" cy="5873133"/>
          </a:xfrm>
          <a:prstGeom prst="rect">
            <a:avLst/>
          </a:prstGeom>
        </p:spPr>
      </p:pic>
    </p:spTree>
    <p:extLst>
      <p:ext uri="{BB962C8B-B14F-4D97-AF65-F5344CB8AC3E}">
        <p14:creationId xmlns:p14="http://schemas.microsoft.com/office/powerpoint/2010/main" val="3012928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31648" y="550535"/>
            <a:ext cx="6096000" cy="5541517"/>
          </a:xfrm>
          <a:prstGeom prst="rect">
            <a:avLst/>
          </a:prstGeom>
        </p:spPr>
        <p:txBody>
          <a:bodyPr>
            <a:spAutoFit/>
          </a:bodyPr>
          <a:lstStyle/>
          <a:p>
            <a:pPr marL="449580" indent="635" algn="just">
              <a:lnSpc>
                <a:spcPct val="107000"/>
              </a:lnSpc>
              <a:spcBef>
                <a:spcPts val="200"/>
              </a:spcBef>
              <a:spcAft>
                <a:spcPts val="0"/>
              </a:spcAft>
            </a:pPr>
            <a:r>
              <a:rPr lang="ru-RU" sz="16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Второй ключевой алгоритм: алгоритм перевода </a:t>
            </a:r>
            <a:r>
              <a:rPr lang="ru-RU" sz="1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постфиксного выражения в конечное </a:t>
            </a:r>
            <a:r>
              <a:rPr lang="ru-RU" sz="14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число</a:t>
            </a:r>
          </a:p>
          <a:p>
            <a:r>
              <a:rPr lang="ru-RU" sz="1400" dirty="0"/>
              <a:t>Суть данного алгоритма заключается в том, что он получает обработанную строку в постфиксной записи, затем начинает следующие действия:</a:t>
            </a:r>
          </a:p>
          <a:p>
            <a:pPr lvl="0"/>
            <a:r>
              <a:rPr lang="ru-RU" sz="1400" dirty="0"/>
              <a:t>В конец полученной строки добавляется завершающий символ, которого нет на клавиатуре.</a:t>
            </a:r>
          </a:p>
          <a:p>
            <a:pPr lvl="0"/>
            <a:r>
              <a:rPr lang="ru-RU" sz="1400" dirty="0"/>
              <a:t>Пока цикл не дошёл до конца строки, выполняются следующие действия:</a:t>
            </a:r>
          </a:p>
          <a:p>
            <a:pPr lvl="1"/>
            <a:r>
              <a:rPr lang="ru-RU" sz="1400" dirty="0"/>
              <a:t>-</a:t>
            </a:r>
            <a:r>
              <a:rPr lang="ru-RU" sz="1400" dirty="0" smtClean="0"/>
              <a:t>Берётся </a:t>
            </a:r>
            <a:r>
              <a:rPr lang="ru-RU" sz="1400" dirty="0"/>
              <a:t>текущий символ</a:t>
            </a:r>
          </a:p>
          <a:p>
            <a:pPr lvl="1"/>
            <a:r>
              <a:rPr lang="ru-RU" sz="1400" dirty="0" smtClean="0"/>
              <a:t>-Если </a:t>
            </a:r>
            <a:r>
              <a:rPr lang="ru-RU" sz="1400" dirty="0"/>
              <a:t>он число, то тогда при помощи цикла это число записывается в буфер до тех пор, пока оно не закончится</a:t>
            </a:r>
          </a:p>
          <a:p>
            <a:pPr lvl="2"/>
            <a:r>
              <a:rPr lang="ru-RU" sz="1400" dirty="0" smtClean="0"/>
              <a:t>-Буфер </a:t>
            </a:r>
            <a:r>
              <a:rPr lang="ru-RU" sz="1400" dirty="0"/>
              <a:t>переводится из строкового типа данных в </a:t>
            </a:r>
            <a:r>
              <a:rPr lang="en-US" sz="1400" dirty="0"/>
              <a:t>Real</a:t>
            </a:r>
            <a:endParaRPr lang="ru-RU" sz="1400" dirty="0"/>
          </a:p>
          <a:p>
            <a:pPr lvl="2"/>
            <a:r>
              <a:rPr lang="ru-RU" sz="1400" dirty="0" smtClean="0"/>
              <a:t>-Полученное </a:t>
            </a:r>
            <a:r>
              <a:rPr lang="ru-RU" sz="1400" dirty="0"/>
              <a:t>число добавляется в стек, хранящий </a:t>
            </a:r>
            <a:r>
              <a:rPr lang="en-US" sz="1400" dirty="0"/>
              <a:t>Real</a:t>
            </a:r>
            <a:r>
              <a:rPr lang="ru-RU" sz="1400" dirty="0"/>
              <a:t> типы данных</a:t>
            </a:r>
          </a:p>
          <a:p>
            <a:pPr lvl="1"/>
            <a:r>
              <a:rPr lang="ru-RU" sz="1400" dirty="0"/>
              <a:t> </a:t>
            </a:r>
            <a:r>
              <a:rPr lang="ru-RU" sz="1400" dirty="0" smtClean="0"/>
              <a:t>-Если </a:t>
            </a:r>
            <a:r>
              <a:rPr lang="ru-RU" sz="1400" dirty="0"/>
              <a:t>он знак операции, то</a:t>
            </a:r>
          </a:p>
          <a:p>
            <a:pPr lvl="2"/>
            <a:r>
              <a:rPr lang="ru-RU" sz="1400" dirty="0" smtClean="0"/>
              <a:t>-Если </a:t>
            </a:r>
            <a:r>
              <a:rPr lang="ru-RU" sz="1400" dirty="0"/>
              <a:t>операция бинарная: умножение, деление, сложение, вычитание, то берутся аргументы </a:t>
            </a:r>
            <a:r>
              <a:rPr lang="en-US" sz="1400" dirty="0"/>
              <a:t>y</a:t>
            </a:r>
            <a:r>
              <a:rPr lang="ru-RU" sz="1400" dirty="0"/>
              <a:t> и </a:t>
            </a:r>
            <a:r>
              <a:rPr lang="en-US" sz="1400" dirty="0"/>
              <a:t>x</a:t>
            </a:r>
            <a:r>
              <a:rPr lang="ru-RU" sz="1400" dirty="0"/>
              <a:t> при помощи функции </a:t>
            </a:r>
            <a:r>
              <a:rPr lang="en-US" sz="1050" dirty="0" err="1"/>
              <a:t>GetElementFromStack</a:t>
            </a:r>
            <a:r>
              <a:rPr lang="ru-RU" sz="1050" dirty="0"/>
              <a:t>(), </a:t>
            </a:r>
            <a:r>
              <a:rPr lang="ru-RU" sz="1400" dirty="0"/>
              <a:t>принимающей на вход вершину стека и возвращающей число типа </a:t>
            </a:r>
            <a:r>
              <a:rPr lang="en-US" sz="1400" dirty="0"/>
              <a:t>Real</a:t>
            </a:r>
            <a:r>
              <a:rPr lang="ru-RU" sz="1400" dirty="0"/>
              <a:t>, затем с ними выполняется необходимое действие. Заметим, что при делении осуществляется проверка деления на ноль. В случае такой ситуации программа вызывает обработчик критических ошибок и пользователь знакомится с ошибкой.</a:t>
            </a:r>
          </a:p>
          <a:p>
            <a:r>
              <a:rPr lang="ru-RU" sz="1400" dirty="0" smtClean="0"/>
              <a:t>-Алгоритм </a:t>
            </a:r>
            <a:r>
              <a:rPr lang="ru-RU" sz="1400" dirty="0"/>
              <a:t>возвращает после успешно завершённых операций результат, который в итоге также округляется для целочисленной записи и выводится пользователю</a:t>
            </a:r>
            <a:endParaRPr lang="ru-RU" sz="1400" b="1" i="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6512052" y="1144524"/>
            <a:ext cx="5448300" cy="3886200"/>
          </a:xfrm>
          <a:prstGeom prst="rect">
            <a:avLst/>
          </a:prstGeom>
        </p:spPr>
      </p:pic>
      <p:pic>
        <p:nvPicPr>
          <p:cNvPr id="2" name="Рисунок 1"/>
          <p:cNvPicPr>
            <a:picLocks noChangeAspect="1"/>
          </p:cNvPicPr>
          <p:nvPr/>
        </p:nvPicPr>
        <p:blipFill>
          <a:blip r:embed="rId3"/>
          <a:stretch>
            <a:fillRect/>
          </a:stretch>
        </p:blipFill>
        <p:spPr>
          <a:xfrm>
            <a:off x="6327649" y="5289466"/>
            <a:ext cx="5864352" cy="802586"/>
          </a:xfrm>
          <a:prstGeom prst="rect">
            <a:avLst/>
          </a:prstGeom>
        </p:spPr>
      </p:pic>
    </p:spTree>
    <p:extLst>
      <p:ext uri="{BB962C8B-B14F-4D97-AF65-F5344CB8AC3E}">
        <p14:creationId xmlns:p14="http://schemas.microsoft.com/office/powerpoint/2010/main" val="3691831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236</TotalTime>
  <Words>890</Words>
  <Application>Microsoft Office PowerPoint</Application>
  <PresentationFormat>Широкоэкранный</PresentationFormat>
  <Paragraphs>81</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Calibri Light</vt:lpstr>
      <vt:lpstr>Cambria Math</vt:lpstr>
      <vt:lpstr>Times New Roman</vt:lpstr>
      <vt:lpstr>Ретро</vt:lpstr>
      <vt:lpstr>Курсовой проект</vt:lpstr>
      <vt:lpstr>Цели проекта:</vt:lpstr>
      <vt:lpstr>Задачи, которые необходимо было решить</vt:lpstr>
      <vt:lpstr>Методы решения и алгоритмы</vt:lpstr>
      <vt:lpstr>Презентация PowerPoint</vt:lpstr>
      <vt:lpstr>Презентация PowerPoint</vt:lpstr>
      <vt:lpstr>Презентация PowerPoint</vt:lpstr>
      <vt:lpstr>Презентация PowerPoint</vt:lpstr>
      <vt:lpstr>Презентация PowerPoint</vt:lpstr>
      <vt:lpstr>Конечный результат</vt:lpstr>
      <vt:lpstr>Программа помощи</vt:lpstr>
      <vt:lpstr>Чтение из файла</vt:lpstr>
      <vt:lpstr>Тестирование</vt:lpstr>
      <vt:lpstr>Презентация PowerPoint</vt:lpstr>
      <vt:lpstr>Презентация PowerPoint</vt:lpstr>
      <vt:lpstr>Выводы</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dc:title>
  <dc:creator>RePack by Diakov</dc:creator>
  <cp:lastModifiedBy>RePack by Diakov</cp:lastModifiedBy>
  <cp:revision>18</cp:revision>
  <dcterms:created xsi:type="dcterms:W3CDTF">2017-12-19T10:11:18Z</dcterms:created>
  <dcterms:modified xsi:type="dcterms:W3CDTF">2017-12-19T14:33:08Z</dcterms:modified>
</cp:coreProperties>
</file>