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37.gif" ContentType="image/gif"/>
  <Override PartName="/ppt/media/image26.png" ContentType="image/png"/>
  <Override PartName="/ppt/media/image10.gif" ContentType="image/gif"/>
  <Override PartName="/ppt/media/image30.jpeg" ContentType="image/jpeg"/>
  <Override PartName="/ppt/media/image2.png" ContentType="image/png"/>
  <Override PartName="/ppt/media/image5.png" ContentType="image/png"/>
  <Override PartName="/ppt/media/image31.jpeg" ContentType="image/jpeg"/>
  <Override PartName="/ppt/media/image8.png" ContentType="image/png"/>
  <Override PartName="/ppt/media/image15.png" ContentType="image/png"/>
  <Override PartName="/ppt/media/image18.png" ContentType="image/png"/>
  <Override PartName="/ppt/media/image32.jpeg" ContentType="image/jpeg"/>
  <Override PartName="/ppt/media/image22.png" ContentType="image/png"/>
  <Override PartName="/ppt/media/image25.png" ContentType="image/png"/>
  <Override PartName="/ppt/media/image28.png" ContentType="image/png"/>
  <Override PartName="/ppt/media/image33.jpeg" ContentType="image/jpeg"/>
  <Override PartName="/ppt/media/image12.jpeg" ContentType="image/jpeg"/>
  <Override PartName="/ppt/media/image1.png" ContentType="image/png"/>
  <Override PartName="/ppt/media/image4.png" ContentType="image/png"/>
  <Override PartName="/ppt/media/image34.jpeg" ContentType="image/jpeg"/>
  <Override PartName="/ppt/media/image11.png" ContentType="image/png"/>
  <Override PartName="/ppt/media/image7.png" ContentType="image/png"/>
  <Override PartName="/ppt/media/image13.jpeg" ContentType="image/jpeg"/>
  <Override PartName="/ppt/media/image14.png" ContentType="image/png"/>
  <Override PartName="/ppt/media/image17.png" ContentType="image/png"/>
  <Override PartName="/ppt/media/image35.jpeg" ContentType="image/jpeg"/>
  <Override PartName="/ppt/media/image21.png" ContentType="image/png"/>
  <Override PartName="/ppt/media/image24.png" ContentType="image/png"/>
  <Override PartName="/ppt/media/image27.png" ContentType="image/png"/>
  <Override PartName="/ppt/media/image36.jpeg" ContentType="image/jpeg"/>
  <Override PartName="/ppt/media/image3.png" ContentType="image/png"/>
  <Override PartName="/ppt/media/image6.png" ContentType="image/png"/>
  <Override PartName="/ppt/media/image29.jpeg" ContentType="image/jpe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43.xml" ContentType="application/vnd.openxmlformats-officedocument.presentationml.slide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42.xml.rels" ContentType="application/vnd.openxmlformats-package.relationships+xml"/>
  <Override PartName="/ppt/slides/_rels/slide33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40.xml.rels" ContentType="application/vnd.openxmlformats-package.relationships+xml"/>
  <Override PartName="/ppt/slides/_rels/slide31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47.xml.rels" ContentType="application/vnd.openxmlformats-package.relationships+xml"/>
  <Override PartName="/ppt/slides/_rels/slide38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3.xml.rels" ContentType="application/vnd.openxmlformats-package.relationships+xml"/>
  <Override PartName="/ppt/slides/_rels/slide34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51.xml.rels" ContentType="application/vnd.openxmlformats-package.relationships+xml"/>
  <Override PartName="/ppt/slides/_rels/slide1.xml.rels" ContentType="application/vnd.openxmlformats-package.relationships+xml"/>
  <Override PartName="/ppt/slides/_rels/slide41.xml.rels" ContentType="application/vnd.openxmlformats-package.relationships+xml"/>
  <Override PartName="/ppt/slides/_rels/slide32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3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37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44.xml.rels" ContentType="application/vnd.openxmlformats-package.relationships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1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14.xml" ContentType="application/vnd.openxmlformats-officedocument.presentationml.slide+xml"/>
  <Override PartName="/ppt/slides/slide45.xml" ContentType="application/vnd.openxmlformats-officedocument.presentationml.slide+xml"/>
  <Override PartName="/ppt/slides/slide17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13.xml" ContentType="application/vnd.openxmlformats-officedocument.presentationml.slide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4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3840" y="5737320"/>
            <a:ext cx="2492280" cy="102852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3840" y="5737320"/>
            <a:ext cx="2492280" cy="102852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3840" y="5737320"/>
            <a:ext cx="2492280" cy="1028520"/>
          </a:xfrm>
          <a:prstGeom prst="rect">
            <a:avLst/>
          </a:prstGeom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gif"/><Relationship Id="rId4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://gitref.org/" TargetMode="External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gif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879480" y="222228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Branches &amp; GIT</a:t>
            </a:r>
            <a:endParaRPr/>
          </a:p>
        </p:txBody>
      </p:sp>
      <p:sp>
        <p:nvSpPr>
          <p:cNvPr id="10" name="CustomShape 2"/>
          <p:cNvSpPr/>
          <p:nvPr/>
        </p:nvSpPr>
        <p:spPr>
          <a:xfrm>
            <a:off x="952200" y="3148560"/>
            <a:ext cx="7373520" cy="515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800">
                <a:solidFill>
                  <a:srgbClr val="ffffff"/>
                </a:solidFill>
                <a:latin typeface="Calibri"/>
              </a:rPr>
              <a:t>Where to put what you do, and how.</a:t>
            </a:r>
            <a:endParaRPr/>
          </a:p>
        </p:txBody>
      </p:sp>
      <p:sp>
        <p:nvSpPr>
          <p:cNvPr id="11" name="CustomShape 3"/>
          <p:cNvSpPr/>
          <p:nvPr/>
        </p:nvSpPr>
        <p:spPr>
          <a:xfrm>
            <a:off x="1636560" y="4514760"/>
            <a:ext cx="5911560" cy="36648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stomShape 1"/>
          <p:cNvSpPr/>
          <p:nvPr/>
        </p:nvSpPr>
        <p:spPr>
          <a:xfrm>
            <a:off x="879480" y="367200"/>
            <a:ext cx="7373520" cy="3105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Community and Enterprise releases</a:t>
            </a:r>
            <a:endParaRPr/>
          </a:p>
        </p:txBody>
      </p:sp>
      <p:sp>
        <p:nvSpPr>
          <p:cNvPr id="34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community is simply a parallel release with some missing features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Pricing Models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Plans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Security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When EE releases, CE releases as well: major, minor, maintenance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Branches</a:t>
            </a:r>
            <a:endParaRPr/>
          </a:p>
        </p:txBody>
      </p:sp>
      <p:sp>
        <p:nvSpPr>
          <p:cNvPr id="36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main jBilling repository is often call ‘enterprise’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has many branches to facilitate releases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79480" y="367200"/>
            <a:ext cx="7373520" cy="173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Master and release branches</a:t>
            </a:r>
            <a:endParaRPr/>
          </a:p>
        </p:txBody>
      </p:sp>
      <p:pic>
        <p:nvPicPr>
          <p:cNvPr descr="" id="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3640" y="1288800"/>
            <a:ext cx="8253000" cy="464040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79480" y="367200"/>
            <a:ext cx="7373520" cy="209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enterprise/master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Takes new features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goal is a new minor release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is merged with a release branch often to pick up bug fixes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79480" y="367200"/>
            <a:ext cx="7373520" cy="173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enterprise/RELEASE-x.x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Starts from ‘master’ when a new release is done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Then it takes only bug fixes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several of them, one per minor release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They are tagged every time a release is done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enterprise/demo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642240" y="1371600"/>
            <a:ext cx="7610760" cy="6493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This is running on demo.jbilling.com port 8080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is used by sales and sometimes by QA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is simply useful to have always a place where to access jBilling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runs the code from a release branch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b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It has a different DB with some sample data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periodically merges with the release branch, but it has to keep its DB (jbilling_test.sql)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enterprise/SaaS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has the code that will be used for the jBilling SaaS service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runs the code from a release branch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b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It has a few code differences 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periodically merges with the release branch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Private releases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642240" y="1828800"/>
            <a:ext cx="7610760" cy="4756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We always start a new project with a new repository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repository is hosted in github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repository is started from a release branch: use the latest stable code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repository starts from the Enterprise Edition.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is common to only have a master branch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79480" y="367200"/>
            <a:ext cx="7373520" cy="173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Enterprise and private repos</a:t>
            </a:r>
            <a:endParaRPr/>
          </a:p>
        </p:txBody>
      </p:sp>
      <p:pic>
        <p:nvPicPr>
          <p:cNvPr descr="" id="5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7480" y="1785240"/>
            <a:ext cx="9142200" cy="514044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We use GIT for all the code versioning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is tough to learn, but then it is really helpful.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actual repositories are in GitHub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879480" y="367200"/>
            <a:ext cx="7373520" cy="209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WHERE AND HOW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</p:sp>
      <p:pic>
        <p:nvPicPr>
          <p:cNvPr descr="" id="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3120840" cy="2397600"/>
          </a:xfrm>
          <a:prstGeom prst="rect">
            <a:avLst/>
          </a:prstGeom>
        </p:spPr>
      </p:pic>
      <p:pic>
        <p:nvPicPr>
          <p:cNvPr descr="" id="1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2971800"/>
            <a:ext cx="2534040" cy="34275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– we need to …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Review the history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See what is different between two commits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Cherry pick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Find out who did some changes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Github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Github is great and easy to use for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Quickly review some file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Review the history of a file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Find a list of commits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Find out who did some changes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Use an avatar!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With Basic Work -flow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remote-add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fetch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checkout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add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commit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push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remote-add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When working for a project, one of the first things you will need to find out is where the repository for that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project is. Then add it to your own personal computer:</a:t>
            </a:r>
            <a:endParaRPr/>
          </a:p>
          <a:p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685800" y="1828800"/>
            <a:ext cx="7610760" cy="347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remote-add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remote add blue_repo git@github.com:emilc/blue.git</a:t>
            </a:r>
            <a:endParaRPr/>
          </a:p>
          <a:p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685800" y="1828800"/>
            <a:ext cx="7610760" cy="347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fetch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Now you need to fetch the content of this remote repository in your local box: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fetch blue_repo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685800" y="1828800"/>
            <a:ext cx="7610760" cy="347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checkout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It is helpful to have a branch in your local box that points to the master branch of the project: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checkout -b blue blue_repo/master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add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In a nutshell, you will use git add to start tracking new files and also to stage changes to already tracked files.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642240" y="1828800"/>
            <a:ext cx="7610760" cy="347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Some global settings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Make sure you git config has been set for the following variables: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git config --global user.name "Nikhil Sharma"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git config --global user.email nikhils@jbilling.com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git config --global core.autocrlf=false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git config --global --add color.ui true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Use your jBilling email id in the email attribute. This will ensure that you get all the messages from jBilling build admin.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commit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commit -m '#Ticket-no &lt;Commit Message&gt;'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[master 68aa034] #Ticket-no &lt;Commit Message&gt;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1 files changed, 2 insertions(+), 1 deletions(-)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Releases</a:t>
            </a:r>
            <a:endParaRPr/>
          </a:p>
        </p:txBody>
      </p:sp>
      <p:sp>
        <p:nvSpPr>
          <p:cNvPr id="17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</p:sp>
      <p:pic>
        <p:nvPicPr>
          <p:cNvPr descr="" id="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810160"/>
            <a:ext cx="2817720" cy="2446200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3886200" y="3657600"/>
            <a:ext cx="1141560" cy="48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V/S</a:t>
            </a:r>
            <a:endParaRPr/>
          </a:p>
        </p:txBody>
      </p:sp>
      <p:pic>
        <p:nvPicPr>
          <p:cNvPr descr="" id="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2772000"/>
            <a:ext cx="3255840" cy="27129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79480" y="228600"/>
            <a:ext cx="7349400" cy="913680"/>
          </a:xfrm>
          <a:prstGeom prst="rect">
            <a:avLst/>
          </a:prstGeom>
        </p:spPr>
      </p:sp>
      <p:sp>
        <p:nvSpPr>
          <p:cNvPr id="74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914400" y="228600"/>
            <a:ext cx="7543080" cy="205668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Checks To Do Before Pushing Code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914400" y="1828800"/>
            <a:ext cx="7543080" cy="444096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r>
              <a:rPr lang="en-US"/>
              <a:t>Enterprise release or master branches</a:t>
            </a:r>
            <a:endParaRPr/>
          </a:p>
          <a:p>
            <a:r>
              <a:rPr lang="en-US"/>
              <a:t>As a checklist or rule, always ensure the following:</a:t>
            </a:r>
            <a:endParaRPr/>
          </a:p>
          <a:p>
            <a:endParaRPr/>
          </a:p>
          <a:p>
            <a:r>
              <a:rPr lang="en-US"/>
              <a:t>    </a:t>
            </a:r>
            <a:r>
              <a:rPr lang="en-US"/>
              <a:t>RUN grails prepare-test</a:t>
            </a:r>
            <a:endParaRPr/>
          </a:p>
          <a:p>
            <a:r>
              <a:rPr lang="en-US"/>
              <a:t>    </a:t>
            </a:r>
            <a:r>
              <a:rPr lang="en-US"/>
              <a:t>Execute WS test cases using: ant test </a:t>
            </a:r>
            <a:endParaRPr/>
          </a:p>
          <a:p>
            <a:r>
              <a:rPr lang="en-US"/>
              <a:t>    </a:t>
            </a:r>
            <a:r>
              <a:rPr lang="en-US"/>
              <a:t>Make sure the test pass or fix if need be</a:t>
            </a:r>
            <a:endParaRPr/>
          </a:p>
          <a:p>
            <a:endParaRPr/>
          </a:p>
          <a:p>
            <a:r>
              <a:rPr lang="en-US"/>
              <a:t>Client Branches:</a:t>
            </a:r>
            <a:endParaRPr/>
          </a:p>
          <a:p>
            <a:endParaRPr/>
          </a:p>
          <a:p>
            <a:r>
              <a:rPr lang="en-US"/>
              <a:t>    </a:t>
            </a:r>
            <a:r>
              <a:rPr lang="en-US"/>
              <a:t>Initialize DB with data.sql</a:t>
            </a:r>
            <a:endParaRPr/>
          </a:p>
          <a:p>
            <a:r>
              <a:rPr lang="en-US"/>
              <a:t>    </a:t>
            </a:r>
            <a:r>
              <a:rPr lang="en-US"/>
              <a:t>Execute WS test cases using: ant -f client-specific-build.xml </a:t>
            </a:r>
            <a:endParaRPr/>
          </a:p>
          <a:p>
            <a:r>
              <a:rPr lang="en-US"/>
              <a:t>    </a:t>
            </a:r>
            <a:r>
              <a:rPr lang="en-US"/>
              <a:t>Make sure the test pass or fix if need be</a:t>
            </a:r>
            <a:endParaRPr/>
          </a:p>
          <a:p>
            <a:endParaRPr/>
          </a:p>
          <a:p>
            <a:r>
              <a:rPr lang="en-US"/>
              <a:t>And then push.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push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Publish all the changes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push blue_repo blue:master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push repository local_branch:remote_branch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Some More GIT Commands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log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diff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cherry-pick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stash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GIT commands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642240" y="2286000"/>
            <a:ext cx="7610760" cy="3019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log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To see a chronological list of the parents of any branch, you can run git log when you are in that branch.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log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log --oneline --graph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Diff two commits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What changed between two commits? This is often needed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Git diff </a:t>
            </a:r>
            <a:r>
              <a:rPr i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commit1..commit2 -- file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Verdana"/>
                <a:ea typeface="ＭＳ Ｐゴシック"/>
              </a:rPr>
              <a:t>git diff 4ec6f7..8750b -- classes/com/sapienter/jbilling/server/payment/PaymentBL.java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79480" y="367200"/>
            <a:ext cx="7373520" cy="173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Moving code across branches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merge’ and ‘cherry-pick’ are used to get code from one branch to another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fundamental differences between the two!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Merge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 preserves the order and time of each commit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 makes the receiving branch compatible with the source branch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Once you merge it is easy to merge later on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9400" y="5029200"/>
            <a:ext cx="2208600" cy="1522800"/>
          </a:xfrm>
          <a:prstGeom prst="rect">
            <a:avLst/>
          </a:prstGeom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Use merge when…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42240" y="2657160"/>
            <a:ext cx="7610760" cy="35017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Taking bug fixes from a release branch to the master branch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Taking bug fixes from a release branch to a customer repository</a:t>
            </a:r>
            <a:endParaRPr/>
          </a:p>
          <a:p>
            <a:endParaRPr/>
          </a:p>
          <a:p>
            <a:pPr algn="ctr"/>
            <a:r>
              <a:rPr lang="en-US" sz="2800">
                <a:solidFill>
                  <a:srgbClr val="ff0000"/>
                </a:solidFill>
                <a:latin typeface="Calibri"/>
                <a:ea typeface="ＭＳ Ｐゴシック"/>
              </a:rPr>
              <a:t>You need to regularly merge the release branch with the customer repository!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Use merge when…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Yes, even when the customer repository has many customizations.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branches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have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to be made compatible</a:t>
            </a:r>
            <a:endParaRPr/>
          </a:p>
          <a:p>
            <a:endParaRPr/>
          </a:p>
          <a:p>
            <a:pPr algn="ctr"/>
            <a:r>
              <a:rPr lang="en-US" sz="2800">
                <a:solidFill>
                  <a:srgbClr val="ff0000"/>
                </a:solidFill>
                <a:latin typeface="Calibri"/>
                <a:ea typeface="ＭＳ Ｐゴシック"/>
              </a:rPr>
              <a:t>This is critical, otherwise the bug fixes need to be redone all the time!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Merge Command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85800" y="1600200"/>
            <a:ext cx="7567200" cy="38854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merge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You can merge any branch into your current branch  with the git merge command.</a:t>
            </a:r>
            <a:endParaRPr/>
          </a:p>
          <a:p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git merge removals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Updating 8bd6d8b..8f7c949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Fast-forward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more.txt |    1 -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test.txt |    1 -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2 files changed, 0 insertions(+), 2 deletions(-)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delete mode 100644 more.txt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delete mode 100644 test.txt </a:t>
            </a:r>
            <a:endParaRPr/>
          </a:p>
          <a:p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Releases</a:t>
            </a:r>
            <a:endParaRPr/>
          </a:p>
        </p:txBody>
      </p:sp>
      <p:sp>
        <p:nvSpPr>
          <p:cNvPr id="22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two major types of releases: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Public releases: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Community edition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Enterprise edition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Private releases: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Custom release for customers (one per customer!)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Cherry-pick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642240" y="2057400"/>
            <a:ext cx="7610760" cy="36568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Cherry-pick will copy a commit from one branch to another. It is a new commit.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new commit is just that, it really has not ‘connection’ to the original commit.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Things like date or author are not copied, only the code changes are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43800" y="5028840"/>
            <a:ext cx="1370880" cy="159984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79480" y="367200"/>
            <a:ext cx="7373520" cy="1734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Use cherry-pick when…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42240" y="2514600"/>
            <a:ext cx="7610760" cy="27910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Bring a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new feature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from enterprise to a customer repo, or vice versa.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Bring a bug fix or other change between to incompatible branches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Otherwise, use ‘merge’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200" y="4572000"/>
            <a:ext cx="2284920" cy="205668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600"/>
              <a:t>GIT STASH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604520"/>
            <a:ext cx="8228520" cy="4525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b="1" lang="en-US" sz="2200"/>
              <a:t>stash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85800" y="2514600"/>
            <a:ext cx="8000280" cy="3161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Often, when you’ve been working on part of your project, things are in a messy</a:t>
            </a:r>
            <a:endParaRPr/>
          </a:p>
          <a:p>
            <a:r>
              <a:rPr lang="en-US"/>
              <a:t> </a:t>
            </a:r>
            <a:r>
              <a:rPr lang="en-US"/>
              <a:t>state and you want to switch branches for a bit to work on something else. The</a:t>
            </a:r>
            <a:endParaRPr/>
          </a:p>
          <a:p>
            <a:r>
              <a:rPr lang="en-US"/>
              <a:t> </a:t>
            </a:r>
            <a:r>
              <a:rPr lang="en-US"/>
              <a:t>problem is, you don’t want to do a commit of half-done work just so you</a:t>
            </a:r>
            <a:endParaRPr/>
          </a:p>
          <a:p>
            <a:r>
              <a:rPr lang="en-US"/>
              <a:t> </a:t>
            </a:r>
            <a:r>
              <a:rPr lang="en-US"/>
              <a:t>can get back  to this point later.</a:t>
            </a:r>
            <a:endParaRPr/>
          </a:p>
          <a:p>
            <a:r>
              <a:rPr lang="en-US"/>
              <a:t> </a:t>
            </a:r>
            <a:r>
              <a:rPr lang="en-US"/>
              <a:t>The answer to this issue is the git stash command.</a:t>
            </a:r>
            <a:endParaRPr/>
          </a:p>
          <a:p>
            <a:r>
              <a:rPr lang="en-US"/>
              <a:t>Stashing takes the dirty state of your working directory </a:t>
            </a:r>
            <a:endParaRPr/>
          </a:p>
          <a:p>
            <a:r>
              <a:rPr lang="en-US"/>
              <a:t>— </a:t>
            </a:r>
            <a:r>
              <a:rPr lang="en-US"/>
              <a:t>that is, your modified tracked files and staged changes</a:t>
            </a:r>
            <a:endParaRPr/>
          </a:p>
          <a:p>
            <a:r>
              <a:rPr lang="en-US"/>
              <a:t> — </a:t>
            </a:r>
            <a:r>
              <a:rPr lang="en-US"/>
              <a:t>and saves it on a stack of unfinished changes that you can reapply at any time.</a:t>
            </a:r>
            <a:endParaRPr/>
          </a:p>
          <a:p>
            <a:endParaRPr/>
          </a:p>
          <a:p>
            <a:r>
              <a:rPr lang="en-US"/>
              <a:t>git stash save</a:t>
            </a:r>
            <a:endParaRPr/>
          </a:p>
          <a:p>
            <a:r>
              <a:rPr lang="en-US"/>
              <a:t>git stash list</a:t>
            </a:r>
            <a:endParaRPr/>
          </a:p>
          <a:p>
            <a:r>
              <a:rPr lang="en-US"/>
              <a:t>git stash pop  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4800600"/>
            <a:ext cx="2970720" cy="182808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42240" y="3657600"/>
            <a:ext cx="7610760" cy="16480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remote-add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fetch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checkout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914400" y="914400"/>
            <a:ext cx="7085880" cy="259452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r>
              <a:rPr lang="en-US"/>
              <a:t>Scenario 1 : You are working for a customer with his/her repo's named as </a:t>
            </a:r>
            <a:endParaRPr/>
          </a:p>
          <a:p>
            <a:r>
              <a:rPr lang="en-US"/>
              <a:t>cool_cust_repo </a:t>
            </a:r>
            <a:endParaRPr/>
          </a:p>
          <a:p>
            <a:r>
              <a:rPr lang="en-US"/>
              <a:t>and you are assigned a ticket #1234 saying that they want 'x' custom feature</a:t>
            </a:r>
            <a:endParaRPr/>
          </a:p>
          <a:p>
            <a:r>
              <a:rPr lang="en-US"/>
              <a:t> </a:t>
            </a:r>
            <a:r>
              <a:rPr lang="en-US"/>
              <a:t>for themselves.</a:t>
            </a:r>
            <a:endParaRPr/>
          </a:p>
          <a:p>
            <a:r>
              <a:rPr lang="en-US"/>
              <a:t> </a:t>
            </a:r>
            <a:r>
              <a:rPr lang="en-US"/>
              <a:t>Assuming you do have the customer's repo already setup at your system by </a:t>
            </a:r>
            <a:endParaRPr/>
          </a:p>
          <a:p>
            <a:r>
              <a:rPr lang="en-US"/>
              <a:t>the following commands.   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914400" y="5257800"/>
            <a:ext cx="7085880" cy="429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US" sz="2400">
                <a:solidFill>
                  <a:srgbClr val="2323dc"/>
                </a:solidFill>
              </a:rPr>
              <a:t>What would you do ?</a:t>
            </a:r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2160" y="3720960"/>
            <a:ext cx="2999880" cy="222228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42240" y="3200400"/>
            <a:ext cx="7610760" cy="18280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pull -  The latest changes from customer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commit – At the customer repo (After testing).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Push – to the release repo.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914400" y="914400"/>
            <a:ext cx="7085880" cy="247356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/>
              <a:t>                   </a:t>
            </a:r>
            <a:r>
              <a:rPr lang="en-US"/>
              <a:t>Here, since its the client which needs the customization (this is very normal)</a:t>
            </a:r>
            <a:endParaRPr/>
          </a:p>
          <a:p>
            <a:r>
              <a:rPr lang="en-US"/>
              <a:t>                   </a:t>
            </a:r>
            <a:r>
              <a:rPr lang="en-US"/>
              <a:t>we don't want this code </a:t>
            </a:r>
            <a:r>
              <a:rPr b="1" lang="en-US"/>
              <a:t>only</a:t>
            </a:r>
            <a:r>
              <a:rPr lang="en-US"/>
              <a:t> for the client. So, we will just implement the </a:t>
            </a:r>
            <a:endParaRPr/>
          </a:p>
          <a:p>
            <a:r>
              <a:rPr lang="en-US"/>
              <a:t>                  </a:t>
            </a:r>
            <a:r>
              <a:rPr lang="en-US"/>
              <a:t>Requirement  for the 'x' feature and after testing it push </a:t>
            </a:r>
            <a:endParaRPr/>
          </a:p>
          <a:p>
            <a:r>
              <a:rPr lang="en-US"/>
              <a:t>                   </a:t>
            </a:r>
            <a:r>
              <a:rPr lang="en-US"/>
              <a:t>it into the customer's repo. 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914400" y="5029200"/>
            <a:ext cx="7314480" cy="60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>
                <a:solidFill>
                  <a:srgbClr val="0000ff"/>
                </a:solidFill>
              </a:rPr>
              <a:t>Just try to make this as a single commit going into the</a:t>
            </a:r>
            <a:endParaRPr/>
          </a:p>
          <a:p>
            <a:r>
              <a:rPr i="1" lang="en-US">
                <a:solidFill>
                  <a:srgbClr val="0000ff"/>
                </a:solidFill>
              </a:rPr>
              <a:t> </a:t>
            </a:r>
            <a:r>
              <a:rPr i="1" lang="en-US">
                <a:solidFill>
                  <a:srgbClr val="0000ff"/>
                </a:solidFill>
              </a:rPr>
              <a:t>client's repo but this is only a GENERAL </a:t>
            </a:r>
            <a:endParaRPr/>
          </a:p>
          <a:p>
            <a:r>
              <a:rPr i="1" lang="en-US">
                <a:solidFill>
                  <a:srgbClr val="0000ff"/>
                </a:solidFill>
              </a:rPr>
              <a:t>statement not to be strictly followed.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42240" y="3657600"/>
            <a:ext cx="7610760" cy="1648080"/>
          </a:xfrm>
          <a:prstGeom prst="rect">
            <a:avLst/>
          </a:prstGeom>
        </p:spPr>
      </p:sp>
      <p:sp>
        <p:nvSpPr>
          <p:cNvPr id="117" name="CustomShape 3"/>
          <p:cNvSpPr/>
          <p:nvPr/>
        </p:nvSpPr>
        <p:spPr>
          <a:xfrm>
            <a:off x="914400" y="1371600"/>
            <a:ext cx="7085880" cy="213732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r>
              <a:rPr lang="en-US"/>
              <a:t>Scenario 2 : You are working for a customer with his/her repo's named as</a:t>
            </a:r>
            <a:endParaRPr/>
          </a:p>
          <a:p>
            <a:r>
              <a:rPr lang="en-US"/>
              <a:t> </a:t>
            </a:r>
            <a:r>
              <a:rPr lang="en-US"/>
              <a:t>cool_cust_repo and more specifically you are</a:t>
            </a:r>
            <a:endParaRPr/>
          </a:p>
          <a:p>
            <a:r>
              <a:rPr lang="en-US"/>
              <a:t> </a:t>
            </a:r>
            <a:r>
              <a:rPr lang="en-US"/>
              <a:t>already working on an assigned task lets say, ticket #1234.</a:t>
            </a:r>
            <a:endParaRPr/>
          </a:p>
          <a:p>
            <a:r>
              <a:rPr lang="en-US"/>
              <a:t> </a:t>
            </a:r>
            <a:r>
              <a:rPr lang="en-US"/>
              <a:t>But the customer discovers some other bug in the system which needs </a:t>
            </a:r>
            <a:endParaRPr/>
          </a:p>
          <a:p>
            <a:r>
              <a:rPr lang="en-US"/>
              <a:t>immediate fix first leaving you assigned with a fresh ticket #1235.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914400" y="4800600"/>
            <a:ext cx="7085880" cy="45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US" sz="2400">
                <a:solidFill>
                  <a:srgbClr val="2323dc"/>
                </a:solidFill>
              </a:rPr>
              <a:t>What would you do ?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2160" y="3720960"/>
            <a:ext cx="2999880" cy="2222280"/>
          </a:xfrm>
          <a:prstGeom prst="rect">
            <a:avLst/>
          </a:prstGeom>
        </p:spPr>
      </p:pic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79480" y="367200"/>
            <a:ext cx="7373520" cy="775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42240" y="2743200"/>
            <a:ext cx="7610760" cy="22852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pull -  The latest changes from customer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Do the changes (Suppose they are 50% done).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Stash – Stash the change temporarily.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Do changes for #1235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commit – At the customer repo (After testing).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Push – to the release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Pop – Pop the changes to #1234 and find your working copy as you left earlier.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commit and push the code with changes for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#1234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2057400" y="457200"/>
            <a:ext cx="5486400" cy="287784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r>
              <a:rPr lang="en-US"/>
              <a:t>Here, you don't want to loose the changes that you have been doing </a:t>
            </a:r>
            <a:endParaRPr/>
          </a:p>
          <a:p>
            <a:r>
              <a:rPr lang="en-US"/>
              <a:t>and also you don't want to commit the fix along-with the code meant to</a:t>
            </a:r>
            <a:endParaRPr/>
          </a:p>
          <a:p>
            <a:r>
              <a:rPr lang="en-US"/>
              <a:t> </a:t>
            </a:r>
            <a:r>
              <a:rPr lang="en-US"/>
              <a:t>go in with the feature you were working on. So, you will use git's </a:t>
            </a:r>
            <a:r>
              <a:rPr b="1" lang="en-US"/>
              <a:t>stash</a:t>
            </a:r>
            <a:r>
              <a:rPr lang="en-US"/>
              <a:t> command here, </a:t>
            </a:r>
            <a:endParaRPr/>
          </a:p>
          <a:p>
            <a:r>
              <a:rPr lang="en-US"/>
              <a:t>to save your changes and then work on the ticket #1235, push it and then </a:t>
            </a:r>
            <a:r>
              <a:rPr b="1" lang="en-US"/>
              <a:t>pop </a:t>
            </a:r>
            <a:r>
              <a:rPr lang="en-US"/>
              <a:t> your</a:t>
            </a:r>
            <a:endParaRPr/>
          </a:p>
          <a:p>
            <a:r>
              <a:rPr lang="en-US"/>
              <a:t> </a:t>
            </a:r>
            <a:r>
              <a:rPr lang="en-US"/>
              <a:t>stashed change and then after completing the rest of the work push to client's repo. 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914400" y="5029200"/>
            <a:ext cx="73144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>
                <a:solidFill>
                  <a:srgbClr val="0000ff"/>
                </a:solidFill>
              </a:rPr>
              <a:t>.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42240" y="3657600"/>
            <a:ext cx="7610760" cy="16480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remote-add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fetch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checkout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14400" y="1371600"/>
            <a:ext cx="7085880" cy="213732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r>
              <a:rPr lang="en-US"/>
              <a:t>Scenario 3 : You are working for a customer with his/her repo's named as</a:t>
            </a:r>
            <a:endParaRPr/>
          </a:p>
          <a:p>
            <a:r>
              <a:rPr lang="en-US"/>
              <a:t> </a:t>
            </a:r>
            <a:r>
              <a:rPr lang="en-US"/>
              <a:t>cool_cust_repo and you are assigned a ticket #2134 saying that there is</a:t>
            </a:r>
            <a:endParaRPr/>
          </a:p>
          <a:p>
            <a:r>
              <a:rPr lang="en-US"/>
              <a:t> </a:t>
            </a:r>
            <a:r>
              <a:rPr lang="en-US"/>
              <a:t>a bug in some feature of jBilling. Assuming you do have the customer's</a:t>
            </a:r>
            <a:endParaRPr/>
          </a:p>
          <a:p>
            <a:r>
              <a:rPr lang="en-US"/>
              <a:t> </a:t>
            </a:r>
            <a:r>
              <a:rPr lang="en-US"/>
              <a:t>repo already setup at your system by the following commands.  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914400" y="5257800"/>
            <a:ext cx="7085880" cy="429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US" sz="2400">
                <a:solidFill>
                  <a:srgbClr val="2323dc"/>
                </a:solidFill>
              </a:rPr>
              <a:t>What would you do ?</a:t>
            </a:r>
            <a:endParaRPr/>
          </a:p>
        </p:txBody>
      </p:sp>
      <p:pic>
        <p:nvPicPr>
          <p:cNvPr descr="" id="1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1800" y="3720600"/>
            <a:ext cx="2999880" cy="2222280"/>
          </a:xfrm>
          <a:prstGeom prst="rect">
            <a:avLst/>
          </a:prstGeom>
        </p:spPr>
      </p:pic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Calibri"/>
              </a:rPr>
              <a:t>Typical Scenario Work - Flows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42240" y="3200400"/>
            <a:ext cx="7610760" cy="18280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checkout – to release repo. 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pull -  The latest changes from release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commit – At the release repo (After testing).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Push – to the release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checkout – Go back to customer's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cherry-pick – You need to cherry-pick the commit you just did at release repo.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200">
                <a:solidFill>
                  <a:srgbClr val="000000"/>
                </a:solidFill>
                <a:latin typeface="Calibri"/>
                <a:ea typeface="ＭＳ Ｐゴシック"/>
              </a:rPr>
              <a:t>Push – To the customer repo.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914400" y="914400"/>
            <a:ext cx="7085880" cy="247356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r>
              <a:rPr lang="en-US"/>
              <a:t>Here, you must first fix the bug on some </a:t>
            </a:r>
            <a:r>
              <a:rPr b="1" lang="en-US"/>
              <a:t>release</a:t>
            </a:r>
            <a:r>
              <a:rPr lang="en-US"/>
              <a:t> repo and then when</a:t>
            </a:r>
            <a:endParaRPr/>
          </a:p>
          <a:p>
            <a:r>
              <a:rPr lang="en-US"/>
              <a:t> </a:t>
            </a:r>
            <a:r>
              <a:rPr lang="en-US"/>
              <a:t>you are done fixing, testing,commiting the code, you then checkout to</a:t>
            </a:r>
            <a:endParaRPr/>
          </a:p>
          <a:p>
            <a:r>
              <a:rPr lang="en-US"/>
              <a:t> </a:t>
            </a:r>
            <a:r>
              <a:rPr lang="en-US"/>
              <a:t>the client's repo and then cherry-pick the commit that you just did to the</a:t>
            </a:r>
            <a:endParaRPr/>
          </a:p>
          <a:p>
            <a:r>
              <a:rPr lang="en-US"/>
              <a:t> </a:t>
            </a:r>
            <a:r>
              <a:rPr lang="en-US"/>
              <a:t>client's repo. Then after testing the change on the client's repo,</a:t>
            </a:r>
            <a:endParaRPr/>
          </a:p>
          <a:p>
            <a:r>
              <a:rPr lang="en-US"/>
              <a:t> </a:t>
            </a:r>
            <a:r>
              <a:rPr lang="en-US"/>
              <a:t>push the change to both the </a:t>
            </a:r>
            <a:r>
              <a:rPr b="1" lang="en-US"/>
              <a:t>release </a:t>
            </a:r>
            <a:r>
              <a:rPr lang="en-US"/>
              <a:t>and</a:t>
            </a:r>
            <a:r>
              <a:rPr b="1" lang="en-US"/>
              <a:t> customer repo.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Useful Resources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Find the most typical uses in the wiki: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https://pm.jbilling.com/projects/jbilling/wiki/GIT_-_Common_examples 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  <a:hlinkClick r:id="rId1"/>
              </a:rPr>
              <a:t>http://gitref.org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Pro-Git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040" y="1371600"/>
            <a:ext cx="3704040" cy="1370880"/>
          </a:xfrm>
          <a:prstGeom prst="rect">
            <a:avLst/>
          </a:prstGeom>
        </p:spPr>
      </p:pic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Public releases</a:t>
            </a:r>
            <a:endParaRPr/>
          </a:p>
        </p:txBody>
      </p:sp>
      <p:sp>
        <p:nvSpPr>
          <p:cNvPr id="24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three types of public releases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Maintenance: Only bug fixes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Minor: New features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Major: Big changes!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Questions 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</p:sp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291760"/>
            <a:ext cx="7085880" cy="3193920"/>
          </a:xfrm>
          <a:prstGeom prst="rect">
            <a:avLst/>
          </a:prstGeom>
        </p:spPr>
      </p:pic>
    </p:spTree>
  </p:cSld>
  <p:timing>
    <p:tnLst>
      <p:par>
        <p:cTn dur="indefinite" id="61" nodeType="tmRoot" restart="never">
          <p:childTnLst>
            <p:seq>
              <p:cTn id="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79480" y="367200"/>
            <a:ext cx="7373520" cy="911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5400">
                <a:solidFill>
                  <a:srgbClr val="ffffff"/>
                </a:solidFill>
                <a:latin typeface="Calibri"/>
              </a:rPr>
              <a:t>Thank You 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642240" y="2657160"/>
            <a:ext cx="7610760" cy="2648520"/>
          </a:xfrm>
          <a:prstGeom prst="rect">
            <a:avLst/>
          </a:prstGeom>
        </p:spPr>
      </p:sp>
      <p:pic>
        <p:nvPicPr>
          <p:cNvPr descr="" id="1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7040" y="2000520"/>
            <a:ext cx="6247440" cy="3713760"/>
          </a:xfrm>
          <a:prstGeom prst="rect">
            <a:avLst/>
          </a:prstGeom>
        </p:spPr>
      </p:pic>
    </p:spTree>
  </p:cSld>
  <p:timing>
    <p:tnLst>
      <p:par>
        <p:cTn dur="indefinite" id="63" nodeType="tmRoot" restart="never">
          <p:childTnLst>
            <p:seq>
              <p:cTn id="6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Public releases</a:t>
            </a:r>
            <a:endParaRPr/>
          </a:p>
        </p:txBody>
      </p:sp>
      <p:sp>
        <p:nvSpPr>
          <p:cNvPr id="26" name="CustomShape 2"/>
          <p:cNvSpPr/>
          <p:nvPr/>
        </p:nvSpPr>
        <p:spPr>
          <a:xfrm>
            <a:off x="642240" y="2657160"/>
            <a:ext cx="7610760" cy="17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three types of public releases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Maintenance: Only bug fixes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Minor: New features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Major: Big changes!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879480" y="367200"/>
            <a:ext cx="7373520" cy="209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Maintenance releases</a:t>
            </a:r>
            <a:endParaRPr/>
          </a:p>
        </p:txBody>
      </p:sp>
      <p:sp>
        <p:nvSpPr>
          <p:cNvPr id="28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only bug fixes in this releases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No new features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Easy adoption for existing customers: no risk of a new feature breaking something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Only the last digit changes. Example. 3.0.1, 3.0.2, 3.0.3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Minor releases</a:t>
            </a:r>
            <a:endParaRPr/>
          </a:p>
        </p:txBody>
      </p:sp>
      <p:sp>
        <p:nvSpPr>
          <p:cNvPr id="30" name="CustomShape 2"/>
          <p:cNvSpPr/>
          <p:nvPr/>
        </p:nvSpPr>
        <p:spPr>
          <a:xfrm>
            <a:off x="642240" y="2657160"/>
            <a:ext cx="7610760" cy="3075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There are new features and bug fixes in this releases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The new features do not represent a huge change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Only the middle digit changes. Example. 3.1.0, 3.4.0, 2.5.0 (note that the last digit is always a zero)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879480" y="367200"/>
            <a:ext cx="7373520" cy="1094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ffffff"/>
                </a:solidFill>
                <a:latin typeface="Calibri"/>
              </a:rPr>
              <a:t>Major releases</a:t>
            </a:r>
            <a:endParaRPr/>
          </a:p>
        </p:txBody>
      </p:sp>
      <p:sp>
        <p:nvSpPr>
          <p:cNvPr id="32" name="CustomShape 2"/>
          <p:cNvSpPr/>
          <p:nvPr/>
        </p:nvSpPr>
        <p:spPr>
          <a:xfrm>
            <a:off x="642240" y="2657160"/>
            <a:ext cx="7610760" cy="35017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Something big changed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From jBilling 1 to 2: switch from JBoss – EJB to Tomcat - Spring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From jBilling 2 to 3: new GUI and adoption of Grails for UI layer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Only the first digit changes. Example. 1.0.0, 2.0.0, 3.0.0 (note that the last two digits are always zero)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