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56" r:id="rId2"/>
    <p:sldId id="257" r:id="rId3"/>
    <p:sldId id="265" r:id="rId4"/>
    <p:sldId id="259" r:id="rId5"/>
    <p:sldId id="270" r:id="rId6"/>
    <p:sldId id="271" r:id="rId7"/>
    <p:sldId id="286" r:id="rId8"/>
    <p:sldId id="289" r:id="rId9"/>
    <p:sldId id="290" r:id="rId10"/>
    <p:sldId id="274" r:id="rId11"/>
    <p:sldId id="291" r:id="rId12"/>
    <p:sldId id="292" r:id="rId13"/>
    <p:sldId id="284" r:id="rId14"/>
    <p:sldId id="285" r:id="rId15"/>
    <p:sldId id="293" r:id="rId16"/>
    <p:sldId id="287" r:id="rId17"/>
    <p:sldId id="294" r:id="rId18"/>
    <p:sldId id="266" r:id="rId19"/>
    <p:sldId id="260" r:id="rId20"/>
    <p:sldId id="267" r:id="rId21"/>
    <p:sldId id="277" r:id="rId22"/>
    <p:sldId id="275" r:id="rId23"/>
    <p:sldId id="276" r:id="rId24"/>
    <p:sldId id="281" r:id="rId25"/>
    <p:sldId id="295" r:id="rId26"/>
    <p:sldId id="296" r:id="rId27"/>
  </p:sldIdLst>
  <p:sldSz cx="9144000" cy="6858000" type="screen4x3"/>
  <p:notesSz cx="6858000" cy="9144000"/>
  <p:defaultTextStyle>
    <a:defPPr>
      <a:defRPr lang="en-CA"/>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34" autoAdjust="0"/>
  </p:normalViewPr>
  <p:slideViewPr>
    <p:cSldViewPr snapToGrid="0" snapToObjects="1">
      <p:cViewPr>
        <p:scale>
          <a:sx n="50" d="100"/>
          <a:sy n="50" d="100"/>
        </p:scale>
        <p:origin x="-1589" y="-18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6A1BDAA-E8A2-4121-870C-532ED7B0498F}" type="datetimeFigureOut">
              <a:rPr lang="en-CA"/>
              <a:pPr/>
              <a:t>15/03/2013</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2E471E-50CC-48D0-8B21-5457C7777DCF}" type="slidenum">
              <a:rPr lang="en-CA"/>
              <a:pPr/>
              <a:t>‹#›</a:t>
            </a:fld>
            <a:endParaRPr lang="en-CA"/>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D9A168-2D09-455D-997E-16FAE130C82E}" type="datetimeFigureOut">
              <a:rPr lang="en-CA" smtClean="0"/>
              <a:pPr/>
              <a:t>15/03/2013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F0201C-98FC-4965-B64A-3ED62EF89BBE}"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a:t>
            </a:r>
            <a:r>
              <a:rPr lang="en-CA" baseline="0" dirty="0" smtClean="0"/>
              <a:t> important thing to note about credits is that they are given to the customer for a future period. </a:t>
            </a:r>
          </a:p>
          <a:p>
            <a:endParaRPr lang="en-CA" baseline="0" dirty="0" smtClean="0"/>
          </a:p>
          <a:p>
            <a:r>
              <a:rPr lang="en-CA" baseline="0" dirty="0" smtClean="0"/>
              <a:t>Example: Period of January 1 – 31 has already been invoiced, then the credit would be applied to the February 1 – 29 period. </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4</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Ask the students: what should you think you should do to give Sammy this credit?</a:t>
            </a:r>
          </a:p>
          <a:p>
            <a:endParaRPr lang="en-CA" baseline="0" dirty="0" smtClean="0"/>
          </a:p>
          <a:p>
            <a:r>
              <a:rPr lang="en-CA" baseline="0" dirty="0" smtClean="0"/>
              <a:t>In this example, we will need to create a one-time purchase order with a negative amount. When the billing process runs and the next invoice is generated for the customer, this one-time order will be picked up and the credit will be applied to the invoice. (Demonstrate this in jBilling).</a:t>
            </a:r>
          </a:p>
          <a:p>
            <a:endParaRPr lang="en-CA" baseline="0" dirty="0" smtClean="0"/>
          </a:p>
          <a:p>
            <a:r>
              <a:rPr lang="en-CA" baseline="0" dirty="0" smtClean="0"/>
              <a:t>Ask the students: what will his next invoice look like?</a:t>
            </a:r>
          </a:p>
          <a:p>
            <a:r>
              <a:rPr lang="en-CA" baseline="0" dirty="0" smtClean="0"/>
              <a:t>Answer: He will be charged for $200 (400 t-shirts subtract 200 t-shirts: $400 - $200 = $200)</a:t>
            </a:r>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13</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Let’s take a look at a different example:</a:t>
            </a:r>
          </a:p>
          <a:p>
            <a:endParaRPr lang="en-CA" baseline="0" dirty="0" smtClean="0"/>
          </a:p>
          <a:p>
            <a:r>
              <a:rPr lang="en-CA" baseline="0" dirty="0" smtClean="0"/>
              <a:t>Box It Up sells boxes to Sarah Todd. Sarah Todd started pre-paying for her monthly charges of $600 on January 1. </a:t>
            </a:r>
          </a:p>
          <a:p>
            <a:endParaRPr lang="en-CA" baseline="0" dirty="0" smtClean="0"/>
          </a:p>
          <a:p>
            <a:r>
              <a:rPr lang="en-CA" baseline="0" dirty="0" smtClean="0"/>
              <a:t>She receives her January invoice, and then receives her February invoice. Both are paid. Sarah decides on February 14 that she wants to cancel her subscription for these boxes. </a:t>
            </a:r>
          </a:p>
          <a:p>
            <a:endParaRPr lang="en-CA" baseline="0" dirty="0" smtClean="0"/>
          </a:p>
          <a:p>
            <a:r>
              <a:rPr lang="en-CA" baseline="0" dirty="0" smtClean="0"/>
              <a:t>Ask the students: What do you think you should do to give Sarah her credit?</a:t>
            </a:r>
          </a:p>
          <a:p>
            <a:r>
              <a:rPr lang="en-CA" baseline="0" dirty="0" smtClean="0"/>
              <a:t>Answer: you need to edit the purchase order. We are using the Automatic Credit plug-in, therefore we need to change or enter an active since date that falls in the period that has already been invoiced.</a:t>
            </a:r>
          </a:p>
          <a:p>
            <a:endParaRPr lang="en-CA" baseline="0" dirty="0" smtClean="0"/>
          </a:p>
          <a:p>
            <a:r>
              <a:rPr lang="en-CA" baseline="0" dirty="0" smtClean="0"/>
              <a:t>Ask: Which period has already been invoiced?</a:t>
            </a:r>
          </a:p>
          <a:p>
            <a:r>
              <a:rPr lang="en-CA" baseline="0" dirty="0" smtClean="0"/>
              <a:t>Answer: January and February</a:t>
            </a:r>
          </a:p>
          <a:p>
            <a:endParaRPr lang="en-CA" baseline="0" dirty="0" smtClean="0"/>
          </a:p>
          <a:p>
            <a:r>
              <a:rPr lang="en-CA" baseline="0" dirty="0" smtClean="0"/>
              <a:t>Ask: Which period do we want a credit for?</a:t>
            </a:r>
          </a:p>
          <a:p>
            <a:r>
              <a:rPr lang="en-CA" baseline="0" dirty="0" smtClean="0"/>
              <a:t>Answer: February 14 – 28  (29)</a:t>
            </a:r>
          </a:p>
          <a:p>
            <a:endParaRPr lang="en-CA" baseline="0" dirty="0" smtClean="0"/>
          </a:p>
          <a:p>
            <a:r>
              <a:rPr lang="en-CA" baseline="0" dirty="0" smtClean="0"/>
              <a:t>Ask: What should we set the active until date to?</a:t>
            </a:r>
            <a:br>
              <a:rPr lang="en-CA" baseline="0" dirty="0" smtClean="0"/>
            </a:br>
            <a:r>
              <a:rPr lang="en-CA" baseline="0" dirty="0" smtClean="0"/>
              <a:t>Answer: February 14. This is the date that Sarah wants to cancel the services on.</a:t>
            </a:r>
          </a:p>
          <a:p>
            <a:endParaRPr lang="en-CA" baseline="0" dirty="0" smtClean="0"/>
          </a:p>
          <a:p>
            <a:r>
              <a:rPr lang="en-CA" u="sng" baseline="0" dirty="0" smtClean="0"/>
              <a:t>Demonstrate: Set up this purchase order in jBilling</a:t>
            </a:r>
          </a:p>
          <a:p>
            <a:r>
              <a:rPr lang="en-CA" baseline="0" dirty="0" smtClean="0"/>
              <a:t>1. Active Since: Jan 1</a:t>
            </a:r>
          </a:p>
          <a:p>
            <a:r>
              <a:rPr lang="en-CA" baseline="0" dirty="0" smtClean="0"/>
              <a:t>2. Generate an invoice and pay the invoice manually</a:t>
            </a:r>
          </a:p>
          <a:p>
            <a:r>
              <a:rPr lang="en-CA" baseline="0" dirty="0" smtClean="0"/>
              <a:t>3. Generate another invoice for the February period – pay invoice</a:t>
            </a:r>
          </a:p>
          <a:p>
            <a:r>
              <a:rPr lang="en-CA" baseline="0" dirty="0" smtClean="0"/>
              <a:t>4. Edit the purchase order – enter the active until date of February 14. We also need the cycle start date because this credit will be prorated. Cycle start should be: February 1 because we want the system to look from Feb 1 – 28 (29) when calculating the period.</a:t>
            </a:r>
          </a:p>
          <a:p>
            <a:r>
              <a:rPr lang="en-CA" baseline="0" dirty="0" smtClean="0"/>
              <a:t>5. When you save the purchase order, the system will automatically generate a purchase order with the full amount of the credit. When that credit is generated into an invoice, the amount will reflect the period (in this case you will get a pro-rated credit amount for the period of February 14 – 28 (29)).</a:t>
            </a:r>
          </a:p>
          <a:p>
            <a:r>
              <a:rPr lang="en-CA" baseline="0" dirty="0" smtClean="0"/>
              <a:t>6. Explain that when the billing process runs next, and there are other purchase orders that the billing process sees, this credit will be generated onto the invoice, and the credit amount will be deducted from the total of the invoice. </a:t>
            </a:r>
          </a:p>
          <a:p>
            <a:endParaRPr lang="en-CA" baseline="0" dirty="0" smtClean="0"/>
          </a:p>
          <a:p>
            <a:r>
              <a:rPr lang="en-CA" u="sng" baseline="0" dirty="0" smtClean="0"/>
              <a:t>NOTE: It is important to note that Sarah would still need to be receiving other services in order to get this credit applied to her next invoice, otherwise this example would be a refund.</a:t>
            </a:r>
          </a:p>
          <a:p>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14</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Let’s take a look at a different example:</a:t>
            </a:r>
          </a:p>
          <a:p>
            <a:endParaRPr lang="en-CA" baseline="0" dirty="0" smtClean="0"/>
          </a:p>
          <a:p>
            <a:r>
              <a:rPr lang="en-CA" baseline="0" dirty="0" smtClean="0"/>
              <a:t>Box It Up sells boxes to Sarah Todd. Sarah Todd started pre-paying for her monthly charges of $600 on January 1. </a:t>
            </a:r>
          </a:p>
          <a:p>
            <a:endParaRPr lang="en-CA" baseline="0" dirty="0" smtClean="0"/>
          </a:p>
          <a:p>
            <a:r>
              <a:rPr lang="en-CA" baseline="0" dirty="0" smtClean="0"/>
              <a:t>She receives her January invoice, and then receives her February invoice. Both are paid. Sarah decides on February 14 that she wants to cancel her subscription for these boxes. </a:t>
            </a:r>
          </a:p>
          <a:p>
            <a:endParaRPr lang="en-CA" baseline="0" dirty="0" smtClean="0"/>
          </a:p>
          <a:p>
            <a:r>
              <a:rPr lang="en-CA" baseline="0" dirty="0" smtClean="0"/>
              <a:t>Ask the students: What do you think you should do to give Sarah her credit?</a:t>
            </a:r>
          </a:p>
          <a:p>
            <a:r>
              <a:rPr lang="en-CA" baseline="0" dirty="0" smtClean="0"/>
              <a:t>Answer: you need to edit the purchase order. We are using the Automatic Credit plug-in, therefore we need to change or enter an active since date that falls in the period that has already been invoiced.</a:t>
            </a:r>
          </a:p>
          <a:p>
            <a:endParaRPr lang="en-CA" baseline="0" dirty="0" smtClean="0"/>
          </a:p>
          <a:p>
            <a:r>
              <a:rPr lang="en-CA" baseline="0" dirty="0" smtClean="0"/>
              <a:t>Ask: Which period has already been invoiced?</a:t>
            </a:r>
          </a:p>
          <a:p>
            <a:r>
              <a:rPr lang="en-CA" baseline="0" dirty="0" smtClean="0"/>
              <a:t>Answer: January and February</a:t>
            </a:r>
          </a:p>
          <a:p>
            <a:endParaRPr lang="en-CA" baseline="0" dirty="0" smtClean="0"/>
          </a:p>
          <a:p>
            <a:r>
              <a:rPr lang="en-CA" baseline="0" dirty="0" smtClean="0"/>
              <a:t>Ask: Which period do we want a credit for?</a:t>
            </a:r>
          </a:p>
          <a:p>
            <a:r>
              <a:rPr lang="en-CA" baseline="0" dirty="0" smtClean="0"/>
              <a:t>Answer: February 14 – 28  (29)</a:t>
            </a:r>
          </a:p>
          <a:p>
            <a:endParaRPr lang="en-CA" baseline="0" dirty="0" smtClean="0"/>
          </a:p>
          <a:p>
            <a:r>
              <a:rPr lang="en-CA" baseline="0" dirty="0" smtClean="0"/>
              <a:t>Ask: What should we set the active until date to?</a:t>
            </a:r>
            <a:br>
              <a:rPr lang="en-CA" baseline="0" dirty="0" smtClean="0"/>
            </a:br>
            <a:r>
              <a:rPr lang="en-CA" baseline="0" dirty="0" smtClean="0"/>
              <a:t>Answer: February 14. This is the date that Sarah wants to cancel the services on.</a:t>
            </a:r>
          </a:p>
          <a:p>
            <a:endParaRPr lang="en-CA" baseline="0" dirty="0" smtClean="0"/>
          </a:p>
          <a:p>
            <a:r>
              <a:rPr lang="en-CA" u="sng" baseline="0" dirty="0" smtClean="0"/>
              <a:t>Demonstrate: Set up this purchase order in jBilling</a:t>
            </a:r>
          </a:p>
          <a:p>
            <a:r>
              <a:rPr lang="en-CA" baseline="0" dirty="0" smtClean="0"/>
              <a:t>1. Active Since: Jan 1</a:t>
            </a:r>
          </a:p>
          <a:p>
            <a:r>
              <a:rPr lang="en-CA" baseline="0" dirty="0" smtClean="0"/>
              <a:t>2. Generate an invoice and pay the invoice manually</a:t>
            </a:r>
          </a:p>
          <a:p>
            <a:r>
              <a:rPr lang="en-CA" baseline="0" dirty="0" smtClean="0"/>
              <a:t>3. Generate another invoice for the February period – pay invoice</a:t>
            </a:r>
          </a:p>
          <a:p>
            <a:r>
              <a:rPr lang="en-CA" baseline="0" dirty="0" smtClean="0"/>
              <a:t>4. Edit the purchase order – enter the active until date of February 14. We also need the cycle start date because this credit will be prorated. Cycle start should be: February 1 because we want the system to look from Feb 1 – 28 (29) when calculating the period.</a:t>
            </a:r>
          </a:p>
          <a:p>
            <a:r>
              <a:rPr lang="en-CA" baseline="0" dirty="0" smtClean="0"/>
              <a:t>5. When you save the purchase order, the system will automatically generate a purchase order with the full amount of the credit. When that credit is generated into an invoice, the amount will reflect the period (in this case you will get a pro-rated credit amount for the period of February 14 – 28 (29)).</a:t>
            </a:r>
          </a:p>
          <a:p>
            <a:r>
              <a:rPr lang="en-CA" baseline="0" dirty="0" smtClean="0"/>
              <a:t>6. Explain that when the billing process runs next, and there are other purchase orders that the billing process sees, this credit will be generated onto the invoice, and the credit amount will be deducted from the total of the invoice. </a:t>
            </a:r>
          </a:p>
          <a:p>
            <a:endParaRPr lang="en-CA" baseline="0" dirty="0" smtClean="0"/>
          </a:p>
          <a:p>
            <a:r>
              <a:rPr lang="en-CA" u="sng" baseline="0" dirty="0" smtClean="0"/>
              <a:t>NOTE: It is important to note that Sarah would still need to be receiving other services in order to get this credit applied to her next invoice, otherwise this example would be a refund.</a:t>
            </a:r>
          </a:p>
          <a:p>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15</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u="sng" baseline="0" dirty="0" smtClean="0"/>
              <a:t>Demonstrate: Set up this purchase order in jBilling</a:t>
            </a:r>
          </a:p>
          <a:p>
            <a:r>
              <a:rPr lang="en-CA" baseline="0" dirty="0" smtClean="0"/>
              <a:t>1. Active Since: Jan 1</a:t>
            </a:r>
          </a:p>
          <a:p>
            <a:r>
              <a:rPr lang="en-CA" baseline="0" dirty="0" smtClean="0"/>
              <a:t>2. Generate an invoice and pay the invoice manually</a:t>
            </a:r>
          </a:p>
          <a:p>
            <a:r>
              <a:rPr lang="en-CA" baseline="0" dirty="0" smtClean="0"/>
              <a:t>3. Generate another invoice for the February period – pay invoice</a:t>
            </a:r>
          </a:p>
          <a:p>
            <a:r>
              <a:rPr lang="en-CA" baseline="0" dirty="0" smtClean="0"/>
              <a:t>4. Edit the purchase order – enter the active until date of February 14. We also need the cycle start date because this credit will be prorated. Cycle start should be: February 1 because we want the system to look from Feb 1 – 28 (29) when calculating the period.</a:t>
            </a:r>
          </a:p>
          <a:p>
            <a:r>
              <a:rPr lang="en-CA" baseline="0" dirty="0" smtClean="0"/>
              <a:t>5. When you save the purchase order, the system will automatically generate a purchase order with the full amount of the credit. When that credit is generated into an invoice, the amount will reflect the period (in this case you will get a pro-rated credit amount for the period of February 14 – 28 (29)).</a:t>
            </a:r>
          </a:p>
          <a:p>
            <a:r>
              <a:rPr lang="en-CA" baseline="0" dirty="0" smtClean="0"/>
              <a:t>6. Explain that when the billing process runs next, and there are other purchase orders that the billing process sees, this credit will be generated onto the invoice, and the credit amount will be deducted from the total of the invoice. </a:t>
            </a:r>
          </a:p>
        </p:txBody>
      </p:sp>
      <p:sp>
        <p:nvSpPr>
          <p:cNvPr id="4" name="Slide Number Placeholder 3"/>
          <p:cNvSpPr>
            <a:spLocks noGrp="1"/>
          </p:cNvSpPr>
          <p:nvPr>
            <p:ph type="sldNum" sz="quarter" idx="10"/>
          </p:nvPr>
        </p:nvSpPr>
        <p:spPr/>
        <p:txBody>
          <a:bodyPr/>
          <a:lstStyle/>
          <a:p>
            <a:fld id="{25F0201C-98FC-4965-B64A-3ED62EF89BBE}" type="slidenum">
              <a:rPr lang="en-CA" smtClean="0"/>
              <a:pPr/>
              <a:t>16</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Answer: You would have to create a one time purchase order with the negative amount of $200. The next time the billing process runs, it will be applied to the next invoice.</a:t>
            </a:r>
          </a:p>
          <a:p>
            <a:endParaRPr lang="en-CA" baseline="0" dirty="0" smtClean="0"/>
          </a:p>
          <a:p>
            <a:r>
              <a:rPr lang="en-CA" baseline="0" dirty="0" smtClean="0"/>
              <a:t>What if the customer wanted a credit because they ordered the wrong items? They ask for this credit on January 24.</a:t>
            </a:r>
          </a:p>
          <a:p>
            <a:r>
              <a:rPr lang="en-CA" baseline="0" dirty="0" smtClean="0"/>
              <a:t>Answer – this would be a case where you create an automatic refund. Enter an Active Until date of January 24. </a:t>
            </a:r>
          </a:p>
        </p:txBody>
      </p:sp>
      <p:sp>
        <p:nvSpPr>
          <p:cNvPr id="4" name="Slide Number Placeholder 3"/>
          <p:cNvSpPr>
            <a:spLocks noGrp="1"/>
          </p:cNvSpPr>
          <p:nvPr>
            <p:ph type="sldNum" sz="quarter" idx="10"/>
          </p:nvPr>
        </p:nvSpPr>
        <p:spPr/>
        <p:txBody>
          <a:bodyPr/>
          <a:lstStyle/>
          <a:p>
            <a:fld id="{25F0201C-98FC-4965-B64A-3ED62EF89BBE}" type="slidenum">
              <a:rPr lang="en-CA" smtClean="0"/>
              <a:pPr/>
              <a:t>17</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b="0" u="none" baseline="0" dirty="0" smtClean="0"/>
          </a:p>
          <a:p>
            <a:r>
              <a:rPr lang="en-CA" b="0" u="none" baseline="0" dirty="0" smtClean="0"/>
              <a:t> </a:t>
            </a:r>
          </a:p>
          <a:p>
            <a:endParaRPr lang="en-CA" b="0" u="none"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20</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Note: Currently the system will only allow you to make a refund in full. If the invoice was $100, then the refund will need to be $100. There is no way to make a partial refund. </a:t>
            </a:r>
          </a:p>
        </p:txBody>
      </p:sp>
      <p:sp>
        <p:nvSpPr>
          <p:cNvPr id="4" name="Slide Number Placeholder 3"/>
          <p:cNvSpPr>
            <a:spLocks noGrp="1"/>
          </p:cNvSpPr>
          <p:nvPr>
            <p:ph type="sldNum" sz="quarter" idx="10"/>
          </p:nvPr>
        </p:nvSpPr>
        <p:spPr/>
        <p:txBody>
          <a:bodyPr/>
          <a:lstStyle/>
          <a:p>
            <a:fld id="{25F0201C-98FC-4965-B64A-3ED62EF89BBE}" type="slidenum">
              <a:rPr lang="en-CA" smtClean="0"/>
              <a:pPr/>
              <a:t>21</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Brian Smith cancels</a:t>
            </a:r>
            <a:r>
              <a:rPr lang="en-CA" baseline="0" dirty="0" smtClean="0"/>
              <a:t> his services with </a:t>
            </a:r>
            <a:r>
              <a:rPr lang="en-CA" baseline="0" dirty="0" err="1" smtClean="0"/>
              <a:t>telecall</a:t>
            </a:r>
            <a:r>
              <a:rPr lang="en-CA" baseline="0" dirty="0" smtClean="0"/>
              <a:t> systems. Because he has already paid for his invoice, ($100) </a:t>
            </a:r>
            <a:r>
              <a:rPr lang="en-CA" baseline="0" dirty="0" err="1" smtClean="0"/>
              <a:t>telecall</a:t>
            </a:r>
            <a:r>
              <a:rPr lang="en-CA" baseline="0" dirty="0" smtClean="0"/>
              <a:t> systems needs to send him a refund. </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22</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Find the invoice that the payment was made on, select the ‘Pay Invoice’ button. OR ‘Make Payment’ button on customer screen.</a:t>
            </a:r>
          </a:p>
          <a:p>
            <a:endParaRPr lang="en-CA" baseline="0" dirty="0" smtClean="0"/>
          </a:p>
          <a:p>
            <a:r>
              <a:rPr lang="en-CA" baseline="0" dirty="0" smtClean="0"/>
              <a:t>Enter the amount that you wish to refund and ensure that the Refund Payment checkbox is selected (in this example, we want to refund Brian $100). Proceed with the payment as you normally would. The payment should be recorded as a ‘Refund’ instead of payment under the payment and refunds tab. </a:t>
            </a:r>
          </a:p>
          <a:p>
            <a:endParaRPr lang="en-CA" baseline="0" dirty="0" smtClean="0"/>
          </a:p>
          <a:p>
            <a:r>
              <a:rPr lang="en-CA" baseline="0" dirty="0" smtClean="0"/>
              <a:t>The amount will appear as a negative value in the customer’s account, and it is up to the company (</a:t>
            </a:r>
            <a:r>
              <a:rPr lang="en-CA" baseline="0" dirty="0" err="1" smtClean="0"/>
              <a:t>Telecall</a:t>
            </a:r>
            <a:r>
              <a:rPr lang="en-CA" baseline="0" dirty="0" smtClean="0"/>
              <a:t> in this instance) to provide Brian with the payment. Remember, you only give a customer a refund when they are cancelling all their services – they no longer want to purchase items from </a:t>
            </a:r>
            <a:r>
              <a:rPr lang="en-CA" baseline="0" dirty="0" err="1" smtClean="0"/>
              <a:t>Telecall</a:t>
            </a:r>
            <a:r>
              <a:rPr lang="en-CA" baseline="0" dirty="0" smtClean="0"/>
              <a:t> Systems for example. Otherwise, you would want to create a credit. </a:t>
            </a:r>
          </a:p>
          <a:p>
            <a:endParaRPr lang="en-CA" baseline="0" dirty="0" smtClean="0"/>
          </a:p>
          <a:p>
            <a:r>
              <a:rPr lang="en-CA" baseline="0" dirty="0" smtClean="0"/>
              <a:t>Demonstrate this in jBilling:</a:t>
            </a:r>
            <a:br>
              <a:rPr lang="en-CA" baseline="0" dirty="0" smtClean="0"/>
            </a:br>
            <a:r>
              <a:rPr lang="en-CA" baseline="0" dirty="0" smtClean="0"/>
              <a:t>Set up customer Brian Smith</a:t>
            </a:r>
          </a:p>
          <a:p>
            <a:r>
              <a:rPr lang="en-CA" baseline="0" dirty="0" smtClean="0"/>
              <a:t>Create a purchase order, generate an invoice</a:t>
            </a:r>
          </a:p>
          <a:p>
            <a:r>
              <a:rPr lang="en-CA" baseline="0" dirty="0" smtClean="0"/>
              <a:t>Pay the invoice</a:t>
            </a:r>
          </a:p>
          <a:p>
            <a:r>
              <a:rPr lang="en-CA" baseline="0" dirty="0" smtClean="0"/>
              <a:t>Create a refund for the customer – enter payment amount and Refund Payment checkbox is selected.</a:t>
            </a:r>
          </a:p>
        </p:txBody>
      </p:sp>
      <p:sp>
        <p:nvSpPr>
          <p:cNvPr id="4" name="Slide Number Placeholder 3"/>
          <p:cNvSpPr>
            <a:spLocks noGrp="1"/>
          </p:cNvSpPr>
          <p:nvPr>
            <p:ph type="sldNum" sz="quarter" idx="10"/>
          </p:nvPr>
        </p:nvSpPr>
        <p:spPr/>
        <p:txBody>
          <a:bodyPr/>
          <a:lstStyle/>
          <a:p>
            <a:fld id="{25F0201C-98FC-4965-B64A-3ED62EF89BBE}" type="slidenum">
              <a:rPr lang="en-CA" smtClean="0"/>
              <a:pPr/>
              <a:t>23</a:t>
            </a:fld>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Thomas pre-paid for his August invoice,</a:t>
            </a:r>
            <a:r>
              <a:rPr lang="en-CA" baseline="0" dirty="0" smtClean="0"/>
              <a:t> and on August 1</a:t>
            </a:r>
            <a:r>
              <a:rPr lang="en-CA" baseline="30000" dirty="0" smtClean="0"/>
              <a:t>st</a:t>
            </a:r>
            <a:r>
              <a:rPr lang="en-CA" baseline="0" dirty="0" smtClean="0"/>
              <a:t> decides he no longer wants to purchase any items from Television World. </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24</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5</a:t>
            </a:fld>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Ask the Students:</a:t>
            </a:r>
            <a:r>
              <a:rPr lang="en-CA" baseline="0" dirty="0" smtClean="0"/>
              <a:t> What do you need to do in this situation, to get Thomas his refund? –</a:t>
            </a:r>
          </a:p>
          <a:p>
            <a:endParaRPr lang="en-CA" dirty="0" smtClean="0"/>
          </a:p>
          <a:p>
            <a:r>
              <a:rPr lang="en-CA" dirty="0" smtClean="0"/>
              <a:t>What is the payment amount for this refund? ($500)</a:t>
            </a:r>
          </a:p>
          <a:p>
            <a:endParaRPr lang="en-CA" dirty="0" smtClean="0"/>
          </a:p>
          <a:p>
            <a:r>
              <a:rPr lang="en-CA" dirty="0" smtClean="0"/>
              <a:t>What else needs to be selected in order to let the system know that his amount should</a:t>
            </a:r>
            <a:r>
              <a:rPr lang="en-CA" baseline="0" dirty="0" smtClean="0"/>
              <a:t> be refunded</a:t>
            </a:r>
            <a:r>
              <a:rPr lang="en-CA" dirty="0" smtClean="0"/>
              <a:t>? (</a:t>
            </a:r>
            <a:r>
              <a:rPr lang="en-CA" baseline="0" dirty="0" smtClean="0"/>
              <a:t>Select the refund payment checkbox, or select a payment paid.)</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25</a:t>
            </a:fld>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CA" dirty="0" smtClean="0"/>
              <a:t>Credit</a:t>
            </a:r>
          </a:p>
          <a:p>
            <a:pPr marL="228600" indent="-228600">
              <a:buNone/>
            </a:pPr>
            <a:r>
              <a:rPr lang="en-CA" dirty="0" smtClean="0"/>
              <a:t>You would want to create a one-time purchase</a:t>
            </a:r>
            <a:r>
              <a:rPr lang="en-CA" baseline="0" dirty="0" smtClean="0"/>
              <a:t> order for a quantity of – 5 ladders. Why? Because you need to give Tammy something for free in the future. </a:t>
            </a:r>
          </a:p>
          <a:p>
            <a:pPr marL="228600" indent="-228600">
              <a:buNone/>
            </a:pPr>
            <a:endParaRPr lang="en-CA" baseline="0" dirty="0" smtClean="0"/>
          </a:p>
          <a:p>
            <a:pPr marL="228600" indent="-228600">
              <a:buNone/>
            </a:pPr>
            <a:r>
              <a:rPr lang="en-CA" baseline="0" dirty="0" smtClean="0"/>
              <a:t>2. Refund</a:t>
            </a:r>
          </a:p>
          <a:p>
            <a:pPr marL="228600" indent="-228600">
              <a:buNone/>
            </a:pPr>
            <a:r>
              <a:rPr lang="en-CA" baseline="0" dirty="0" smtClean="0"/>
              <a:t>You would want to create a payment on the invoice – with the refund payment value selected. Why? Because Graham is cancelling his services. </a:t>
            </a:r>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26</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b="0" i="0" u="none" dirty="0" smtClean="0"/>
              <a:t>Automatic Credit plug-in:</a:t>
            </a:r>
          </a:p>
          <a:p>
            <a:endParaRPr lang="en-CA" b="0" i="0" u="none" dirty="0" smtClean="0"/>
          </a:p>
          <a:p>
            <a:r>
              <a:rPr lang="en-CA" b="0" i="0" u="none" dirty="0" smtClean="0"/>
              <a:t>In order to create a credit using this plug in</a:t>
            </a:r>
            <a:r>
              <a:rPr lang="en-CA" b="0" i="0" u="none" baseline="0" dirty="0" smtClean="0"/>
              <a:t>, you will need to find the original order, and change the Active Until date to something that falls within the already invoiced period. If the credit should be pro-rated, you need to enter the Cycle start date. Once you save the changes to the purchase order, the system will automatically generate a new purchase order with the negative value. When that purchase order is picked up by the billing process, the invoice will have that purchase order as a line item – a negative value for the credit. That credit amount will be deducted from the other invoice lines.</a:t>
            </a:r>
          </a:p>
          <a:p>
            <a:endParaRPr lang="en-CA" b="0" i="0" u="none" baseline="0" dirty="0" smtClean="0"/>
          </a:p>
          <a:p>
            <a:r>
              <a:rPr lang="en-CA" b="0" i="0" u="none" baseline="0" dirty="0" smtClean="0"/>
              <a:t>Example: </a:t>
            </a:r>
          </a:p>
          <a:p>
            <a:endParaRPr lang="en-CA" b="0" i="0" u="none" baseline="0" dirty="0" smtClean="0"/>
          </a:p>
          <a:p>
            <a:r>
              <a:rPr lang="en-CA" b="0" i="0" u="none" baseline="0" dirty="0" smtClean="0"/>
              <a:t>Customer purchases $100 cell phone on March 1. They are billing for the period of March 1 – 31</a:t>
            </a:r>
          </a:p>
          <a:p>
            <a:r>
              <a:rPr lang="en-CA" b="0" i="0" u="none" baseline="0" dirty="0" smtClean="0"/>
              <a:t>In order to give the customer a credit on March 14 (when they cancel), you would have to move the active until date to March 14, and a cycle start date of March 1 (if there isn’t one already). You must move the active until date within a date that has already been invoice. Since March 14 is such a date, when the purchase order is saved, you will get an automatic purchase order created with a negative value (-$100). When that order is generated onto the NEXT invoice, it will appear as a prorated amount – for the period of March 14 – 31. </a:t>
            </a:r>
          </a:p>
          <a:p>
            <a:endParaRPr lang="en-CA" b="0" i="0" u="none" baseline="0" dirty="0" smtClean="0"/>
          </a:p>
          <a:p>
            <a:r>
              <a:rPr lang="en-CA" b="0" i="0" u="none" baseline="0" dirty="0" smtClean="0"/>
              <a:t>The credit amount will be deducted from all other line items, and the total of the invoice will reflect that amount. </a:t>
            </a:r>
          </a:p>
          <a:p>
            <a:endParaRPr lang="en-CA" b="0" i="0" u="none" baseline="0" dirty="0" smtClean="0"/>
          </a:p>
          <a:p>
            <a:r>
              <a:rPr lang="en-CA" b="0" i="0" u="none" baseline="0" dirty="0" smtClean="0"/>
              <a:t>Invoice total: $150 (but you have -$100 credit)</a:t>
            </a:r>
          </a:p>
          <a:p>
            <a:r>
              <a:rPr lang="en-CA" b="0" i="0" u="none" baseline="0" dirty="0" smtClean="0"/>
              <a:t>Invoice total: $50</a:t>
            </a:r>
          </a:p>
          <a:p>
            <a:endParaRPr lang="en-CA" b="0" i="0" u="none" baseline="0" dirty="0" smtClean="0"/>
          </a:p>
          <a:p>
            <a:r>
              <a:rPr lang="en-CA" b="0" i="0" u="none" baseline="0" dirty="0" smtClean="0"/>
              <a:t>Create One-Time order with Negative Value:</a:t>
            </a:r>
          </a:p>
          <a:p>
            <a:r>
              <a:rPr lang="en-CA" b="0" i="0" u="none" baseline="0" dirty="0" smtClean="0"/>
              <a:t>This is explained further in example 1 and 3. Ideally, if you need a credit you can also create a one time purchase order with the negative amount (quantity or rate). This one time order will be picked up by the billing process and added to the next invoice. The manual way of generating a credit.</a:t>
            </a:r>
            <a:endParaRPr lang="en-CA" b="0" i="0" u="none"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6</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b="0" i="0" u="none" dirty="0" smtClean="0"/>
              <a:t>Ask the students:</a:t>
            </a:r>
            <a:r>
              <a:rPr lang="en-CA" b="0" i="0" u="none" baseline="0" dirty="0" smtClean="0"/>
              <a:t> Based on the information we have just reviewed, what do you think the difference between an overpayment and a credit is?</a:t>
            </a:r>
          </a:p>
          <a:p>
            <a:endParaRPr lang="en-CA" b="0" i="0" u="none" baseline="0" dirty="0" smtClean="0"/>
          </a:p>
          <a:p>
            <a:r>
              <a:rPr lang="en-CA" b="0" i="0" u="none" baseline="0" dirty="0" smtClean="0"/>
              <a:t>You can only have a negative purchase order for a credit, and the credit is applied as a line item on the invoice. An overpayment is when a customer makes a payment that is more than the total of the invoice. That amount can then be applied to pay down the balance of other invoices. </a:t>
            </a:r>
            <a:endParaRPr lang="en-CA" b="0" i="0" u="none"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7</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b="0" i="0" u="none" dirty="0" smtClean="0"/>
              <a:t>What is this an example of? An overpayment or a credit?</a:t>
            </a:r>
            <a:endParaRPr lang="en-CA" b="0" i="0" u="none"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8</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b="0" i="0" u="none" dirty="0" smtClean="0"/>
              <a:t>What</a:t>
            </a:r>
            <a:r>
              <a:rPr lang="en-CA" b="0" i="0" u="none" baseline="0" dirty="0" smtClean="0"/>
              <a:t> is this an example of? An overpayment or a credit?</a:t>
            </a:r>
            <a:endParaRPr lang="en-CA" b="0" i="0" u="none"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9</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an example of giving a credit to an invoice</a:t>
            </a:r>
            <a:r>
              <a:rPr lang="en-CA" baseline="0" dirty="0" smtClean="0"/>
              <a:t> that has already been paid via automatic payment processor. In this example, simply deleting the invoice and adjusting the purchase order directly will not work because the customer will end up being charged twice. </a:t>
            </a:r>
          </a:p>
          <a:p>
            <a:endParaRPr lang="en-CA" baseline="0" dirty="0" smtClean="0"/>
          </a:p>
          <a:p>
            <a:r>
              <a:rPr lang="en-CA" baseline="0" dirty="0" smtClean="0"/>
              <a:t>T-Shirts R Us charges customer Sammy Thompson $400 every month for 400 t-shirts. When Sammy receives his t-shirts for the month of March, he is not happy. The printing on the front does not look professional. He has already paid for his invoice for the month of March. Sammy calls T-Shirts R Us and complains. T-Shirts R Us lets him know that they will give him a credit for half of the t-shirts. </a:t>
            </a:r>
          </a:p>
          <a:p>
            <a:endParaRPr lang="en-CA" baseline="0" dirty="0" smtClean="0"/>
          </a:p>
          <a:p>
            <a:r>
              <a:rPr lang="en-CA" baseline="0" dirty="0" smtClean="0"/>
              <a:t>Ask the students: what should you think you should do to give Sammy this credit?</a:t>
            </a:r>
          </a:p>
          <a:p>
            <a:endParaRPr lang="en-CA" baseline="0" dirty="0" smtClean="0"/>
          </a:p>
          <a:p>
            <a:r>
              <a:rPr lang="en-CA" baseline="0" dirty="0" smtClean="0"/>
              <a:t>In this example, we will need to create a one-time purchase order with a negative amount. When the billing process runs and the next invoice is generated for the customer, this one-time order will be picked up and the credit will be applied to the invoice.</a:t>
            </a:r>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10</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an example of giving a credit to an invoice</a:t>
            </a:r>
            <a:r>
              <a:rPr lang="en-CA" baseline="0" dirty="0" smtClean="0"/>
              <a:t> that has already been paid via automatic payment processor. In this example, simply deleting the invoice and adjusting the purchase order directly will not work because the customer will end up being charged twice. </a:t>
            </a:r>
          </a:p>
          <a:p>
            <a:endParaRPr lang="en-CA" baseline="0" dirty="0" smtClean="0"/>
          </a:p>
          <a:p>
            <a:r>
              <a:rPr lang="en-CA" baseline="0" dirty="0" smtClean="0"/>
              <a:t>T-Shirts R Us charges customer Sammy Thompson $400 every month for 400 t-shirts. When Sammy receives his t-shirts for the month of March, he is not happy. The printing on the front does not look professional. He has already paid for his invoice for the month of March. Sammy calls T-Shirts R Us and complains. </a:t>
            </a:r>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11</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T-Shirts R Us lets him know that they will give him a credit for half of the t-shirts. </a:t>
            </a:r>
          </a:p>
          <a:p>
            <a:endParaRPr lang="en-CA" baseline="0" dirty="0" smtClean="0"/>
          </a:p>
          <a:p>
            <a:r>
              <a:rPr lang="en-CA" baseline="0" dirty="0" smtClean="0"/>
              <a:t>Ask the students: what should you think you should do to give Sammy this credit?</a:t>
            </a:r>
          </a:p>
          <a:p>
            <a:endParaRPr lang="en-CA" baseline="0" dirty="0" smtClean="0"/>
          </a:p>
          <a:p>
            <a:r>
              <a:rPr lang="en-CA" baseline="0" dirty="0" smtClean="0"/>
              <a:t>In this example, we will need to create a one-time purchase order with a negative amount. When the billing process runs and the next invoice is generated for the customer, this one-time order will be picked up and the credit will be applied to the invoice. (Demonstrate this in jBilling).</a:t>
            </a:r>
          </a:p>
          <a:p>
            <a:endParaRPr lang="en-CA" baseline="0" dirty="0" smtClean="0"/>
          </a:p>
          <a:p>
            <a:r>
              <a:rPr lang="en-CA" baseline="0" dirty="0" smtClean="0"/>
              <a:t>Ask the students: what will his next invoice look like?</a:t>
            </a:r>
          </a:p>
          <a:p>
            <a:r>
              <a:rPr lang="en-CA" baseline="0" dirty="0" smtClean="0"/>
              <a:t>Answer: He will be charged for $200 (400 t-shirts subtract 200 t-shirts: $400 - $200 = $200)</a:t>
            </a:r>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25F0201C-98FC-4965-B64A-3ED62EF89BBE}" type="slidenum">
              <a:rPr lang="en-CA" smtClean="0"/>
              <a:pPr/>
              <a:t>12</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noFill/>
        </p:spPr>
        <p:txBody>
          <a:bodyPr anchor="t">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lgn="l">
              <a:defRPr sz="4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marL="0" indent="0" algn="ctr">
              <a:buNone/>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572085"/>
            <a:ext cx="4038600" cy="3554077"/>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572086"/>
            <a:ext cx="4038600" cy="3554077"/>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4" name="Content Placeholder 3"/>
          <p:cNvSpPr>
            <a:spLocks noGrp="1"/>
          </p:cNvSpPr>
          <p:nvPr>
            <p:ph sz="half" idx="2"/>
          </p:nvPr>
        </p:nvSpPr>
        <p:spPr>
          <a:xfrm>
            <a:off x="457200" y="2679705"/>
            <a:ext cx="4040188" cy="3446458"/>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679705"/>
            <a:ext cx="4041775" cy="3446458"/>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023567" cy="1162050"/>
          </a:xfrm>
        </p:spPr>
        <p:txBody>
          <a:bodyPr anchor="b"/>
          <a:lstStyle>
            <a:lvl1pPr algn="ctr">
              <a:defRPr sz="4800" b="1"/>
            </a:lvl1pPr>
          </a:lstStyle>
          <a:p>
            <a:r>
              <a:rPr lang="en-US" smtClean="0"/>
              <a:t>Click to edit Master title style</a:t>
            </a:r>
            <a:endParaRPr lang="en-US"/>
          </a:p>
        </p:txBody>
      </p:sp>
      <p:sp>
        <p:nvSpPr>
          <p:cNvPr id="3" name="Content Placeholder 2"/>
          <p:cNvSpPr>
            <a:spLocks noGrp="1"/>
          </p:cNvSpPr>
          <p:nvPr>
            <p:ph idx="1"/>
          </p:nvPr>
        </p:nvSpPr>
        <p:spPr>
          <a:xfrm>
            <a:off x="3575050" y="2701228"/>
            <a:ext cx="5111750" cy="3831225"/>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32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066279"/>
            <a:ext cx="3008313" cy="3572940"/>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marL="0" indent="0">
              <a:buNone/>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028" name="Picture 4" descr="jBilling-academy-logo-trans.png"/>
          <p:cNvPicPr>
            <a:picLocks noChangeAspect="1"/>
          </p:cNvPicPr>
          <p:nvPr/>
        </p:nvPicPr>
        <p:blipFill>
          <a:blip r:embed="rId9"/>
          <a:srcRect/>
          <a:stretch>
            <a:fillRect/>
          </a:stretch>
        </p:blipFill>
        <p:spPr bwMode="auto">
          <a:xfrm>
            <a:off x="123825" y="5737225"/>
            <a:ext cx="2493963" cy="10302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Lst>
  <p:txStyles>
    <p:titleStyle>
      <a:lvl1pPr algn="ctr" defTabSz="457200" rtl="0" eaLnBrk="1" fontAlgn="base" hangingPunct="1">
        <a:spcBef>
          <a:spcPct val="0"/>
        </a:spcBef>
        <a:spcAft>
          <a:spcPct val="0"/>
        </a:spcAft>
        <a:defRPr sz="4400" kern="120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rgbClr val="FFFFFF"/>
          </a:solidFill>
          <a:latin typeface="Calibri" charset="0"/>
          <a:ea typeface="MS PGothic" pitchFamily="34" charset="-128"/>
          <a:cs typeface="ＭＳ Ｐゴシック" charset="0"/>
        </a:defRPr>
      </a:lvl2pPr>
      <a:lvl3pPr algn="ctr" defTabSz="457200" rtl="0" eaLnBrk="1" fontAlgn="base" hangingPunct="1">
        <a:spcBef>
          <a:spcPct val="0"/>
        </a:spcBef>
        <a:spcAft>
          <a:spcPct val="0"/>
        </a:spcAft>
        <a:defRPr sz="4400">
          <a:solidFill>
            <a:srgbClr val="FFFFFF"/>
          </a:solidFill>
          <a:latin typeface="Calibri" charset="0"/>
          <a:ea typeface="MS PGothic" pitchFamily="34" charset="-128"/>
          <a:cs typeface="ＭＳ Ｐゴシック" charset="0"/>
        </a:defRPr>
      </a:lvl3pPr>
      <a:lvl4pPr algn="ctr" defTabSz="457200" rtl="0" eaLnBrk="1" fontAlgn="base" hangingPunct="1">
        <a:spcBef>
          <a:spcPct val="0"/>
        </a:spcBef>
        <a:spcAft>
          <a:spcPct val="0"/>
        </a:spcAft>
        <a:defRPr sz="4400">
          <a:solidFill>
            <a:srgbClr val="FFFFFF"/>
          </a:solidFill>
          <a:latin typeface="Calibri" charset="0"/>
          <a:ea typeface="MS PGothic" pitchFamily="34" charset="-128"/>
          <a:cs typeface="ＭＳ Ｐゴシック" charset="0"/>
        </a:defRPr>
      </a:lvl4pPr>
      <a:lvl5pPr algn="ctr" defTabSz="457200" rtl="0" eaLnBrk="1" fontAlgn="base" hangingPunct="1">
        <a:spcBef>
          <a:spcPct val="0"/>
        </a:spcBef>
        <a:spcAft>
          <a:spcPct val="0"/>
        </a:spcAft>
        <a:defRPr sz="4400">
          <a:solidFill>
            <a:srgbClr val="FFFFFF"/>
          </a:solidFill>
          <a:latin typeface="Calibri"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879307" y="2222344"/>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Credits &amp; Refunds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952334" y="3148594"/>
            <a:ext cx="7375474" cy="523220"/>
          </a:xfrm>
          <a:prstGeom prst="rect">
            <a:avLst/>
          </a:prstGeom>
          <a:noFill/>
        </p:spPr>
        <p:txBody>
          <a:bodyPr>
            <a:spAutoFit/>
          </a:bodyPr>
          <a:lstStyle/>
          <a:p>
            <a:pPr algn="ctr" fontAlgn="auto">
              <a:spcBef>
                <a:spcPts val="0"/>
              </a:spcBef>
              <a:spcAft>
                <a:spcPts val="0"/>
              </a:spcAft>
              <a:defRPr/>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What is the difference?</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4100" name="TextBox 6"/>
          <p:cNvSpPr txBox="1">
            <a:spLocks noChangeArrowheads="1"/>
          </p:cNvSpPr>
          <p:nvPr/>
        </p:nvSpPr>
        <p:spPr bwMode="auto">
          <a:xfrm>
            <a:off x="1636713" y="4514850"/>
            <a:ext cx="5913437" cy="36830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Credits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1:</a:t>
            </a:r>
            <a:endParaRPr lang="en-CA" sz="3600" b="1" u="sng" dirty="0"/>
          </a:p>
        </p:txBody>
      </p:sp>
      <p:sp>
        <p:nvSpPr>
          <p:cNvPr id="6" name="Text Placeholder 2"/>
          <p:cNvSpPr>
            <a:spLocks noGrp="1"/>
          </p:cNvSpPr>
          <p:nvPr>
            <p:ph type="body" idx="1"/>
          </p:nvPr>
        </p:nvSpPr>
        <p:spPr>
          <a:xfrm>
            <a:off x="482381" y="4321629"/>
            <a:ext cx="7772400" cy="1817913"/>
          </a:xfrm>
        </p:spPr>
        <p:txBody>
          <a:bodyPr>
            <a:noAutofit/>
          </a:bodyPr>
          <a:lstStyle/>
          <a:p>
            <a:pPr algn="l">
              <a:defRPr/>
            </a:pPr>
            <a:r>
              <a:rPr lang="en-CA" sz="1800" dirty="0" smtClean="0"/>
              <a:t>T-Shirts R Us charges customer Sammy Thompson $400 every month for 400 t-shirts. </a:t>
            </a:r>
          </a:p>
          <a:p>
            <a:pPr algn="l">
              <a:defRPr/>
            </a:pPr>
            <a:endParaRPr lang="en-CA" sz="1800" dirty="0" smtClean="0"/>
          </a:p>
          <a:p>
            <a:pPr algn="l">
              <a:defRPr/>
            </a:pPr>
            <a:r>
              <a:rPr lang="en-CA" sz="1800" dirty="0" smtClean="0"/>
              <a:t>When Sammy receives his t-shirts for the month of March, he is not happy. The printing on the front does not look professional.</a:t>
            </a:r>
          </a:p>
          <a:p>
            <a:pPr algn="l">
              <a:defRPr/>
            </a:pPr>
            <a:r>
              <a:rPr lang="en-CA" sz="1800" dirty="0" smtClean="0"/>
              <a:t> </a:t>
            </a:r>
          </a:p>
          <a:p>
            <a:pPr algn="l">
              <a:defRPr/>
            </a:pPr>
            <a:r>
              <a:rPr lang="en-CA" sz="1800" dirty="0" smtClean="0"/>
              <a:t>He has already paid for his invoice for the month of March. </a:t>
            </a:r>
          </a:p>
          <a:p>
            <a:pPr algn="l">
              <a:defRPr/>
            </a:pPr>
            <a:endParaRPr lang="en-CA" sz="1800" dirty="0" smtClean="0"/>
          </a:p>
          <a:p>
            <a:pPr algn="l">
              <a:defRPr/>
            </a:pPr>
            <a:r>
              <a:rPr lang="en-CA" sz="1800" dirty="0" smtClean="0"/>
              <a:t>Sammy calls T-Shirts R Us and complains. T-Shirts R Us lets him know that they will give him a credit for half of the t-shirts. </a:t>
            </a:r>
          </a:p>
          <a:p>
            <a:pPr algn="l">
              <a:defRPr/>
            </a:pPr>
            <a:endParaRPr lang="en-US" sz="2400" dirty="0">
              <a:ea typeface="ＭＳ Ｐゴシック"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Credits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1:</a:t>
            </a:r>
            <a:endParaRPr lang="en-CA" sz="3600" b="1" u="sng" dirty="0"/>
          </a:p>
        </p:txBody>
      </p:sp>
      <p:sp>
        <p:nvSpPr>
          <p:cNvPr id="8" name="Rectangle 7"/>
          <p:cNvSpPr/>
          <p:nvPr/>
        </p:nvSpPr>
        <p:spPr>
          <a:xfrm>
            <a:off x="722313" y="2677886"/>
            <a:ext cx="2804658" cy="2895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9" name="Rectangle 8"/>
          <p:cNvSpPr/>
          <p:nvPr/>
        </p:nvSpPr>
        <p:spPr>
          <a:xfrm>
            <a:off x="870857" y="2906713"/>
            <a:ext cx="2471057" cy="250348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smtClean="0">
                <a:solidFill>
                  <a:schemeClr val="tx1"/>
                </a:solidFill>
              </a:rPr>
              <a:t>Sammy Thompson</a:t>
            </a:r>
          </a:p>
          <a:p>
            <a:pPr algn="ctr"/>
            <a:r>
              <a:rPr lang="en-CA" dirty="0" smtClean="0">
                <a:solidFill>
                  <a:schemeClr val="tx1"/>
                </a:solidFill>
              </a:rPr>
              <a:t>March 1 - 31</a:t>
            </a:r>
          </a:p>
          <a:p>
            <a:pPr algn="ctr"/>
            <a:endParaRPr lang="en-CA" dirty="0" smtClean="0">
              <a:solidFill>
                <a:schemeClr val="tx1"/>
              </a:solidFill>
            </a:endParaRPr>
          </a:p>
          <a:p>
            <a:pPr algn="ctr"/>
            <a:r>
              <a:rPr lang="en-CA" dirty="0" smtClean="0">
                <a:solidFill>
                  <a:schemeClr val="tx1"/>
                </a:solidFill>
              </a:rPr>
              <a:t>400 T-Shirts - $400.00</a:t>
            </a:r>
          </a:p>
          <a:p>
            <a:pPr algn="ctr"/>
            <a:r>
              <a:rPr lang="en-CA" dirty="0" smtClean="0">
                <a:solidFill>
                  <a:schemeClr val="tx1"/>
                </a:solidFill>
              </a:rPr>
              <a:t>Total: $400</a:t>
            </a:r>
            <a:endParaRPr lang="en-CA" dirty="0">
              <a:solidFill>
                <a:schemeClr val="tx1"/>
              </a:solidFill>
            </a:endParaRPr>
          </a:p>
        </p:txBody>
      </p:sp>
      <p:sp>
        <p:nvSpPr>
          <p:cNvPr id="10" name="Right Arrow 9"/>
          <p:cNvSpPr/>
          <p:nvPr/>
        </p:nvSpPr>
        <p:spPr>
          <a:xfrm>
            <a:off x="3701143" y="3603171"/>
            <a:ext cx="1458686" cy="805543"/>
          </a:xfrm>
          <a:prstGeom prst="rightArrow">
            <a:avLst/>
          </a:prstGeom>
          <a:solidFill>
            <a:schemeClr val="tx1"/>
          </a:solidFill>
          <a:ln>
            <a:noFill/>
          </a:ln>
          <a:effectLst>
            <a:outerShdw blurRad="44450" dist="27940" dir="5400000" algn="ctr">
              <a:srgbClr val="000000">
                <a:alpha val="32000"/>
              </a:srgbClr>
            </a:outerShdw>
          </a:effectLst>
          <a:scene3d>
            <a:camera prst="perspectiveRelaxed"/>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pic>
        <p:nvPicPr>
          <p:cNvPr id="1026" name="Picture 2" descr="C:\Users\Test1\AppData\Local\Microsoft\Windows\Temporary Internet Files\Content.IE5\YD1MZ0YB\MC900383362[1].wmf"/>
          <p:cNvPicPr>
            <a:picLocks noChangeAspect="1" noChangeArrowheads="1"/>
          </p:cNvPicPr>
          <p:nvPr/>
        </p:nvPicPr>
        <p:blipFill>
          <a:blip r:embed="rId3"/>
          <a:srcRect/>
          <a:stretch>
            <a:fillRect/>
          </a:stretch>
        </p:blipFill>
        <p:spPr bwMode="auto">
          <a:xfrm>
            <a:off x="5647648" y="3603171"/>
            <a:ext cx="2269392" cy="2275114"/>
          </a:xfrm>
          <a:prstGeom prst="rect">
            <a:avLst/>
          </a:prstGeom>
          <a:noFill/>
        </p:spPr>
      </p:pic>
      <p:pic>
        <p:nvPicPr>
          <p:cNvPr id="1027" name="Picture 3" descr="C:\Users\Test1\AppData\Local\Microsoft\Windows\Temporary Internet Files\Content.IE5\8F0O8IS6\MC900441459[1].png"/>
          <p:cNvPicPr>
            <a:picLocks noChangeAspect="1" noChangeArrowheads="1"/>
          </p:cNvPicPr>
          <p:nvPr/>
        </p:nvPicPr>
        <p:blipFill>
          <a:blip r:embed="rId4"/>
          <a:srcRect/>
          <a:stretch>
            <a:fillRect/>
          </a:stretch>
        </p:blipFill>
        <p:spPr bwMode="auto">
          <a:xfrm>
            <a:off x="5477945" y="2030444"/>
            <a:ext cx="975638" cy="975638"/>
          </a:xfrm>
          <a:prstGeom prst="rect">
            <a:avLst/>
          </a:prstGeom>
          <a:noFill/>
        </p:spPr>
      </p:pic>
      <p:pic>
        <p:nvPicPr>
          <p:cNvPr id="11" name="Picture 3" descr="C:\Users\Test1\AppData\Local\Microsoft\Windows\Temporary Internet Files\Content.IE5\8F0O8IS6\MC900441459[1].png"/>
          <p:cNvPicPr>
            <a:picLocks noChangeAspect="1" noChangeArrowheads="1"/>
          </p:cNvPicPr>
          <p:nvPr/>
        </p:nvPicPr>
        <p:blipFill>
          <a:blip r:embed="rId4"/>
          <a:srcRect/>
          <a:stretch>
            <a:fillRect/>
          </a:stretch>
        </p:blipFill>
        <p:spPr bwMode="auto">
          <a:xfrm>
            <a:off x="5965764" y="2418894"/>
            <a:ext cx="975638" cy="975638"/>
          </a:xfrm>
          <a:prstGeom prst="rect">
            <a:avLst/>
          </a:prstGeom>
          <a:noFill/>
        </p:spPr>
      </p:pic>
      <p:pic>
        <p:nvPicPr>
          <p:cNvPr id="12" name="Picture 3" descr="C:\Users\Test1\AppData\Local\Microsoft\Windows\Temporary Internet Files\Content.IE5\8F0O8IS6\MC900441459[1].png"/>
          <p:cNvPicPr>
            <a:picLocks noChangeAspect="1" noChangeArrowheads="1"/>
          </p:cNvPicPr>
          <p:nvPr/>
        </p:nvPicPr>
        <p:blipFill>
          <a:blip r:embed="rId4"/>
          <a:srcRect/>
          <a:stretch>
            <a:fillRect/>
          </a:stretch>
        </p:blipFill>
        <p:spPr bwMode="auto">
          <a:xfrm>
            <a:off x="6453583" y="2190067"/>
            <a:ext cx="975638" cy="975638"/>
          </a:xfrm>
          <a:prstGeom prst="rect">
            <a:avLst/>
          </a:prstGeom>
          <a:noFill/>
        </p:spPr>
      </p:pic>
      <p:pic>
        <p:nvPicPr>
          <p:cNvPr id="13" name="Picture 3" descr="C:\Users\Test1\AppData\Local\Microsoft\Windows\Temporary Internet Files\Content.IE5\8F0O8IS6\MC900441459[1].png"/>
          <p:cNvPicPr>
            <a:picLocks noChangeAspect="1" noChangeArrowheads="1"/>
          </p:cNvPicPr>
          <p:nvPr/>
        </p:nvPicPr>
        <p:blipFill>
          <a:blip r:embed="rId4"/>
          <a:srcRect/>
          <a:stretch>
            <a:fillRect/>
          </a:stretch>
        </p:blipFill>
        <p:spPr bwMode="auto">
          <a:xfrm>
            <a:off x="6941402" y="2418894"/>
            <a:ext cx="975638" cy="975638"/>
          </a:xfrm>
          <a:prstGeom prst="rect">
            <a:avLst/>
          </a:prstGeom>
          <a:noFill/>
        </p:spPr>
      </p:pic>
      <p:sp>
        <p:nvSpPr>
          <p:cNvPr id="14" name="Oval Callout 13"/>
          <p:cNvSpPr/>
          <p:nvPr/>
        </p:nvSpPr>
        <p:spPr>
          <a:xfrm>
            <a:off x="5477945" y="1665515"/>
            <a:ext cx="2439095" cy="1729018"/>
          </a:xfrm>
          <a:prstGeom prst="wedgeEllipseCallout">
            <a:avLst>
              <a:gd name="adj1" fmla="val 17995"/>
              <a:gd name="adj2" fmla="val 65018"/>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Credits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1:</a:t>
            </a:r>
            <a:endParaRPr lang="en-CA" sz="3600" b="1" u="sng" dirty="0"/>
          </a:p>
        </p:txBody>
      </p:sp>
      <p:sp>
        <p:nvSpPr>
          <p:cNvPr id="8" name="Rectangle 7"/>
          <p:cNvSpPr/>
          <p:nvPr/>
        </p:nvSpPr>
        <p:spPr>
          <a:xfrm>
            <a:off x="722313" y="2677886"/>
            <a:ext cx="2804658" cy="2895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9" name="Rectangle 8"/>
          <p:cNvSpPr/>
          <p:nvPr/>
        </p:nvSpPr>
        <p:spPr>
          <a:xfrm>
            <a:off x="870857" y="2906713"/>
            <a:ext cx="2471057" cy="250348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smtClean="0">
                <a:solidFill>
                  <a:schemeClr val="tx1"/>
                </a:solidFill>
              </a:rPr>
              <a:t>Sammy Thompson</a:t>
            </a:r>
          </a:p>
          <a:p>
            <a:pPr algn="ctr"/>
            <a:r>
              <a:rPr lang="en-CA" dirty="0" smtClean="0">
                <a:solidFill>
                  <a:schemeClr val="tx1"/>
                </a:solidFill>
              </a:rPr>
              <a:t>April 1 - 30</a:t>
            </a:r>
          </a:p>
          <a:p>
            <a:pPr algn="ctr"/>
            <a:endParaRPr lang="en-CA" dirty="0" smtClean="0">
              <a:solidFill>
                <a:schemeClr val="tx1"/>
              </a:solidFill>
            </a:endParaRPr>
          </a:p>
          <a:p>
            <a:pPr algn="ctr"/>
            <a:r>
              <a:rPr lang="en-CA" dirty="0" smtClean="0">
                <a:solidFill>
                  <a:schemeClr val="tx1"/>
                </a:solidFill>
              </a:rPr>
              <a:t>400 T-Shirts: $400.00</a:t>
            </a:r>
          </a:p>
          <a:p>
            <a:pPr algn="ctr"/>
            <a:r>
              <a:rPr lang="en-CA" dirty="0" smtClean="0">
                <a:solidFill>
                  <a:schemeClr val="tx1"/>
                </a:solidFill>
              </a:rPr>
              <a:t>T-Shirt Credit: -$200.00</a:t>
            </a:r>
          </a:p>
          <a:p>
            <a:pPr algn="ctr"/>
            <a:r>
              <a:rPr lang="en-CA" dirty="0" smtClean="0">
                <a:solidFill>
                  <a:schemeClr val="tx1"/>
                </a:solidFill>
              </a:rPr>
              <a:t>Total: $200</a:t>
            </a:r>
            <a:endParaRPr lang="en-CA" dirty="0">
              <a:solidFill>
                <a:schemeClr val="tx1"/>
              </a:solidFill>
            </a:endParaRPr>
          </a:p>
        </p:txBody>
      </p:sp>
      <p:sp>
        <p:nvSpPr>
          <p:cNvPr id="10" name="Right Arrow 9"/>
          <p:cNvSpPr/>
          <p:nvPr/>
        </p:nvSpPr>
        <p:spPr>
          <a:xfrm rot="10800000">
            <a:off x="3701143" y="3603171"/>
            <a:ext cx="1458686" cy="805543"/>
          </a:xfrm>
          <a:prstGeom prst="rightArrow">
            <a:avLst/>
          </a:prstGeom>
          <a:solidFill>
            <a:schemeClr val="tx1"/>
          </a:solidFill>
          <a:ln>
            <a:noFill/>
          </a:ln>
          <a:effectLst>
            <a:outerShdw blurRad="44450" dist="27940" dir="5400000" algn="ctr">
              <a:srgbClr val="000000">
                <a:alpha val="32000"/>
              </a:srgbClr>
            </a:outerShdw>
          </a:effectLst>
          <a:scene3d>
            <a:camera prst="perspectiveRelaxed"/>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pic>
        <p:nvPicPr>
          <p:cNvPr id="2050" name="Picture 2" descr="C:\Users\Test1\AppData\Local\Microsoft\Windows\Temporary Internet Files\Content.IE5\8F0O8IS6\MP900442182[1].jpg"/>
          <p:cNvPicPr>
            <a:picLocks noChangeAspect="1" noChangeArrowheads="1"/>
          </p:cNvPicPr>
          <p:nvPr/>
        </p:nvPicPr>
        <p:blipFill>
          <a:blip r:embed="rId3"/>
          <a:srcRect/>
          <a:stretch>
            <a:fillRect/>
          </a:stretch>
        </p:blipFill>
        <p:spPr bwMode="auto">
          <a:xfrm>
            <a:off x="5758541" y="3178628"/>
            <a:ext cx="2873829" cy="1915886"/>
          </a:xfrm>
          <a:prstGeom prst="rect">
            <a:avLst/>
          </a:prstGeom>
          <a:noFill/>
          <a:ln w="38100">
            <a:solidFill>
              <a:schemeClr val="tx1"/>
            </a:solid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Credits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1 Solution:</a:t>
            </a:r>
            <a:endParaRPr lang="en-CA" sz="3600" b="1" u="sng" dirty="0"/>
          </a:p>
        </p:txBody>
      </p:sp>
      <p:sp>
        <p:nvSpPr>
          <p:cNvPr id="6" name="Text Placeholder 2"/>
          <p:cNvSpPr>
            <a:spLocks noGrp="1"/>
          </p:cNvSpPr>
          <p:nvPr>
            <p:ph type="body" idx="1"/>
          </p:nvPr>
        </p:nvSpPr>
        <p:spPr>
          <a:xfrm>
            <a:off x="482381" y="3831771"/>
            <a:ext cx="7772400" cy="1817913"/>
          </a:xfrm>
        </p:spPr>
        <p:txBody>
          <a:bodyPr>
            <a:noAutofit/>
          </a:bodyPr>
          <a:lstStyle/>
          <a:p>
            <a:pPr marL="457200" indent="-457200" algn="l">
              <a:buAutoNum type="arabicPeriod"/>
              <a:defRPr/>
            </a:pPr>
            <a:r>
              <a:rPr lang="en-US" sz="2400" dirty="0" smtClean="0">
                <a:ea typeface="ＭＳ Ｐゴシック" charset="0"/>
              </a:rPr>
              <a:t>Create one-time purchase order with negative amount of: 200 t-shirts   (-200)</a:t>
            </a:r>
          </a:p>
          <a:p>
            <a:pPr marL="457200" indent="-457200" algn="l">
              <a:buAutoNum type="arabicPeriod"/>
              <a:defRPr/>
            </a:pPr>
            <a:endParaRPr lang="en-US" sz="2400" dirty="0" smtClean="0">
              <a:ea typeface="ＭＳ Ｐゴシック" charset="0"/>
            </a:endParaRPr>
          </a:p>
          <a:p>
            <a:pPr marL="457200" indent="-457200" algn="l">
              <a:buAutoNum type="arabicPeriod"/>
              <a:defRPr/>
            </a:pPr>
            <a:r>
              <a:rPr lang="en-US" sz="2400" dirty="0" smtClean="0">
                <a:ea typeface="ＭＳ Ｐゴシック" charset="0"/>
              </a:rPr>
              <a:t>Save the purchase order</a:t>
            </a:r>
          </a:p>
          <a:p>
            <a:pPr marL="457200" indent="-457200" algn="l">
              <a:buAutoNum type="arabicPeriod"/>
              <a:defRPr/>
            </a:pPr>
            <a:endParaRPr lang="en-US" sz="2400" dirty="0" smtClean="0">
              <a:ea typeface="ＭＳ Ｐゴシック" charset="0"/>
            </a:endParaRPr>
          </a:p>
          <a:p>
            <a:pPr marL="457200" indent="-457200" algn="l">
              <a:buAutoNum type="arabicPeriod"/>
              <a:defRPr/>
            </a:pPr>
            <a:r>
              <a:rPr lang="en-US" sz="2400" dirty="0" smtClean="0">
                <a:ea typeface="ＭＳ Ｐゴシック" charset="0"/>
              </a:rPr>
              <a:t>Leave it to be picked up on the next invoice (April)</a:t>
            </a:r>
            <a:endParaRPr lang="en-US" sz="2400" dirty="0">
              <a:ea typeface="ＭＳ Ｐゴシック"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Credits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2:</a:t>
            </a:r>
            <a:endParaRPr lang="en-CA" sz="3600" b="1" u="sng" dirty="0"/>
          </a:p>
        </p:txBody>
      </p:sp>
      <p:sp>
        <p:nvSpPr>
          <p:cNvPr id="6" name="Text Placeholder 2"/>
          <p:cNvSpPr>
            <a:spLocks noGrp="1"/>
          </p:cNvSpPr>
          <p:nvPr>
            <p:ph type="body" idx="1"/>
          </p:nvPr>
        </p:nvSpPr>
        <p:spPr>
          <a:xfrm>
            <a:off x="482381" y="3831771"/>
            <a:ext cx="7772400" cy="1817913"/>
          </a:xfrm>
        </p:spPr>
        <p:txBody>
          <a:bodyPr>
            <a:noAutofit/>
          </a:bodyPr>
          <a:lstStyle/>
          <a:p>
            <a:pPr marL="457200" indent="-457200" algn="l">
              <a:defRPr/>
            </a:pPr>
            <a:r>
              <a:rPr lang="en-US" dirty="0" smtClean="0">
                <a:ea typeface="ＭＳ Ｐゴシック" charset="0"/>
              </a:rPr>
              <a:t>	Box it up sells boxes to Sarah Todd. Sarah Todd started Pre-paying for her monthly charges of $600 on January 1.</a:t>
            </a:r>
          </a:p>
          <a:p>
            <a:pPr marL="457200" indent="-457200" algn="l">
              <a:defRPr/>
            </a:pPr>
            <a:endParaRPr lang="en-US" dirty="0" smtClean="0">
              <a:ea typeface="ＭＳ Ｐゴシック" charset="0"/>
            </a:endParaRPr>
          </a:p>
          <a:p>
            <a:pPr marL="457200" indent="-457200" algn="l">
              <a:defRPr/>
            </a:pPr>
            <a:r>
              <a:rPr lang="en-US" dirty="0" smtClean="0">
                <a:ea typeface="ＭＳ Ｐゴシック" charset="0"/>
              </a:rPr>
              <a:t>	She receives her first invoice on for the period of January immediately. Then she receives her second invoice for February on February 1. Both invoices are paid (pre-paid).</a:t>
            </a:r>
          </a:p>
          <a:p>
            <a:pPr marL="457200" indent="-457200" algn="l">
              <a:defRPr/>
            </a:pPr>
            <a:endParaRPr lang="en-US" dirty="0" smtClean="0">
              <a:ea typeface="ＭＳ Ｐゴシック" charset="0"/>
            </a:endParaRPr>
          </a:p>
          <a:p>
            <a:pPr marL="457200" indent="-457200" algn="l">
              <a:defRPr/>
            </a:pPr>
            <a:r>
              <a:rPr lang="en-US" dirty="0" smtClean="0">
                <a:ea typeface="ＭＳ Ｐゴシック" charset="0"/>
              </a:rPr>
              <a:t>	Sarah decides on February 14 that she no longer needs the boxes. </a:t>
            </a:r>
            <a:endParaRPr lang="en-US" dirty="0">
              <a:ea typeface="ＭＳ Ｐゴシック"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Credits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2:</a:t>
            </a:r>
            <a:endParaRPr lang="en-CA" sz="3600" b="1" u="sng" dirty="0"/>
          </a:p>
        </p:txBody>
      </p:sp>
      <p:pic>
        <p:nvPicPr>
          <p:cNvPr id="3077" name="Picture 5" descr="C:\Users\Test1\AppData\Local\Microsoft\Windows\Temporary Internet Files\Content.IE5\8F0O8IS6\MP900409330[1].jpg"/>
          <p:cNvPicPr>
            <a:picLocks noChangeAspect="1" noChangeArrowheads="1"/>
          </p:cNvPicPr>
          <p:nvPr/>
        </p:nvPicPr>
        <p:blipFill>
          <a:blip r:embed="rId3"/>
          <a:srcRect/>
          <a:stretch>
            <a:fillRect/>
          </a:stretch>
        </p:blipFill>
        <p:spPr bwMode="auto">
          <a:xfrm>
            <a:off x="3109248" y="2844231"/>
            <a:ext cx="2743200" cy="2743200"/>
          </a:xfrm>
          <a:prstGeom prst="rect">
            <a:avLst/>
          </a:prstGeom>
          <a:noFill/>
        </p:spPr>
      </p:pic>
      <p:grpSp>
        <p:nvGrpSpPr>
          <p:cNvPr id="12" name="Group 11"/>
          <p:cNvGrpSpPr/>
          <p:nvPr/>
        </p:nvGrpSpPr>
        <p:grpSpPr>
          <a:xfrm>
            <a:off x="212114" y="3360743"/>
            <a:ext cx="2494362" cy="1839458"/>
            <a:chOff x="722313" y="2677886"/>
            <a:chExt cx="2804658" cy="2068285"/>
          </a:xfrm>
        </p:grpSpPr>
        <p:sp>
          <p:nvSpPr>
            <p:cNvPr id="10" name="Rectangle 9"/>
            <p:cNvSpPr/>
            <p:nvPr/>
          </p:nvSpPr>
          <p:spPr>
            <a:xfrm>
              <a:off x="722313" y="2677886"/>
              <a:ext cx="2804658" cy="20682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1" name="Rectangle 10"/>
            <p:cNvSpPr/>
            <p:nvPr/>
          </p:nvSpPr>
          <p:spPr>
            <a:xfrm>
              <a:off x="870857" y="2906713"/>
              <a:ext cx="2471057" cy="152377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smtClean="0">
                  <a:solidFill>
                    <a:schemeClr val="tx1"/>
                  </a:solidFill>
                </a:rPr>
                <a:t>Sarah Todd</a:t>
              </a:r>
            </a:p>
            <a:p>
              <a:pPr algn="ctr"/>
              <a:r>
                <a:rPr lang="en-CA" b="1" u="sng" dirty="0" smtClean="0">
                  <a:solidFill>
                    <a:schemeClr val="tx1"/>
                  </a:solidFill>
                </a:rPr>
                <a:t>January 1 - 31</a:t>
              </a:r>
            </a:p>
            <a:p>
              <a:pPr algn="ctr"/>
              <a:endParaRPr lang="en-CA" dirty="0" smtClean="0">
                <a:solidFill>
                  <a:schemeClr val="tx1"/>
                </a:solidFill>
              </a:endParaRPr>
            </a:p>
            <a:p>
              <a:pPr algn="ctr"/>
              <a:r>
                <a:rPr lang="en-CA" dirty="0" smtClean="0">
                  <a:solidFill>
                    <a:schemeClr val="tx1"/>
                  </a:solidFill>
                </a:rPr>
                <a:t>400 Boxes- $600.00</a:t>
              </a:r>
            </a:p>
            <a:p>
              <a:pPr algn="ctr"/>
              <a:r>
                <a:rPr lang="en-CA" dirty="0" smtClean="0">
                  <a:solidFill>
                    <a:schemeClr val="tx1"/>
                  </a:solidFill>
                </a:rPr>
                <a:t>Total: $600</a:t>
              </a:r>
              <a:endParaRPr lang="en-CA" dirty="0">
                <a:solidFill>
                  <a:schemeClr val="tx1"/>
                </a:solidFill>
              </a:endParaRPr>
            </a:p>
          </p:txBody>
        </p:sp>
      </p:grpSp>
      <p:grpSp>
        <p:nvGrpSpPr>
          <p:cNvPr id="13" name="Group 12"/>
          <p:cNvGrpSpPr/>
          <p:nvPr/>
        </p:nvGrpSpPr>
        <p:grpSpPr>
          <a:xfrm>
            <a:off x="6291690" y="3360743"/>
            <a:ext cx="2494362" cy="1839458"/>
            <a:chOff x="722313" y="2677886"/>
            <a:chExt cx="2804658" cy="2068285"/>
          </a:xfrm>
        </p:grpSpPr>
        <p:sp>
          <p:nvSpPr>
            <p:cNvPr id="14" name="Rectangle 13"/>
            <p:cNvSpPr/>
            <p:nvPr/>
          </p:nvSpPr>
          <p:spPr>
            <a:xfrm>
              <a:off x="722313" y="2677886"/>
              <a:ext cx="2804658" cy="20682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5" name="Rectangle 14"/>
            <p:cNvSpPr/>
            <p:nvPr/>
          </p:nvSpPr>
          <p:spPr>
            <a:xfrm>
              <a:off x="870857" y="2906713"/>
              <a:ext cx="2471057" cy="152377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smtClean="0">
                  <a:solidFill>
                    <a:schemeClr val="tx1"/>
                  </a:solidFill>
                </a:rPr>
                <a:t>Sarah Todd</a:t>
              </a:r>
            </a:p>
            <a:p>
              <a:pPr algn="ctr"/>
              <a:r>
                <a:rPr lang="en-CA" b="1" u="sng" dirty="0" smtClean="0">
                  <a:solidFill>
                    <a:schemeClr val="tx1"/>
                  </a:solidFill>
                </a:rPr>
                <a:t>February 1 -29</a:t>
              </a:r>
            </a:p>
            <a:p>
              <a:pPr algn="ctr"/>
              <a:endParaRPr lang="en-CA" dirty="0" smtClean="0">
                <a:solidFill>
                  <a:schemeClr val="tx1"/>
                </a:solidFill>
              </a:endParaRPr>
            </a:p>
            <a:p>
              <a:pPr algn="ctr"/>
              <a:r>
                <a:rPr lang="en-CA" dirty="0" smtClean="0">
                  <a:solidFill>
                    <a:schemeClr val="tx1"/>
                  </a:solidFill>
                </a:rPr>
                <a:t>400 Boxes- $600.00</a:t>
              </a:r>
            </a:p>
            <a:p>
              <a:pPr algn="ctr"/>
              <a:r>
                <a:rPr lang="en-CA" dirty="0" smtClean="0">
                  <a:solidFill>
                    <a:schemeClr val="tx1"/>
                  </a:solidFill>
                </a:rPr>
                <a:t>Total: $600</a:t>
              </a:r>
              <a:endParaRPr lang="en-CA" dirty="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Credits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2 Solution:</a:t>
            </a:r>
            <a:endParaRPr lang="en-CA" sz="3600" b="1" u="sng" dirty="0"/>
          </a:p>
        </p:txBody>
      </p:sp>
      <p:sp>
        <p:nvSpPr>
          <p:cNvPr id="6" name="Text Placeholder 2"/>
          <p:cNvSpPr>
            <a:spLocks noGrp="1"/>
          </p:cNvSpPr>
          <p:nvPr>
            <p:ph type="body" idx="1"/>
          </p:nvPr>
        </p:nvSpPr>
        <p:spPr>
          <a:xfrm>
            <a:off x="482381" y="3831771"/>
            <a:ext cx="7772400" cy="1817913"/>
          </a:xfrm>
        </p:spPr>
        <p:txBody>
          <a:bodyPr>
            <a:noAutofit/>
          </a:bodyPr>
          <a:lstStyle/>
          <a:p>
            <a:pPr marL="457200" indent="-457200" algn="l">
              <a:buAutoNum type="arabicPeriod"/>
              <a:defRPr/>
            </a:pPr>
            <a:r>
              <a:rPr lang="en-US" dirty="0" smtClean="0">
                <a:ea typeface="ＭＳ Ｐゴシック" charset="0"/>
              </a:rPr>
              <a:t>Create order for Sarah – active since Jan 1</a:t>
            </a:r>
          </a:p>
          <a:p>
            <a:pPr marL="457200" indent="-457200" algn="l">
              <a:buAutoNum type="arabicPeriod"/>
              <a:defRPr/>
            </a:pPr>
            <a:r>
              <a:rPr lang="en-US" dirty="0" smtClean="0">
                <a:ea typeface="ＭＳ Ｐゴシック" charset="0"/>
              </a:rPr>
              <a:t>Generate invoice for Jan 1 – 31 period – pay invoice</a:t>
            </a:r>
          </a:p>
          <a:p>
            <a:pPr marL="457200" indent="-457200" algn="l">
              <a:buAutoNum type="arabicPeriod"/>
              <a:defRPr/>
            </a:pPr>
            <a:r>
              <a:rPr lang="en-US" dirty="0" smtClean="0">
                <a:ea typeface="ＭＳ Ｐゴシック" charset="0"/>
              </a:rPr>
              <a:t>Generate second invoice for Feb 1 – 29 period – pay invoice</a:t>
            </a:r>
          </a:p>
          <a:p>
            <a:pPr marL="457200" indent="-457200" algn="l">
              <a:buAutoNum type="arabicPeriod"/>
              <a:defRPr/>
            </a:pPr>
            <a:r>
              <a:rPr lang="en-US" dirty="0" smtClean="0">
                <a:ea typeface="ＭＳ Ｐゴシック" charset="0"/>
              </a:rPr>
              <a:t>Edit purchase order: Active Until February 14</a:t>
            </a:r>
          </a:p>
          <a:p>
            <a:pPr marL="457200" indent="-457200" algn="l">
              <a:buAutoNum type="arabicPeriod"/>
              <a:defRPr/>
            </a:pPr>
            <a:r>
              <a:rPr lang="en-US" dirty="0" smtClean="0">
                <a:ea typeface="ＭＳ Ｐゴシック" charset="0"/>
              </a:rPr>
              <a:t>Edit cycle start date: February 1</a:t>
            </a:r>
          </a:p>
          <a:p>
            <a:pPr marL="457200" indent="-457200" algn="l">
              <a:buAutoNum type="arabicPeriod"/>
              <a:defRPr/>
            </a:pPr>
            <a:r>
              <a:rPr lang="en-US" dirty="0" smtClean="0">
                <a:ea typeface="ＭＳ Ｐゴシック" charset="0"/>
              </a:rPr>
              <a:t>Save purchase order – automatic credit created</a:t>
            </a:r>
          </a:p>
          <a:p>
            <a:pPr marL="457200" indent="-457200" algn="l">
              <a:buAutoNum type="arabicPeriod"/>
              <a:defRPr/>
            </a:pPr>
            <a:endParaRPr lang="en-US" dirty="0">
              <a:ea typeface="ＭＳ Ｐゴシック"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Credits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3:</a:t>
            </a:r>
            <a:endParaRPr lang="en-CA" sz="3600" b="1" u="sng" dirty="0"/>
          </a:p>
        </p:txBody>
      </p:sp>
      <p:sp>
        <p:nvSpPr>
          <p:cNvPr id="5" name="Text Placeholder 4"/>
          <p:cNvSpPr>
            <a:spLocks noGrp="1"/>
          </p:cNvSpPr>
          <p:nvPr>
            <p:ph type="body" idx="1"/>
          </p:nvPr>
        </p:nvSpPr>
        <p:spPr>
          <a:xfrm>
            <a:off x="4809385" y="2872921"/>
            <a:ext cx="3980316" cy="2592836"/>
          </a:xfrm>
        </p:spPr>
        <p:txBody>
          <a:bodyPr>
            <a:normAutofit/>
          </a:bodyPr>
          <a:lstStyle/>
          <a:p>
            <a:pPr algn="l"/>
            <a:r>
              <a:rPr lang="en-CA" dirty="0" smtClean="0"/>
              <a:t>The customer has already paid for the January 1 – 31 period.</a:t>
            </a:r>
          </a:p>
          <a:p>
            <a:pPr algn="l"/>
            <a:r>
              <a:rPr lang="en-CA" dirty="0" smtClean="0"/>
              <a:t> </a:t>
            </a:r>
          </a:p>
          <a:p>
            <a:pPr algn="l"/>
            <a:r>
              <a:rPr lang="en-CA" dirty="0" smtClean="0"/>
              <a:t>What would you need to do in order to give the customer a credit </a:t>
            </a:r>
            <a:r>
              <a:rPr lang="en-CA" u="sng" dirty="0" smtClean="0"/>
              <a:t>only</a:t>
            </a:r>
            <a:r>
              <a:rPr lang="en-CA" dirty="0" smtClean="0"/>
              <a:t> for the text message product? </a:t>
            </a:r>
            <a:endParaRPr lang="en-CA" dirty="0"/>
          </a:p>
        </p:txBody>
      </p:sp>
      <p:grpSp>
        <p:nvGrpSpPr>
          <p:cNvPr id="8" name="Group 7"/>
          <p:cNvGrpSpPr/>
          <p:nvPr/>
        </p:nvGrpSpPr>
        <p:grpSpPr>
          <a:xfrm>
            <a:off x="722313" y="3078843"/>
            <a:ext cx="3370504" cy="2386914"/>
            <a:chOff x="722313" y="2677886"/>
            <a:chExt cx="2804658" cy="2068285"/>
          </a:xfrm>
        </p:grpSpPr>
        <p:sp>
          <p:nvSpPr>
            <p:cNvPr id="9" name="Rectangle 8"/>
            <p:cNvSpPr/>
            <p:nvPr/>
          </p:nvSpPr>
          <p:spPr>
            <a:xfrm>
              <a:off x="722313" y="2677886"/>
              <a:ext cx="2804658" cy="20682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0" name="Rectangle 9"/>
            <p:cNvSpPr/>
            <p:nvPr/>
          </p:nvSpPr>
          <p:spPr>
            <a:xfrm>
              <a:off x="870857" y="2906713"/>
              <a:ext cx="2471057" cy="152377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smtClean="0">
                  <a:solidFill>
                    <a:schemeClr val="tx1"/>
                  </a:solidFill>
                </a:rPr>
                <a:t>Frank Davids</a:t>
              </a:r>
            </a:p>
            <a:p>
              <a:pPr algn="ctr"/>
              <a:r>
                <a:rPr lang="en-CA" b="1" u="sng" dirty="0" smtClean="0">
                  <a:solidFill>
                    <a:schemeClr val="tx1"/>
                  </a:solidFill>
                </a:rPr>
                <a:t>Active Since: January 1</a:t>
              </a:r>
            </a:p>
            <a:p>
              <a:pPr algn="ctr"/>
              <a:endParaRPr lang="en-CA" dirty="0" smtClean="0">
                <a:solidFill>
                  <a:schemeClr val="tx1"/>
                </a:solidFill>
              </a:endParaRPr>
            </a:p>
            <a:p>
              <a:pPr algn="ctr"/>
              <a:r>
                <a:rPr lang="en-CA" dirty="0" smtClean="0">
                  <a:solidFill>
                    <a:schemeClr val="tx1"/>
                  </a:solidFill>
                </a:rPr>
                <a:t>4000 Minutes - $600.00</a:t>
              </a:r>
            </a:p>
            <a:p>
              <a:pPr algn="ctr"/>
              <a:r>
                <a:rPr lang="en-CA" dirty="0" smtClean="0">
                  <a:solidFill>
                    <a:schemeClr val="tx1"/>
                  </a:solidFill>
                </a:rPr>
                <a:t>Cell Phone - $200.00</a:t>
              </a:r>
            </a:p>
            <a:p>
              <a:pPr algn="ctr"/>
              <a:r>
                <a:rPr lang="en-CA" dirty="0" smtClean="0">
                  <a:solidFill>
                    <a:schemeClr val="tx1"/>
                  </a:solidFill>
                </a:rPr>
                <a:t>500 Text Messages - $50</a:t>
              </a:r>
            </a:p>
          </p:txBody>
        </p:sp>
      </p:grpSp>
      <p:sp>
        <p:nvSpPr>
          <p:cNvPr id="11" name="Text Placeholder 4"/>
          <p:cNvSpPr txBox="1">
            <a:spLocks/>
          </p:cNvSpPr>
          <p:nvPr/>
        </p:nvSpPr>
        <p:spPr>
          <a:xfrm>
            <a:off x="722313" y="2666999"/>
            <a:ext cx="7772400" cy="411843"/>
          </a:xfrm>
          <a:prstGeom prst="rect">
            <a:avLst/>
          </a:prstGeom>
        </p:spPr>
        <p:txBody>
          <a:bodyPr vert="horz" lIns="91440" tIns="45720" rIns="91440" bIns="45720" rtlCol="0" anchor="b">
            <a:normAutofit/>
            <a:scene3d>
              <a:camera prst="orthographicFront">
                <a:rot lat="0" lon="0" rev="0"/>
              </a:camera>
              <a:lightRig rig="contrasting" dir="t">
                <a:rot lat="0" lon="0" rev="4500000"/>
              </a:lightRig>
            </a:scene3d>
            <a:sp3d contourW="6350" prstMaterial="metal">
              <a:contourClr>
                <a:schemeClr val="accent1">
                  <a:shade val="75000"/>
                </a:schemeClr>
              </a:contourClr>
            </a:sp3d>
          </a:bodyPr>
          <a:lstStyle/>
          <a:p>
            <a:pPr marL="0" marR="0" lvl="0" indent="0" algn="l" defTabSz="457200" rtl="0" eaLnBrk="1" fontAlgn="base" latinLnBrk="0" hangingPunct="1">
              <a:lnSpc>
                <a:spcPct val="100000"/>
              </a:lnSpc>
              <a:spcBef>
                <a:spcPct val="20000"/>
              </a:spcBef>
              <a:spcAft>
                <a:spcPct val="0"/>
              </a:spcAft>
              <a:buClrTx/>
              <a:buSzTx/>
              <a:buFont typeface="Arial" pitchFamily="34" charset="0"/>
              <a:buNone/>
              <a:tabLst/>
              <a:defRPr/>
            </a:pPr>
            <a:r>
              <a:rPr kumimoji="0" lang="en-CA" sz="2000" b="1" i="0" u="none" strike="noStrike" kern="1200" cap="all" spc="0" normalizeH="0" baseline="0" noProof="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uLnTx/>
                <a:uFillTx/>
                <a:latin typeface="+mn-lt"/>
                <a:ea typeface="MS PGothic" pitchFamily="34" charset="-128"/>
                <a:cs typeface="ＭＳ Ｐゴシック" charset="0"/>
              </a:rPr>
              <a:t>This is the purchase Order:</a:t>
            </a:r>
            <a:endParaRPr kumimoji="0" lang="en-CA" sz="2000" b="1" i="0" u="none" strike="noStrike" kern="1200" cap="all" spc="0" normalizeH="0" baseline="0" noProof="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uLnTx/>
              <a:uFillTx/>
              <a:latin typeface="+mn-lt"/>
              <a:ea typeface="MS PGothic" pitchFamily="34" charset="-128"/>
              <a:cs typeface="ＭＳ Ｐゴシック"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5442" y="2222344"/>
            <a:ext cx="816058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Refunds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952334" y="3148594"/>
            <a:ext cx="7375474" cy="523220"/>
          </a:xfrm>
          <a:prstGeom prst="rect">
            <a:avLst/>
          </a:prstGeom>
          <a:noFill/>
        </p:spPr>
        <p:txBody>
          <a:bodyPr>
            <a:spAutoFit/>
          </a:bodyPr>
          <a:lstStyle/>
          <a:p>
            <a:pPr algn="ctr" fontAlgn="auto">
              <a:spcBef>
                <a:spcPts val="0"/>
              </a:spcBef>
              <a:spcAft>
                <a:spcPts val="0"/>
              </a:spcAft>
              <a:defRPr/>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Part 2</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4100" name="TextBox 6"/>
          <p:cNvSpPr txBox="1">
            <a:spLocks noChangeArrowheads="1"/>
          </p:cNvSpPr>
          <p:nvPr/>
        </p:nvSpPr>
        <p:spPr bwMode="auto">
          <a:xfrm>
            <a:off x="1636713" y="4514850"/>
            <a:ext cx="5913437" cy="36830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518263"/>
            <a:ext cx="7772400" cy="3548516"/>
          </a:xfrm>
        </p:spPr>
        <p:txBody>
          <a:bodyPr>
            <a:normAutofit/>
          </a:bodyPr>
          <a:lstStyle/>
          <a:p>
            <a:pPr algn="l">
              <a:defRPr/>
            </a:pPr>
            <a:r>
              <a:rPr lang="en-US" sz="2400" dirty="0" smtClean="0">
                <a:ea typeface="ＭＳ Ｐゴシック" charset="0"/>
              </a:rPr>
              <a:t>Is given to a customer when they are cancelling their services with the company, have already paid for their invoice, and require money back</a:t>
            </a:r>
          </a:p>
          <a:p>
            <a:pPr algn="l">
              <a:defRPr/>
            </a:pPr>
            <a:endParaRPr lang="en-US" sz="2400" dirty="0" smtClean="0">
              <a:ea typeface="ＭＳ Ｐゴシック" charset="0"/>
            </a:endParaRPr>
          </a:p>
          <a:p>
            <a:pPr algn="l">
              <a:defRPr/>
            </a:pPr>
            <a:r>
              <a:rPr lang="en-US" sz="2400" dirty="0" smtClean="0">
                <a:ea typeface="ＭＳ Ｐゴシック" charset="0"/>
              </a:rPr>
              <a:t>A refund occurs for something that has been made in the past: a payment.</a:t>
            </a:r>
          </a:p>
          <a:p>
            <a:pPr algn="l">
              <a:defRPr/>
            </a:pPr>
            <a:endParaRPr lang="en-US" dirty="0" smtClean="0">
              <a:ea typeface="ＭＳ Ｐゴシック" charset="0"/>
            </a:endParaRPr>
          </a:p>
          <a:p>
            <a:pPr algn="l">
              <a:defRPr/>
            </a:pPr>
            <a:endParaRPr lang="en-US" dirty="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Refunds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5" name="TextBox 4"/>
          <p:cNvSpPr txBox="1"/>
          <p:nvPr/>
        </p:nvSpPr>
        <p:spPr>
          <a:xfrm>
            <a:off x="310551" y="1871932"/>
            <a:ext cx="3027872" cy="646331"/>
          </a:xfrm>
          <a:prstGeom prst="rect">
            <a:avLst/>
          </a:prstGeom>
          <a:noFill/>
        </p:spPr>
        <p:txBody>
          <a:bodyPr wrap="square" rtlCol="0">
            <a:spAutoFit/>
          </a:bodyPr>
          <a:lstStyle/>
          <a:p>
            <a:pPr algn="ctr"/>
            <a:r>
              <a:rPr lang="en-CA" sz="3600" b="1" u="sng" dirty="0" smtClean="0"/>
              <a:t>What Is It?</a:t>
            </a:r>
            <a:endParaRPr lang="en-CA" sz="3600" b="1" u="sng"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Purpose &amp; Goals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 Placeholder 5"/>
          <p:cNvSpPr>
            <a:spLocks noGrp="1"/>
          </p:cNvSpPr>
          <p:nvPr>
            <p:ph type="body" idx="1"/>
          </p:nvPr>
        </p:nvSpPr>
        <p:spPr>
          <a:xfrm>
            <a:off x="722313" y="3543300"/>
            <a:ext cx="7772400" cy="2702584"/>
          </a:xfrm>
        </p:spPr>
        <p:txBody>
          <a:bodyPr>
            <a:normAutofit fontScale="92500" lnSpcReduction="10000"/>
          </a:bodyPr>
          <a:lstStyle/>
          <a:p>
            <a:pPr marL="457200" indent="-457200" algn="l">
              <a:buFont typeface="Arial" charset="0"/>
              <a:buAutoNum type="arabicPeriod"/>
              <a:defRPr/>
            </a:pPr>
            <a:r>
              <a:rPr lang="en-US" dirty="0" smtClean="0">
                <a:ea typeface="ＭＳ Ｐゴシック" charset="0"/>
              </a:rPr>
              <a:t>TO pass on and share knowledge regarding the functionality of credits and refunds</a:t>
            </a:r>
          </a:p>
          <a:p>
            <a:pPr marL="457200" indent="-457200" algn="l">
              <a:buFont typeface="Arial" charset="0"/>
              <a:buAutoNum type="arabicPeriod"/>
              <a:defRPr/>
            </a:pPr>
            <a:endParaRPr lang="en-US" dirty="0" smtClean="0">
              <a:ea typeface="ＭＳ Ｐゴシック" charset="0"/>
            </a:endParaRPr>
          </a:p>
          <a:p>
            <a:pPr marL="457200" indent="-457200" algn="l">
              <a:buFont typeface="Arial" charset="0"/>
              <a:buAutoNum type="arabicPeriod"/>
              <a:defRPr/>
            </a:pPr>
            <a:r>
              <a:rPr lang="en-US" dirty="0" smtClean="0">
                <a:ea typeface="ＭＳ Ｐゴシック" charset="0"/>
              </a:rPr>
              <a:t>For you to gain a solid understanding of the difference between the two concepts</a:t>
            </a:r>
          </a:p>
          <a:p>
            <a:pPr marL="457200" indent="-457200" algn="l">
              <a:buFont typeface="Arial" charset="0"/>
              <a:buAutoNum type="arabicPeriod"/>
              <a:defRPr/>
            </a:pPr>
            <a:endParaRPr lang="en-US" dirty="0" smtClean="0">
              <a:ea typeface="ＭＳ Ｐゴシック" charset="0"/>
            </a:endParaRPr>
          </a:p>
          <a:p>
            <a:pPr marL="457200" indent="-457200" algn="l">
              <a:buFont typeface="Arial" charset="0"/>
              <a:buAutoNum type="arabicPeriod"/>
              <a:defRPr/>
            </a:pPr>
            <a:r>
              <a:rPr lang="en-US" dirty="0" smtClean="0">
                <a:ea typeface="ＭＳ Ｐゴシック" charset="0"/>
              </a:rPr>
              <a:t>For you to know what, how To use, and where to find the different functionalities associated with credits and refunds</a:t>
            </a:r>
          </a:p>
          <a:p>
            <a:pPr marL="457200" indent="-457200" algn="l">
              <a:buFont typeface="Arial" charset="0"/>
              <a:buAutoNum type="arabicPeriod"/>
              <a:defRPr/>
            </a:pPr>
            <a:endParaRPr lang="en-US" dirty="0" smtClean="0">
              <a:ea typeface="ＭＳ Ｐゴシック" charset="0"/>
            </a:endParaRPr>
          </a:p>
          <a:p>
            <a:pPr marL="457200" indent="-457200" algn="l">
              <a:buFont typeface="Arial" charset="0"/>
              <a:buAutoNum type="arabicPeriod"/>
              <a:defRPr/>
            </a:pPr>
            <a:endParaRPr lang="en-US" dirty="0">
              <a:ea typeface="ＭＳ Ｐゴシック"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732314"/>
            <a:ext cx="7772400" cy="3124200"/>
          </a:xfrm>
        </p:spPr>
        <p:txBody>
          <a:bodyPr>
            <a:noAutofit/>
          </a:bodyPr>
          <a:lstStyle/>
          <a:p>
            <a:pPr algn="l">
              <a:defRPr/>
            </a:pPr>
            <a:r>
              <a:rPr lang="en-US" sz="2800" dirty="0" smtClean="0">
                <a:ea typeface="ＭＳ Ｐゴシック" charset="0"/>
              </a:rPr>
              <a:t>There are instances where a customer will cancel all services with a company, but have already paid for the invoice.</a:t>
            </a:r>
          </a:p>
          <a:p>
            <a:pPr algn="l">
              <a:defRPr/>
            </a:pPr>
            <a:endParaRPr lang="en-US" sz="2800" dirty="0" smtClean="0">
              <a:ea typeface="ＭＳ Ｐゴシック" charset="0"/>
            </a:endParaRPr>
          </a:p>
          <a:p>
            <a:pPr algn="l">
              <a:defRPr/>
            </a:pPr>
            <a:r>
              <a:rPr lang="en-US" sz="2800" dirty="0" smtClean="0">
                <a:ea typeface="ＭＳ Ｐゴシック" charset="0"/>
              </a:rPr>
              <a:t>The customer will expect to be reimbursed for the services that they paid for, but did not use. </a:t>
            </a: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Refunds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207033" y="1871932"/>
            <a:ext cx="3968152" cy="646331"/>
          </a:xfrm>
          <a:prstGeom prst="rect">
            <a:avLst/>
          </a:prstGeom>
          <a:noFill/>
        </p:spPr>
        <p:txBody>
          <a:bodyPr wrap="square" rtlCol="0">
            <a:spAutoFit/>
          </a:bodyPr>
          <a:lstStyle/>
          <a:p>
            <a:pPr algn="ctr"/>
            <a:r>
              <a:rPr lang="en-CA" sz="3600" b="1" u="sng" dirty="0" smtClean="0"/>
              <a:t>Why do we need it?</a:t>
            </a:r>
            <a:endParaRPr lang="en-CA" sz="3600" b="1" u="sng"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667000"/>
            <a:ext cx="7772400" cy="3439886"/>
          </a:xfrm>
        </p:spPr>
        <p:txBody>
          <a:bodyPr>
            <a:noAutofit/>
          </a:bodyPr>
          <a:lstStyle/>
          <a:p>
            <a:pPr algn="l">
              <a:buFont typeface="Arial" pitchFamily="34" charset="0"/>
              <a:buChar char="•"/>
              <a:defRPr/>
            </a:pPr>
            <a:r>
              <a:rPr lang="en-US" sz="2400" dirty="0" smtClean="0">
                <a:ea typeface="ＭＳ Ｐゴシック" charset="0"/>
              </a:rPr>
              <a:t> </a:t>
            </a:r>
            <a:r>
              <a:rPr lang="en-US" sz="2400" dirty="0" smtClean="0">
                <a:ea typeface="ＭＳ Ｐゴシック" charset="0"/>
              </a:rPr>
              <a:t>a refund can </a:t>
            </a:r>
            <a:r>
              <a:rPr lang="en-US" sz="2400" dirty="0" smtClean="0">
                <a:ea typeface="ＭＳ Ｐゴシック" charset="0"/>
              </a:rPr>
              <a:t>only be </a:t>
            </a:r>
            <a:r>
              <a:rPr lang="en-US" sz="2400" dirty="0" smtClean="0">
                <a:ea typeface="ＭＳ Ｐゴシック" charset="0"/>
              </a:rPr>
              <a:t>made for a payment that has already been paid (in the past</a:t>
            </a:r>
            <a:r>
              <a:rPr lang="en-US" sz="2400" dirty="0" smtClean="0">
                <a:ea typeface="ＭＳ Ｐゴシック" charset="0"/>
              </a:rPr>
              <a:t>)</a:t>
            </a:r>
          </a:p>
          <a:p>
            <a:pPr algn="l">
              <a:buFont typeface="Arial" pitchFamily="34" charset="0"/>
              <a:buChar char="•"/>
              <a:defRPr/>
            </a:pPr>
            <a:r>
              <a:rPr lang="en-US" sz="2400" dirty="0" smtClean="0">
                <a:ea typeface="ＭＳ Ｐゴシック" charset="0"/>
              </a:rPr>
              <a:t> choose the payment that is to be refunded</a:t>
            </a:r>
            <a:endParaRPr lang="en-US" sz="2400" dirty="0" smtClean="0">
              <a:ea typeface="ＭＳ Ｐゴシック" charset="0"/>
            </a:endParaRPr>
          </a:p>
          <a:p>
            <a:pPr algn="l">
              <a:buFont typeface="Arial" pitchFamily="34" charset="0"/>
              <a:buChar char="•"/>
              <a:defRPr/>
            </a:pPr>
            <a:r>
              <a:rPr lang="en-US" sz="2400" dirty="0" smtClean="0">
                <a:ea typeface="ＭＳ Ｐゴシック" charset="0"/>
              </a:rPr>
              <a:t> click on </a:t>
            </a:r>
            <a:r>
              <a:rPr lang="en-US" sz="2400" dirty="0" smtClean="0">
                <a:ea typeface="ＭＳ Ｐゴシック" charset="0"/>
              </a:rPr>
              <a:t>the ‘refund payment’ checkbox, you are able to create a payment that indicates you are giving money back to the </a:t>
            </a:r>
            <a:r>
              <a:rPr lang="en-US" sz="2400" dirty="0" smtClean="0">
                <a:ea typeface="ＭＳ Ｐゴシック" charset="0"/>
              </a:rPr>
              <a:t>customer</a:t>
            </a:r>
          </a:p>
          <a:p>
            <a:pPr algn="l">
              <a:buFont typeface="Arial" pitchFamily="34" charset="0"/>
              <a:buChar char="•"/>
              <a:defRPr/>
            </a:pPr>
            <a:r>
              <a:rPr lang="en-US" sz="2400" dirty="0" smtClean="0">
                <a:ea typeface="ＭＳ Ｐゴシック" charset="0"/>
              </a:rPr>
              <a:t> Refund cannot exceed payment balance</a:t>
            </a:r>
            <a:endParaRPr lang="en-US" sz="2400" dirty="0" smtClean="0">
              <a:ea typeface="ＭＳ Ｐゴシック" charset="0"/>
            </a:endParaRPr>
          </a:p>
          <a:p>
            <a:pPr algn="l">
              <a:defRPr/>
            </a:pPr>
            <a:r>
              <a:rPr lang="en-US" sz="2400" dirty="0" smtClean="0">
                <a:ea typeface="ＭＳ Ｐゴシック" charset="0"/>
              </a:rPr>
              <a:t> </a:t>
            </a:r>
            <a:endParaRPr lang="en-US" sz="2400" dirty="0" smtClean="0">
              <a:ea typeface="ＭＳ Ｐゴシック" charset="0"/>
            </a:endParaRP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Refunds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How does it work?</a:t>
            </a:r>
            <a:endParaRPr lang="en-CA" sz="3600" b="1" u="sng"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677886"/>
            <a:ext cx="7772400" cy="2982685"/>
          </a:xfrm>
        </p:spPr>
        <p:txBody>
          <a:bodyPr>
            <a:normAutofit/>
          </a:bodyPr>
          <a:lstStyle/>
          <a:p>
            <a:pPr algn="l">
              <a:defRPr/>
            </a:pPr>
            <a:r>
              <a:rPr lang="en-US" sz="2800" dirty="0" smtClean="0">
                <a:ea typeface="ＭＳ Ｐゴシック" charset="0"/>
              </a:rPr>
              <a:t>Brian Smith Cancels his services with </a:t>
            </a:r>
            <a:r>
              <a:rPr lang="en-US" sz="2800" dirty="0" err="1" smtClean="0">
                <a:ea typeface="ＭＳ Ｐゴシック" charset="0"/>
              </a:rPr>
              <a:t>Telecall</a:t>
            </a:r>
            <a:r>
              <a:rPr lang="en-US" sz="2800" dirty="0" smtClean="0">
                <a:ea typeface="ＭＳ Ｐゴシック" charset="0"/>
              </a:rPr>
              <a:t> Systems. </a:t>
            </a:r>
          </a:p>
          <a:p>
            <a:pPr algn="l">
              <a:defRPr/>
            </a:pPr>
            <a:endParaRPr lang="en-US" sz="2800" dirty="0" smtClean="0">
              <a:ea typeface="ＭＳ Ｐゴシック" charset="0"/>
            </a:endParaRPr>
          </a:p>
          <a:p>
            <a:pPr algn="l">
              <a:defRPr/>
            </a:pPr>
            <a:r>
              <a:rPr lang="en-US" sz="2800" dirty="0" smtClean="0">
                <a:ea typeface="ＭＳ Ｐゴシック" charset="0"/>
              </a:rPr>
              <a:t>He has already paid for his last invoice ($100), </a:t>
            </a:r>
            <a:r>
              <a:rPr lang="en-US" sz="2800" dirty="0" err="1" smtClean="0">
                <a:ea typeface="ＭＳ Ｐゴシック" charset="0"/>
              </a:rPr>
              <a:t>Telecall</a:t>
            </a:r>
            <a:r>
              <a:rPr lang="en-US" sz="2800" dirty="0" smtClean="0">
                <a:ea typeface="ＭＳ Ｐゴシック" charset="0"/>
              </a:rPr>
              <a:t> Systems needs to provide him with a refund.</a:t>
            </a:r>
          </a:p>
        </p:txBody>
      </p:sp>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Refunds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Example 1:</a:t>
            </a:r>
            <a:endParaRPr lang="en-CA" sz="3600" b="1" u="sng"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769441"/>
          </a:xfrm>
          <a:prstGeom prst="rect">
            <a:avLst/>
          </a:prstGeom>
          <a:noFill/>
        </p:spPr>
        <p:txBody>
          <a:bodyPr>
            <a:spAutoFit/>
          </a:bodyPr>
          <a:lstStyle/>
          <a:p>
            <a:pPr algn="ctr" fontAlgn="auto">
              <a:spcBef>
                <a:spcPts val="0"/>
              </a:spcBef>
              <a:spcAft>
                <a:spcPts val="0"/>
              </a:spcAft>
              <a:defRPr/>
            </a:pP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Original Payment </a:t>
            </a: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Involved</a:t>
            </a:r>
            <a:endParaRPr 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438305" y="1225601"/>
            <a:ext cx="3968152" cy="646331"/>
          </a:xfrm>
          <a:prstGeom prst="rect">
            <a:avLst/>
          </a:prstGeom>
          <a:noFill/>
        </p:spPr>
        <p:txBody>
          <a:bodyPr wrap="square" rtlCol="0">
            <a:spAutoFit/>
          </a:bodyPr>
          <a:lstStyle/>
          <a:p>
            <a:pPr algn="ctr"/>
            <a:r>
              <a:rPr lang="en-CA" sz="3600" b="1" u="sng" dirty="0" smtClean="0"/>
              <a:t>Example 1:</a:t>
            </a:r>
            <a:endParaRPr lang="en-CA" sz="3600" b="1" u="sng" dirty="0"/>
          </a:p>
        </p:txBody>
      </p:sp>
      <p:pic>
        <p:nvPicPr>
          <p:cNvPr id="8" name="Picture 7" descr="Refund.PNG"/>
          <p:cNvPicPr>
            <a:picLocks noChangeAspect="1"/>
          </p:cNvPicPr>
          <p:nvPr/>
        </p:nvPicPr>
        <p:blipFill>
          <a:blip r:embed="rId3"/>
          <a:stretch>
            <a:fillRect/>
          </a:stretch>
        </p:blipFill>
        <p:spPr>
          <a:xfrm>
            <a:off x="355992" y="1871932"/>
            <a:ext cx="8321762" cy="461812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0" y="1796143"/>
            <a:ext cx="3968152" cy="646331"/>
          </a:xfrm>
          <a:prstGeom prst="rect">
            <a:avLst/>
          </a:prstGeom>
          <a:noFill/>
        </p:spPr>
        <p:txBody>
          <a:bodyPr wrap="square" rtlCol="0">
            <a:spAutoFit/>
          </a:bodyPr>
          <a:lstStyle/>
          <a:p>
            <a:pPr algn="ctr"/>
            <a:r>
              <a:rPr lang="en-CA" sz="3600" b="1" u="sng" dirty="0" smtClean="0"/>
              <a:t>Example 2:</a:t>
            </a:r>
            <a:endParaRPr lang="en-CA" sz="3600" b="1" u="sng" dirty="0"/>
          </a:p>
        </p:txBody>
      </p:sp>
      <p:sp>
        <p:nvSpPr>
          <p:cNvPr id="5" name="Text Placeholder 2"/>
          <p:cNvSpPr>
            <a:spLocks noGrp="1"/>
          </p:cNvSpPr>
          <p:nvPr>
            <p:ph type="body" idx="1"/>
          </p:nvPr>
        </p:nvSpPr>
        <p:spPr>
          <a:xfrm>
            <a:off x="722313" y="2307771"/>
            <a:ext cx="7772400" cy="2982685"/>
          </a:xfrm>
        </p:spPr>
        <p:txBody>
          <a:bodyPr>
            <a:normAutofit/>
          </a:bodyPr>
          <a:lstStyle/>
          <a:p>
            <a:pPr algn="l">
              <a:defRPr/>
            </a:pPr>
            <a:r>
              <a:rPr lang="en-US" sz="2800" dirty="0" smtClean="0">
                <a:ea typeface="ＭＳ Ｐゴシック" charset="0"/>
              </a:rPr>
              <a:t>Thomas Wilson pre-paid for his August invoice ($500).</a:t>
            </a:r>
          </a:p>
          <a:p>
            <a:pPr algn="l">
              <a:defRPr/>
            </a:pPr>
            <a:endParaRPr lang="en-US" sz="2800" dirty="0" smtClean="0">
              <a:ea typeface="ＭＳ Ｐゴシック" charset="0"/>
            </a:endParaRPr>
          </a:p>
          <a:p>
            <a:pPr algn="l">
              <a:defRPr/>
            </a:pPr>
            <a:r>
              <a:rPr lang="en-US" sz="2800" dirty="0" smtClean="0">
                <a:ea typeface="ＭＳ Ｐゴシック" charset="0"/>
              </a:rPr>
              <a:t>On August 1, he no longer wants to purchase any items from television world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0" y="1796143"/>
            <a:ext cx="3968152" cy="646331"/>
          </a:xfrm>
          <a:prstGeom prst="rect">
            <a:avLst/>
          </a:prstGeom>
          <a:noFill/>
        </p:spPr>
        <p:txBody>
          <a:bodyPr wrap="square" rtlCol="0">
            <a:spAutoFit/>
          </a:bodyPr>
          <a:lstStyle/>
          <a:p>
            <a:pPr algn="ctr"/>
            <a:r>
              <a:rPr lang="en-CA" sz="3600" b="1" u="sng" dirty="0" smtClean="0"/>
              <a:t>Example 2:</a:t>
            </a:r>
            <a:endParaRPr lang="en-CA" sz="3600" b="1" u="sng" dirty="0"/>
          </a:p>
        </p:txBody>
      </p:sp>
      <p:pic>
        <p:nvPicPr>
          <p:cNvPr id="5" name="Picture 2"/>
          <p:cNvPicPr>
            <a:picLocks noChangeAspect="1" noChangeArrowheads="1"/>
          </p:cNvPicPr>
          <p:nvPr/>
        </p:nvPicPr>
        <p:blipFill>
          <a:blip r:embed="rId3"/>
          <a:srcRect/>
          <a:stretch>
            <a:fillRect/>
          </a:stretch>
        </p:blipFill>
        <p:spPr bwMode="auto">
          <a:xfrm>
            <a:off x="533400" y="2794646"/>
            <a:ext cx="8075613" cy="2676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Orders Involved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0" y="1796143"/>
            <a:ext cx="3968152" cy="646331"/>
          </a:xfrm>
          <a:prstGeom prst="rect">
            <a:avLst/>
          </a:prstGeom>
          <a:noFill/>
        </p:spPr>
        <p:txBody>
          <a:bodyPr wrap="square" rtlCol="0">
            <a:spAutoFit/>
          </a:bodyPr>
          <a:lstStyle/>
          <a:p>
            <a:pPr algn="ctr"/>
            <a:r>
              <a:rPr lang="en-CA" sz="3600" b="1" u="sng" dirty="0" smtClean="0"/>
              <a:t>Example 3:</a:t>
            </a:r>
            <a:endParaRPr lang="en-CA" sz="3600" b="1" u="sng" dirty="0"/>
          </a:p>
        </p:txBody>
      </p:sp>
      <p:sp>
        <p:nvSpPr>
          <p:cNvPr id="5" name="Text Placeholder 2"/>
          <p:cNvSpPr>
            <a:spLocks noGrp="1"/>
          </p:cNvSpPr>
          <p:nvPr>
            <p:ph type="body" idx="1"/>
          </p:nvPr>
        </p:nvSpPr>
        <p:spPr>
          <a:xfrm>
            <a:off x="722313" y="2656114"/>
            <a:ext cx="7772400" cy="2982685"/>
          </a:xfrm>
        </p:spPr>
        <p:txBody>
          <a:bodyPr>
            <a:noAutofit/>
          </a:bodyPr>
          <a:lstStyle/>
          <a:p>
            <a:pPr algn="l">
              <a:defRPr/>
            </a:pPr>
            <a:r>
              <a:rPr lang="en-US" u="sng" dirty="0" smtClean="0">
                <a:ea typeface="ＭＳ Ｐゴシック" charset="0"/>
              </a:rPr>
              <a:t>Credit or refund?</a:t>
            </a:r>
          </a:p>
          <a:p>
            <a:pPr algn="l">
              <a:defRPr/>
            </a:pPr>
            <a:endParaRPr lang="en-US" dirty="0" smtClean="0">
              <a:ea typeface="ＭＳ Ｐゴシック" charset="0"/>
            </a:endParaRPr>
          </a:p>
          <a:p>
            <a:pPr algn="l">
              <a:defRPr/>
            </a:pPr>
            <a:r>
              <a:rPr lang="en-US" dirty="0" smtClean="0">
                <a:ea typeface="ＭＳ Ｐゴシック" charset="0"/>
              </a:rPr>
              <a:t>1. An invoice is sent to Tammy with a quantity of 25 ladders. Tammy calls and says she only wanted 20 ladders for the first month, then 25 after that. </a:t>
            </a:r>
          </a:p>
          <a:p>
            <a:pPr algn="l">
              <a:defRPr/>
            </a:pPr>
            <a:endParaRPr lang="en-US" dirty="0" smtClean="0">
              <a:ea typeface="ＭＳ Ｐゴシック" charset="0"/>
            </a:endParaRPr>
          </a:p>
          <a:p>
            <a:pPr algn="l">
              <a:defRPr/>
            </a:pPr>
            <a:r>
              <a:rPr lang="en-US" dirty="0" smtClean="0">
                <a:ea typeface="ＭＳ Ｐゴシック" charset="0"/>
              </a:rPr>
              <a:t>2. Graham pre-pays for his July invoice. He decides he no longer wants to continue purchasing Ladders. He cancels his services.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5442" y="2222344"/>
            <a:ext cx="816058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Credits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952334" y="3148594"/>
            <a:ext cx="7375474" cy="523220"/>
          </a:xfrm>
          <a:prstGeom prst="rect">
            <a:avLst/>
          </a:prstGeom>
          <a:noFill/>
        </p:spPr>
        <p:txBody>
          <a:bodyPr>
            <a:spAutoFit/>
          </a:bodyPr>
          <a:lstStyle/>
          <a:p>
            <a:pPr algn="ctr" fontAlgn="auto">
              <a:spcBef>
                <a:spcPts val="0"/>
              </a:spcBef>
              <a:spcAft>
                <a:spcPts val="0"/>
              </a:spcAft>
              <a:defRPr/>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Part 1</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4100" name="TextBox 6"/>
          <p:cNvSpPr txBox="1">
            <a:spLocks noChangeArrowheads="1"/>
          </p:cNvSpPr>
          <p:nvPr/>
        </p:nvSpPr>
        <p:spPr bwMode="auto">
          <a:xfrm>
            <a:off x="1636713" y="4514850"/>
            <a:ext cx="5913437" cy="368300"/>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518263"/>
            <a:ext cx="7772400" cy="2797628"/>
          </a:xfrm>
        </p:spPr>
        <p:txBody>
          <a:bodyPr>
            <a:normAutofit/>
          </a:bodyPr>
          <a:lstStyle/>
          <a:p>
            <a:pPr algn="l">
              <a:defRPr/>
            </a:pPr>
            <a:r>
              <a:rPr lang="en-US" dirty="0" smtClean="0">
                <a:ea typeface="ＭＳ Ｐゴシック" charset="0"/>
              </a:rPr>
              <a:t>Credits are used when you need to give a customer something for free.</a:t>
            </a:r>
          </a:p>
          <a:p>
            <a:pPr algn="l">
              <a:defRPr/>
            </a:pPr>
            <a:endParaRPr lang="en-US" dirty="0" smtClean="0">
              <a:ea typeface="ＭＳ Ｐゴシック" charset="0"/>
            </a:endParaRPr>
          </a:p>
          <a:p>
            <a:pPr algn="l">
              <a:defRPr/>
            </a:pPr>
            <a:r>
              <a:rPr lang="en-US" dirty="0" smtClean="0">
                <a:ea typeface="ＭＳ Ｐゴシック" charset="0"/>
              </a:rPr>
              <a:t>Credit is given for an already invoiced or paid period</a:t>
            </a:r>
          </a:p>
          <a:p>
            <a:pPr algn="l">
              <a:defRPr/>
            </a:pPr>
            <a:endParaRPr lang="en-US" dirty="0" smtClean="0">
              <a:ea typeface="ＭＳ Ｐゴシック" charset="0"/>
            </a:endParaRPr>
          </a:p>
          <a:p>
            <a:pPr algn="l">
              <a:defRPr/>
            </a:pPr>
            <a:r>
              <a:rPr lang="en-US" dirty="0" smtClean="0">
                <a:ea typeface="ＭＳ Ｐゴシック" charset="0"/>
              </a:rPr>
              <a:t>Credits are applied for a future event – the next invoice period</a:t>
            </a:r>
          </a:p>
        </p:txBody>
      </p:sp>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Credits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5" name="TextBox 4"/>
          <p:cNvSpPr txBox="1"/>
          <p:nvPr/>
        </p:nvSpPr>
        <p:spPr>
          <a:xfrm>
            <a:off x="310551" y="1871932"/>
            <a:ext cx="3027872" cy="646331"/>
          </a:xfrm>
          <a:prstGeom prst="rect">
            <a:avLst/>
          </a:prstGeom>
          <a:noFill/>
        </p:spPr>
        <p:txBody>
          <a:bodyPr wrap="square" rtlCol="0">
            <a:spAutoFit/>
          </a:bodyPr>
          <a:lstStyle/>
          <a:p>
            <a:pPr algn="ctr"/>
            <a:r>
              <a:rPr lang="en-CA" sz="3600" b="1" u="sng" dirty="0" smtClean="0"/>
              <a:t>What Is It?</a:t>
            </a:r>
            <a:endParaRPr lang="en-CA" sz="3600" b="1" u="sn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82686"/>
            <a:ext cx="7772400" cy="2895599"/>
          </a:xfrm>
        </p:spPr>
        <p:txBody>
          <a:bodyPr>
            <a:normAutofit/>
          </a:bodyPr>
          <a:lstStyle/>
          <a:p>
            <a:pPr algn="l">
              <a:buFont typeface="Arial" pitchFamily="34" charset="0"/>
              <a:buChar char="•"/>
              <a:defRPr/>
            </a:pPr>
            <a:r>
              <a:rPr lang="en-US" dirty="0" smtClean="0">
                <a:ea typeface="ＭＳ Ｐゴシック" charset="0"/>
              </a:rPr>
              <a:t> the system needs a way of giving a customer ‘cash back’ that isn’t a refund</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helps to correct or adjust invoices so that the customer does not get billed incorrectly </a:t>
            </a:r>
          </a:p>
          <a:p>
            <a:pPr algn="l">
              <a:buFont typeface="Arial" pitchFamily="34" charset="0"/>
              <a:buChar char="•"/>
              <a:defRPr/>
            </a:pPr>
            <a:endParaRPr lang="en-US" dirty="0" smtClean="0">
              <a:ea typeface="ＭＳ Ｐゴシック" charset="0"/>
            </a:endParaRPr>
          </a:p>
          <a:p>
            <a:pPr algn="l">
              <a:defRPr/>
            </a:pPr>
            <a:endParaRPr lang="en-US" dirty="0" smtClean="0">
              <a:ea typeface="ＭＳ Ｐゴシック" charset="0"/>
            </a:endParaRPr>
          </a:p>
        </p:txBody>
      </p:sp>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Credits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6" name="TextBox 5"/>
          <p:cNvSpPr txBox="1"/>
          <p:nvPr/>
        </p:nvSpPr>
        <p:spPr>
          <a:xfrm>
            <a:off x="207033" y="1871932"/>
            <a:ext cx="3968152" cy="646331"/>
          </a:xfrm>
          <a:prstGeom prst="rect">
            <a:avLst/>
          </a:prstGeom>
          <a:noFill/>
        </p:spPr>
        <p:txBody>
          <a:bodyPr wrap="square" rtlCol="0">
            <a:spAutoFit/>
          </a:bodyPr>
          <a:lstStyle/>
          <a:p>
            <a:pPr algn="ctr"/>
            <a:r>
              <a:rPr lang="en-CA" sz="3600" b="1" u="sng" dirty="0" smtClean="0"/>
              <a:t>Why do we need it?</a:t>
            </a:r>
            <a:endParaRPr lang="en-CA" sz="3600" b="1" u="sn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2381" y="3222171"/>
            <a:ext cx="7772400" cy="2285999"/>
          </a:xfrm>
        </p:spPr>
        <p:txBody>
          <a:bodyPr>
            <a:noAutofit/>
          </a:bodyPr>
          <a:lstStyle/>
          <a:p>
            <a:pPr algn="l">
              <a:defRPr/>
            </a:pPr>
            <a:r>
              <a:rPr lang="en-US" sz="2400" dirty="0" smtClean="0">
                <a:ea typeface="ＭＳ Ｐゴシック" charset="0"/>
              </a:rPr>
              <a:t>Two options:</a:t>
            </a:r>
          </a:p>
          <a:p>
            <a:pPr algn="l">
              <a:buFont typeface="Arial" pitchFamily="34" charset="0"/>
              <a:buChar char="•"/>
              <a:defRPr/>
            </a:pPr>
            <a:endParaRPr lang="en-US" sz="2400" dirty="0" smtClean="0">
              <a:ea typeface="ＭＳ Ｐゴシック" charset="0"/>
            </a:endParaRPr>
          </a:p>
          <a:p>
            <a:pPr marL="457200" indent="-457200" algn="l">
              <a:buFont typeface="+mj-lt"/>
              <a:buAutoNum type="arabicPeriod"/>
              <a:defRPr/>
            </a:pPr>
            <a:r>
              <a:rPr lang="en-US" sz="2400" dirty="0" smtClean="0">
                <a:ea typeface="ＭＳ Ｐゴシック" charset="0"/>
              </a:rPr>
              <a:t>Plug-in for automatic credits – credit for an already invoiced and paid period</a:t>
            </a:r>
          </a:p>
          <a:p>
            <a:pPr marL="457200" indent="-457200" algn="l">
              <a:buFont typeface="+mj-lt"/>
              <a:buAutoNum type="arabicPeriod"/>
              <a:defRPr/>
            </a:pPr>
            <a:endParaRPr lang="en-US" sz="2400" dirty="0" smtClean="0">
              <a:ea typeface="ＭＳ Ｐゴシック" charset="0"/>
            </a:endParaRPr>
          </a:p>
          <a:p>
            <a:pPr marL="457200" indent="-457200" algn="l">
              <a:buFont typeface="+mj-lt"/>
              <a:buAutoNum type="arabicPeriod"/>
              <a:defRPr/>
            </a:pPr>
            <a:r>
              <a:rPr lang="en-US" sz="2400" dirty="0" smtClean="0">
                <a:ea typeface="ＭＳ Ｐゴシック" charset="0"/>
              </a:rPr>
              <a:t>create a one-time purchase order with a negative value </a:t>
            </a:r>
            <a:endParaRPr lang="en-US" sz="2400" dirty="0">
              <a:ea typeface="ＭＳ Ｐゴシック" charset="0"/>
            </a:endParaRPr>
          </a:p>
        </p:txBody>
      </p:sp>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Credits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646331"/>
          </a:xfrm>
          <a:prstGeom prst="rect">
            <a:avLst/>
          </a:prstGeom>
          <a:noFill/>
        </p:spPr>
        <p:txBody>
          <a:bodyPr wrap="square" rtlCol="0">
            <a:spAutoFit/>
          </a:bodyPr>
          <a:lstStyle/>
          <a:p>
            <a:pPr algn="ctr"/>
            <a:r>
              <a:rPr lang="en-CA" sz="3600" b="1" u="sng" dirty="0" smtClean="0"/>
              <a:t>How does it work?</a:t>
            </a:r>
            <a:endParaRPr lang="en-CA" sz="3600" b="1" u="sn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2381" y="2137144"/>
            <a:ext cx="7772400" cy="2786744"/>
          </a:xfrm>
        </p:spPr>
        <p:txBody>
          <a:bodyPr>
            <a:noAutofit/>
          </a:bodyPr>
          <a:lstStyle/>
          <a:p>
            <a:pPr algn="l">
              <a:defRPr/>
            </a:pPr>
            <a:r>
              <a:rPr lang="en-US" dirty="0" smtClean="0">
                <a:ea typeface="ＭＳ Ｐゴシック" charset="0"/>
              </a:rPr>
              <a:t>What is the difference between an overpayment and a credit?</a:t>
            </a:r>
          </a:p>
          <a:p>
            <a:pPr algn="l">
              <a:defRPr/>
            </a:pPr>
            <a:endParaRPr lang="en-US" sz="1100" dirty="0" smtClean="0">
              <a:ea typeface="ＭＳ Ｐゴシック" charset="0"/>
            </a:endParaRPr>
          </a:p>
          <a:p>
            <a:pPr algn="l">
              <a:buFont typeface="Arial" pitchFamily="34" charset="0"/>
              <a:buChar char="•"/>
              <a:defRPr/>
            </a:pPr>
            <a:r>
              <a:rPr lang="en-US" dirty="0" smtClean="0">
                <a:ea typeface="ＭＳ Ｐゴシック" charset="0"/>
              </a:rPr>
              <a:t> only a credit can be negative</a:t>
            </a:r>
          </a:p>
          <a:p>
            <a:pPr algn="l">
              <a:buFont typeface="Arial" pitchFamily="34" charset="0"/>
              <a:buChar char="•"/>
              <a:defRPr/>
            </a:pPr>
            <a:r>
              <a:rPr lang="en-US" dirty="0" smtClean="0">
                <a:ea typeface="ＭＳ Ｐゴシック" charset="0"/>
              </a:rPr>
              <a:t> credit is applied as a line item on the invoice</a:t>
            </a:r>
          </a:p>
          <a:p>
            <a:pPr algn="l">
              <a:buFont typeface="Arial" pitchFamily="34" charset="0"/>
              <a:buChar char="•"/>
              <a:defRPr/>
            </a:pPr>
            <a:endParaRPr lang="en-US" dirty="0" smtClean="0">
              <a:ea typeface="ＭＳ Ｐゴシック" charset="0"/>
            </a:endParaRPr>
          </a:p>
          <a:p>
            <a:pPr algn="l">
              <a:buFont typeface="Arial" pitchFamily="34" charset="0"/>
              <a:buChar char="•"/>
              <a:defRPr/>
            </a:pPr>
            <a:r>
              <a:rPr lang="en-US" dirty="0" smtClean="0">
                <a:ea typeface="ＭＳ Ｐゴシック" charset="0"/>
              </a:rPr>
              <a:t> overpayment: payment more than total of invoice</a:t>
            </a:r>
          </a:p>
          <a:p>
            <a:pPr algn="l">
              <a:buFont typeface="Arial" pitchFamily="34" charset="0"/>
              <a:buChar char="•"/>
              <a:defRPr/>
            </a:pPr>
            <a:r>
              <a:rPr lang="en-US" dirty="0" smtClean="0">
                <a:ea typeface="ＭＳ Ｐゴシック" charset="0"/>
              </a:rPr>
              <a:t> overpayment: pays down balance of other invoices</a:t>
            </a:r>
          </a:p>
        </p:txBody>
      </p:sp>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Credits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523220"/>
          </a:xfrm>
          <a:prstGeom prst="rect">
            <a:avLst/>
          </a:prstGeom>
          <a:noFill/>
        </p:spPr>
        <p:txBody>
          <a:bodyPr wrap="square" rtlCol="0">
            <a:spAutoFit/>
          </a:bodyPr>
          <a:lstStyle/>
          <a:p>
            <a:pPr algn="ctr"/>
            <a:r>
              <a:rPr lang="en-CA" sz="2800" b="1" u="sng" dirty="0" smtClean="0"/>
              <a:t>Overpayment vs. Credit</a:t>
            </a:r>
            <a:endParaRPr lang="en-CA" sz="2800" b="1"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Credits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523220"/>
          </a:xfrm>
          <a:prstGeom prst="rect">
            <a:avLst/>
          </a:prstGeom>
          <a:noFill/>
        </p:spPr>
        <p:txBody>
          <a:bodyPr wrap="square" rtlCol="0">
            <a:spAutoFit/>
          </a:bodyPr>
          <a:lstStyle/>
          <a:p>
            <a:pPr algn="ctr"/>
            <a:r>
              <a:rPr lang="en-CA" sz="2800" b="1" u="sng" dirty="0" smtClean="0"/>
              <a:t>Overpayment vs. Credit</a:t>
            </a:r>
            <a:endParaRPr lang="en-CA" sz="2800" b="1" u="sng" dirty="0"/>
          </a:p>
        </p:txBody>
      </p:sp>
      <p:pic>
        <p:nvPicPr>
          <p:cNvPr id="2051" name="Picture 3"/>
          <p:cNvPicPr>
            <a:picLocks noChangeAspect="1" noChangeArrowheads="1"/>
          </p:cNvPicPr>
          <p:nvPr/>
        </p:nvPicPr>
        <p:blipFill>
          <a:blip r:embed="rId3"/>
          <a:srcRect/>
          <a:stretch>
            <a:fillRect/>
          </a:stretch>
        </p:blipFill>
        <p:spPr bwMode="auto">
          <a:xfrm>
            <a:off x="2092037" y="2545508"/>
            <a:ext cx="4953000" cy="31885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313" y="367087"/>
            <a:ext cx="7532468" cy="1107996"/>
          </a:xfrm>
          <a:prstGeom prst="rect">
            <a:avLst/>
          </a:prstGeom>
          <a:noFill/>
        </p:spPr>
        <p:txBody>
          <a:bodyPr wrap="square">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rPr>
              <a:t>Credits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endParaRPr>
          </a:p>
        </p:txBody>
      </p:sp>
      <p:sp>
        <p:nvSpPr>
          <p:cNvPr id="7" name="TextBox 6"/>
          <p:cNvSpPr txBox="1"/>
          <p:nvPr/>
        </p:nvSpPr>
        <p:spPr>
          <a:xfrm>
            <a:off x="207033" y="1871932"/>
            <a:ext cx="3968152" cy="523220"/>
          </a:xfrm>
          <a:prstGeom prst="rect">
            <a:avLst/>
          </a:prstGeom>
          <a:noFill/>
        </p:spPr>
        <p:txBody>
          <a:bodyPr wrap="square" rtlCol="0">
            <a:spAutoFit/>
          </a:bodyPr>
          <a:lstStyle/>
          <a:p>
            <a:pPr algn="ctr"/>
            <a:r>
              <a:rPr lang="en-CA" sz="2800" b="1" u="sng" dirty="0" smtClean="0"/>
              <a:t>Overpayment vs. Credit</a:t>
            </a:r>
            <a:endParaRPr lang="en-CA" sz="2800" b="1" u="sng" dirty="0"/>
          </a:p>
        </p:txBody>
      </p:sp>
      <p:pic>
        <p:nvPicPr>
          <p:cNvPr id="6" name="Picture 3"/>
          <p:cNvPicPr>
            <a:picLocks noChangeAspect="1" noChangeArrowheads="1"/>
          </p:cNvPicPr>
          <p:nvPr/>
        </p:nvPicPr>
        <p:blipFill>
          <a:blip r:embed="rId3"/>
          <a:srcRect/>
          <a:stretch>
            <a:fillRect/>
          </a:stretch>
        </p:blipFill>
        <p:spPr bwMode="auto">
          <a:xfrm>
            <a:off x="736389" y="2553422"/>
            <a:ext cx="7518392" cy="29939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jbilling_academy-presentation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jbilling_academy-presentation_template</Template>
  <TotalTime>1416</TotalTime>
  <Words>2991</Words>
  <Application>Microsoft Office PowerPoint</Application>
  <PresentationFormat>On-screen Show (4:3)</PresentationFormat>
  <Paragraphs>309</Paragraphs>
  <Slides>26</Slides>
  <Notes>21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jbilling_academy-presentation_template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Test1</dc:creator>
  <cp:lastModifiedBy>Vikas</cp:lastModifiedBy>
  <cp:revision>135</cp:revision>
  <dcterms:created xsi:type="dcterms:W3CDTF">2012-02-21T12:45:11Z</dcterms:created>
  <dcterms:modified xsi:type="dcterms:W3CDTF">2013-03-15T11:59:57Z</dcterms:modified>
</cp:coreProperties>
</file>