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4"/>
  </p:handoutMasterIdLst>
  <p:sldIdLst>
    <p:sldId id="256" r:id="rId2"/>
    <p:sldId id="257" r:id="rId3"/>
    <p:sldId id="274" r:id="rId4"/>
    <p:sldId id="258" r:id="rId5"/>
    <p:sldId id="259" r:id="rId6"/>
    <p:sldId id="261" r:id="rId7"/>
    <p:sldId id="263" r:id="rId8"/>
    <p:sldId id="264" r:id="rId9"/>
    <p:sldId id="265" r:id="rId10"/>
    <p:sldId id="266" r:id="rId11"/>
    <p:sldId id="260" r:id="rId12"/>
    <p:sldId id="267" r:id="rId13"/>
    <p:sldId id="268" r:id="rId14"/>
    <p:sldId id="269" r:id="rId15"/>
    <p:sldId id="275" r:id="rId16"/>
    <p:sldId id="279" r:id="rId17"/>
    <p:sldId id="280" r:id="rId18"/>
    <p:sldId id="281" r:id="rId19"/>
    <p:sldId id="276" r:id="rId20"/>
    <p:sldId id="272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989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F781712-FDB9-42F3-BFE1-A780B9A1718E}" type="datetimeFigureOut">
              <a:rPr lang="en-US"/>
              <a:pPr>
                <a:defRPr/>
              </a:pPr>
              <a:t>8/30/2012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D28066C-A824-4193-A5AC-95A6A13EA8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27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</p:spPr>
        <p:txBody>
          <a:bodyPr anchor="t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defRPr sz="4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 algn="ctr">
              <a:buNone/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72085"/>
            <a:ext cx="4038600" cy="3554077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72086"/>
            <a:ext cx="4038600" cy="3554077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79705"/>
            <a:ext cx="4040188" cy="3446458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79705"/>
            <a:ext cx="4041775" cy="3446458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023567" cy="1162050"/>
          </a:xfrm>
        </p:spPr>
        <p:txBody>
          <a:bodyPr anchor="b"/>
          <a:lstStyle>
            <a:lvl1pPr algn="ctr">
              <a:defRPr sz="4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01228"/>
            <a:ext cx="5111750" cy="3831225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32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66279"/>
            <a:ext cx="3008313" cy="357294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>
              <a:buNone/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28" name="Picture 4" descr="jBilling-academy-logo-trans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23825" y="5737225"/>
            <a:ext cx="2493963" cy="103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quartz-scheduler.org/documentation/quartz-2.1.x/tutorials/crontrigger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572" y="1559679"/>
            <a:ext cx="8569234" cy="31393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Internal Events</a:t>
            </a:r>
            <a:br>
              <a:rPr lang="en-US" sz="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</a:br>
            <a:r>
              <a:rPr lang="en-US" sz="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and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Scheduled Tasks</a:t>
            </a:r>
          </a:p>
        </p:txBody>
      </p:sp>
      <p:sp>
        <p:nvSpPr>
          <p:cNvPr id="6147" name="TextBox 6"/>
          <p:cNvSpPr txBox="1">
            <a:spLocks noChangeArrowheads="1"/>
          </p:cNvSpPr>
          <p:nvPr/>
        </p:nvSpPr>
        <p:spPr bwMode="auto">
          <a:xfrm>
            <a:off x="1636713" y="4514850"/>
            <a:ext cx="59134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jmvidal\AppData\Local\Microsoft\Windows\Temporary Internet Files\Content.IE5\1YCKQHNH\MC900441902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213" y="2857734"/>
            <a:ext cx="1520825" cy="179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9307" y="254001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Internal Events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3630" y="1189033"/>
            <a:ext cx="87204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Questions?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idx="1"/>
          </p:nvPr>
        </p:nvSpPr>
        <p:spPr>
          <a:xfrm>
            <a:off x="317500" y="3018507"/>
            <a:ext cx="8616950" cy="970180"/>
          </a:xfrm>
        </p:spPr>
        <p:txBody>
          <a:bodyPr anchor="t"/>
          <a:lstStyle/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b="0" dirty="0" smtClean="0">
                <a:ea typeface="ＭＳ Ｐゴシック" charset="0"/>
              </a:rPr>
              <a:t>Pluggable tasks that can be scheduled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b="0" dirty="0" smtClean="0">
                <a:ea typeface="ＭＳ Ｐゴシック" charset="0"/>
              </a:rPr>
              <a:t>Schedulable using </a:t>
            </a:r>
            <a:r>
              <a:rPr lang="en-US" dirty="0" smtClean="0">
                <a:ea typeface="ＭＳ Ｐゴシック" charset="0"/>
              </a:rPr>
              <a:t>simple trigger</a:t>
            </a:r>
            <a:r>
              <a:rPr lang="en-US" b="0" dirty="0" smtClean="0">
                <a:ea typeface="ＭＳ Ｐゴシック" charset="0"/>
              </a:rPr>
              <a:t> or a </a:t>
            </a:r>
            <a:r>
              <a:rPr lang="en-US" dirty="0" smtClean="0">
                <a:ea typeface="ＭＳ Ｐゴシック" charset="0"/>
              </a:rPr>
              <a:t>cron expression</a:t>
            </a:r>
          </a:p>
          <a:p>
            <a:pPr marL="457200" indent="-457200" algn="l" eaLnBrk="1" hangingPunct="1">
              <a:buFont typeface="Wingdings" pitchFamily="2" charset="2"/>
              <a:buChar char="§"/>
              <a:defRPr/>
            </a:pP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Wingdings" pitchFamily="2" charset="2"/>
              <a:buChar char="§"/>
              <a:defRPr/>
            </a:pP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Wingdings" pitchFamily="2" charset="2"/>
              <a:buChar char="§"/>
              <a:defRPr/>
            </a:pP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Wingdings" pitchFamily="2" charset="2"/>
              <a:buChar char="§"/>
              <a:defRPr/>
            </a:pP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 marL="914400" lvl="1" indent="-457200" eaLnBrk="1" hangingPunct="1">
              <a:defRPr/>
            </a:pPr>
            <a:endParaRPr lang="en-US" dirty="0" smtClean="0">
              <a:effectLst/>
              <a:ea typeface="ＭＳ Ｐゴシック" charset="0"/>
            </a:endParaRPr>
          </a:p>
          <a:p>
            <a:pPr marL="914400" lvl="1" indent="-457200" eaLnBrk="1" hangingPunct="1">
              <a:defRPr/>
            </a:pPr>
            <a:endParaRPr lang="en-US" dirty="0" smtClean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9307" y="254001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Scheduled Tasks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7170" name="Picture 2" descr="C:\Users\jmvidal\Desktop\ischeduletas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26" y="436881"/>
            <a:ext cx="7030435" cy="59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98898" y="2453730"/>
            <a:ext cx="2280131" cy="6050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Scheduled Tasks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950260" y="3715351"/>
            <a:ext cx="3363092" cy="6050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AbstractSimpleScheduledTasks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777638" y="4863052"/>
            <a:ext cx="2836973" cy="4399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AgeingProcessTask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454710" y="3715351"/>
            <a:ext cx="2280131" cy="6050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AbstractCronTask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176289" y="5461969"/>
            <a:ext cx="2836973" cy="4616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SCPUploadTask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777638" y="6165669"/>
            <a:ext cx="2836972" cy="461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MediationProcessTask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5777638" y="5461096"/>
            <a:ext cx="2836972" cy="4616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BillingProcessTask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6" idx="2"/>
          </p:cNvCxnSpPr>
          <p:nvPr/>
        </p:nvCxnSpPr>
        <p:spPr>
          <a:xfrm>
            <a:off x="4538964" y="3058795"/>
            <a:ext cx="0" cy="2576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94776" y="3318142"/>
            <a:ext cx="40370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0"/>
          </p:cNvCxnSpPr>
          <p:nvPr/>
        </p:nvCxnSpPr>
        <p:spPr>
          <a:xfrm>
            <a:off x="2594776" y="3318142"/>
            <a:ext cx="0" cy="3972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637555" y="3318143"/>
            <a:ext cx="0" cy="397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>
          <a:xfrm>
            <a:off x="2594776" y="4320416"/>
            <a:ext cx="0" cy="11415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460525" y="4320416"/>
            <a:ext cx="0" cy="20826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8" idx="1"/>
          </p:cNvCxnSpPr>
          <p:nvPr/>
        </p:nvCxnSpPr>
        <p:spPr>
          <a:xfrm>
            <a:off x="5460525" y="5083012"/>
            <a:ext cx="3171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2" idx="1"/>
          </p:cNvCxnSpPr>
          <p:nvPr/>
        </p:nvCxnSpPr>
        <p:spPr>
          <a:xfrm flipV="1">
            <a:off x="5460525" y="5691916"/>
            <a:ext cx="317113" cy="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460525" y="6392364"/>
            <a:ext cx="317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9307" y="254001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Scheduled Tasks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3630" y="1189033"/>
            <a:ext cx="87204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Types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idx="1"/>
          </p:nvPr>
        </p:nvSpPr>
        <p:spPr>
          <a:xfrm>
            <a:off x="317500" y="2137376"/>
            <a:ext cx="8616950" cy="2173338"/>
          </a:xfrm>
        </p:spPr>
        <p:txBody>
          <a:bodyPr anchor="t"/>
          <a:lstStyle/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b="0" dirty="0" smtClean="0">
                <a:ea typeface="ＭＳ Ｐゴシック" charset="0"/>
              </a:rPr>
              <a:t>Only one important property: </a:t>
            </a:r>
            <a:r>
              <a:rPr lang="en-US" dirty="0" smtClean="0">
                <a:ea typeface="ＭＳ Ｐゴシック" charset="0"/>
              </a:rPr>
              <a:t>cron_expression</a:t>
            </a:r>
            <a:endParaRPr lang="en-US" dirty="0" smtClean="0">
              <a:ea typeface="ＭＳ Ｐゴシック" charset="0"/>
            </a:endParaRP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b="0" dirty="0" smtClean="0"/>
              <a:t>A cron expression is a string </a:t>
            </a:r>
            <a:r>
              <a:rPr lang="en-US" b="0" dirty="0" smtClean="0"/>
              <a:t>composed of </a:t>
            </a:r>
            <a:r>
              <a:rPr lang="en-US" b="0" dirty="0" smtClean="0"/>
              <a:t>min 6 or max 7 </a:t>
            </a:r>
            <a:r>
              <a:rPr lang="en-US" b="0" dirty="0" smtClean="0"/>
              <a:t>characters separated </a:t>
            </a:r>
            <a:r>
              <a:rPr lang="en-US" b="0" dirty="0" smtClean="0"/>
              <a:t>by </a:t>
            </a:r>
            <a:r>
              <a:rPr lang="en-US" b="0" dirty="0" smtClean="0"/>
              <a:t>a white space.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b="0" dirty="0">
                <a:ea typeface="ＭＳ Ｐゴシック" charset="0"/>
              </a:rPr>
              <a:t>Default cron expression: 0 0 12 * * </a:t>
            </a:r>
            <a:r>
              <a:rPr lang="en-US" b="0" dirty="0" smtClean="0">
                <a:ea typeface="ＭＳ Ｐゴシック" charset="0"/>
              </a:rPr>
              <a:t>? = </a:t>
            </a:r>
            <a:r>
              <a:rPr lang="en-US" dirty="0"/>
              <a:t>Fire at 12pm (noon) every day</a:t>
            </a:r>
            <a:r>
              <a:rPr lang="en-US" b="0" dirty="0" smtClean="0">
                <a:ea typeface="ＭＳ Ｐゴシック" charset="0"/>
              </a:rPr>
              <a:t> </a:t>
            </a:r>
            <a:endParaRPr lang="en-US" b="0" dirty="0">
              <a:ea typeface="ＭＳ Ｐゴシック" charset="0"/>
            </a:endParaRP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b="0" dirty="0">
                <a:ea typeface="ＭＳ Ｐゴシック" charset="0"/>
              </a:rPr>
              <a:t>Fields: </a:t>
            </a:r>
            <a:r>
              <a:rPr lang="en-US" b="0" dirty="0" smtClean="0">
                <a:ea typeface="ＭＳ Ｐゴシック" charset="0"/>
              </a:rPr>
              <a:t>seconds</a:t>
            </a:r>
            <a:r>
              <a:rPr lang="en-US" b="0" dirty="0">
                <a:ea typeface="ＭＳ Ｐゴシック" charset="0"/>
              </a:rPr>
              <a:t>, </a:t>
            </a:r>
            <a:r>
              <a:rPr lang="en-US" b="0" dirty="0" smtClean="0">
                <a:ea typeface="ＭＳ Ｐゴシック" charset="0"/>
              </a:rPr>
              <a:t>minutes</a:t>
            </a:r>
            <a:r>
              <a:rPr lang="en-US" b="0" dirty="0">
                <a:ea typeface="ＭＳ Ｐゴシック" charset="0"/>
              </a:rPr>
              <a:t>, </a:t>
            </a:r>
            <a:r>
              <a:rPr lang="en-US" b="0" dirty="0" smtClean="0">
                <a:ea typeface="ＭＳ Ｐゴシック" charset="0"/>
              </a:rPr>
              <a:t>hours</a:t>
            </a:r>
            <a:r>
              <a:rPr lang="en-US" b="0" dirty="0">
                <a:ea typeface="ＭＳ Ｐゴシック" charset="0"/>
              </a:rPr>
              <a:t>, day of </a:t>
            </a:r>
            <a:r>
              <a:rPr lang="en-US" b="0" dirty="0" smtClean="0">
                <a:ea typeface="ＭＳ Ｐゴシック" charset="0"/>
              </a:rPr>
              <a:t>month</a:t>
            </a:r>
            <a:r>
              <a:rPr lang="en-US" b="0" dirty="0">
                <a:ea typeface="ＭＳ Ｐゴシック" charset="0"/>
              </a:rPr>
              <a:t>, month, day of week, year (opt)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Wingdings" pitchFamily="2" charset="2"/>
              <a:buChar char="§"/>
              <a:defRPr/>
            </a:pP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Wingdings" pitchFamily="2" charset="2"/>
              <a:buChar char="§"/>
              <a:defRPr/>
            </a:pP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Wingdings" pitchFamily="2" charset="2"/>
              <a:buChar char="§"/>
              <a:defRPr/>
            </a:pP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 marL="914400" lvl="1" indent="-457200" eaLnBrk="1" hangingPunct="1">
              <a:defRPr/>
            </a:pPr>
            <a:endParaRPr lang="en-US" dirty="0" smtClean="0">
              <a:effectLst/>
              <a:ea typeface="ＭＳ Ｐゴシック" charset="0"/>
            </a:endParaRPr>
          </a:p>
          <a:p>
            <a:pPr marL="914400" lvl="1" indent="-457200" eaLnBrk="1" hangingPunct="1">
              <a:defRPr/>
            </a:pPr>
            <a:endParaRPr lang="en-US" dirty="0" smtClean="0">
              <a:effectLst/>
            </a:endParaRPr>
          </a:p>
        </p:txBody>
      </p:sp>
      <p:pic>
        <p:nvPicPr>
          <p:cNvPr id="6" name="Picture 5" descr="Cron Express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074" y="4150091"/>
            <a:ext cx="5956786" cy="23587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9307" y="254001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Scheduled Tasks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3630" y="1189033"/>
            <a:ext cx="87204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Types - Cron Trigger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idx="1"/>
          </p:nvPr>
        </p:nvSpPr>
        <p:spPr>
          <a:xfrm>
            <a:off x="317500" y="2158032"/>
            <a:ext cx="8616950" cy="1403316"/>
          </a:xfrm>
        </p:spPr>
        <p:txBody>
          <a:bodyPr anchor="t"/>
          <a:lstStyle/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b="0" dirty="0" smtClean="0">
                <a:ea typeface="ＭＳ Ｐゴシック" charset="0"/>
              </a:rPr>
              <a:t>Use a simple trigger based on start time, end time, repeat and interval 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b="0" dirty="0" smtClean="0">
                <a:ea typeface="ＭＳ Ｐゴシック" charset="0"/>
              </a:rPr>
              <a:t>Currently only implemented as an instance of </a:t>
            </a:r>
            <a:r>
              <a:rPr lang="en-US" cap="none" dirty="0" smtClean="0">
                <a:ea typeface="ＭＳ Ｐゴシック" charset="0"/>
              </a:rPr>
              <a:t>AbstractBackwardSimpleScheduledTask</a:t>
            </a:r>
            <a:endParaRPr lang="en-US" dirty="0" smtClean="0">
              <a:ea typeface="ＭＳ Ｐゴシック" charset="0"/>
            </a:endParaRPr>
          </a:p>
          <a:p>
            <a:pPr marL="457200" indent="-457200" algn="l" eaLnBrk="1" hangingPunct="1">
              <a:buFont typeface="Wingdings" pitchFamily="2" charset="2"/>
              <a:buChar char="§"/>
              <a:defRPr/>
            </a:pP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Wingdings" pitchFamily="2" charset="2"/>
              <a:buChar char="§"/>
              <a:defRPr/>
            </a:pP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Wingdings" pitchFamily="2" charset="2"/>
              <a:buChar char="§"/>
              <a:defRPr/>
            </a:pP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Wingdings" pitchFamily="2" charset="2"/>
              <a:buChar char="§"/>
              <a:defRPr/>
            </a:pP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 marL="914400" lvl="1" indent="-457200" eaLnBrk="1" hangingPunct="1">
              <a:defRPr/>
            </a:pPr>
            <a:endParaRPr lang="en-US" dirty="0" smtClean="0">
              <a:effectLst/>
              <a:ea typeface="ＭＳ Ｐゴシック" charset="0"/>
            </a:endParaRPr>
          </a:p>
          <a:p>
            <a:pPr marL="914400" lvl="1" indent="-457200" eaLnBrk="1" hangingPunct="1">
              <a:defRPr/>
            </a:pPr>
            <a:endParaRPr lang="en-US" dirty="0" smtClean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9307" y="254001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Scheduled Tasks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630" y="1189033"/>
            <a:ext cx="87204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Types - Simple Trigger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8194" name="Picture 2" descr="C:\Users\jmvidal\Desktop\extension_gu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719" y="3949566"/>
            <a:ext cx="5435850" cy="128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9307" y="254001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Scheduled Tasks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630" y="1189033"/>
            <a:ext cx="87204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Types - Simple Trigger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9218" name="Picture 2" descr="C:\Users\jmvidal\Desktop\backw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280" y="2143308"/>
            <a:ext cx="6393959" cy="367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jbilling.prop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196" y="2725996"/>
            <a:ext cx="55721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4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9307" y="254001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Scheduled Tasks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630" y="1189033"/>
            <a:ext cx="87204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DB Queries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11266" name="Picture 2" descr="C:\Users\jmvidal\Desktop\db_queri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74" y="2890119"/>
            <a:ext cx="7425340" cy="161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8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9307" y="254001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Scheduled Tasks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630" y="1189033"/>
            <a:ext cx="87204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Configuration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5" name="Picture 4" descr="Description: C:\Users\jmvidal\Desktop\menu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044" y="2488130"/>
            <a:ext cx="413766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val 7"/>
          <p:cNvSpPr/>
          <p:nvPr/>
        </p:nvSpPr>
        <p:spPr>
          <a:xfrm>
            <a:off x="9474868" y="1884747"/>
            <a:ext cx="1051560" cy="29718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AR"/>
          </a:p>
        </p:txBody>
      </p:sp>
      <p:pic>
        <p:nvPicPr>
          <p:cNvPr id="9" name="Picture 8" descr="Description: C:\Users\jmvidal\Desktop\plugins_menu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877" y="3826039"/>
            <a:ext cx="1346334" cy="22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own Arrow 1"/>
          <p:cNvSpPr/>
          <p:nvPr/>
        </p:nvSpPr>
        <p:spPr>
          <a:xfrm>
            <a:off x="4273473" y="3099335"/>
            <a:ext cx="587141" cy="56789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Oval 9"/>
          <p:cNvSpPr/>
          <p:nvPr/>
        </p:nvSpPr>
        <p:spPr>
          <a:xfrm>
            <a:off x="9349743" y="4757886"/>
            <a:ext cx="1051560" cy="29718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356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0833 C -0.01059 -0.01041 -0.02101 -0.01226 -0.0316 -0.01388 C -0.04323 -0.01897 -0.05799 -0.01665 -0.07049 -0.01804 C -0.13177 -0.01735 -0.16407 -0.0155 -0.2158 -0.01249 C -0.2375 -0.00971 -0.2592 -0.00578 -0.28091 -0.00278 C -0.29236 0.00185 -0.28577 -6.7777E-7 -0.30105 0.00162 C -0.3165 0.00509 -0.33143 0.01041 -0.34618 0.01689 C -0.35052 0.02221 -0.36042 0.02845 -0.36632 0.031 C -0.3724 0.03632 -0.3783 0.04303 -0.38525 0.04511 C -0.39271 0.05182 -0.38907 0.04997 -0.39566 0.05205 C -0.4 0.05737 -0.40278 0.05621 -0.4073 0.06038 C -0.41111 0.06361 -0.41424 0.06847 -0.41789 0.07171 C -0.4198 0.07333 -0.42223 0.07425 -0.42414 0.07587 C -0.43351 0.09461 -0.42379 0.07541 -0.4316 0.08998 C -0.43316 0.09299 -0.43681 0.09831 -0.43681 0.09854 " pathEditMode="relative" rAng="0" ptsTypes="ffffffffffffffA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40" y="48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2871E-6 C -0.01493 -0.00209 -0.02969 -0.00394 -0.04462 -0.00556 C -0.06094 -0.01064 -0.08177 -0.00833 -0.09931 -0.00972 C -0.18559 -0.00902 -0.23108 -0.00717 -0.304 -0.00417 C -0.33455 -0.00139 -0.36511 0.00254 -0.39566 0.00555 C -0.41181 0.01017 -0.40243 0.00832 -0.42396 0.00994 C -0.44584 0.01341 -0.46684 0.01873 -0.4875 0.02521 C -0.49375 0.03053 -0.50764 0.03678 -0.51597 0.03932 C -0.52448 0.04464 -0.53281 0.05135 -0.54254 0.05343 C -0.55313 0.06014 -0.54792 0.05829 -0.55729 0.06037 C -0.56337 0.06569 -0.56719 0.06454 -0.57361 0.0687 C -0.579 0.07194 -0.58334 0.0768 -0.58854 0.08003 C -0.59115 0.08165 -0.59462 0.08258 -0.5974 0.0842 C -0.61059 0.10293 -0.59688 0.08373 -0.60781 0.09831 C -0.61007 0.10132 -0.61511 0.10664 -0.61511 0.10687 " pathEditMode="relative" rAng="0" ptsTypes="ffffffffffffffA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64" y="48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9307" y="254001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Scheduled Tasks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630" y="1189033"/>
            <a:ext cx="87204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Configuration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11" name="Picture 10" descr="C:\Users\jmvidal\Desktop\plugin_ca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231" y="2954153"/>
            <a:ext cx="6105626" cy="1964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C:\Users\jmvidal\Desktop\simp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865" y="2561622"/>
            <a:ext cx="6330358" cy="2749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C:\Users\jmvidal\Desktop\cron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86" y="2561622"/>
            <a:ext cx="6852916" cy="2749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584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9307" y="254001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Scheduled Tasks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630" y="1189033"/>
            <a:ext cx="87204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Documentation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9" name="Text Placeholder 5"/>
          <p:cNvSpPr>
            <a:spLocks noGrp="1"/>
          </p:cNvSpPr>
          <p:nvPr>
            <p:ph type="body" idx="1"/>
          </p:nvPr>
        </p:nvSpPr>
        <p:spPr>
          <a:xfrm>
            <a:off x="317500" y="2158032"/>
            <a:ext cx="8616950" cy="893176"/>
          </a:xfrm>
        </p:spPr>
        <p:txBody>
          <a:bodyPr anchor="t">
            <a:normAutofit/>
          </a:bodyPr>
          <a:lstStyle/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b="0" dirty="0" smtClean="0">
                <a:ea typeface="ＭＳ Ｐゴシック" charset="0"/>
                <a:hlinkClick r:id="rId2"/>
              </a:rPr>
              <a:t>Quartz Documentation</a:t>
            </a:r>
            <a:endParaRPr lang="en-US" b="0" dirty="0" smtClean="0">
              <a:ea typeface="ＭＳ Ｐゴシック" charset="0"/>
            </a:endParaRP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b="0" dirty="0" smtClean="0">
                <a:ea typeface="ＭＳ Ｐゴシック" charset="0"/>
              </a:rPr>
              <a:t>jBilling extension guide</a:t>
            </a: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Wingdings" pitchFamily="2" charset="2"/>
              <a:buChar char="§"/>
              <a:defRPr/>
            </a:pP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Wingdings" pitchFamily="2" charset="2"/>
              <a:buChar char="§"/>
              <a:defRPr/>
            </a:pP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Wingdings" pitchFamily="2" charset="2"/>
              <a:buChar char="§"/>
              <a:defRPr/>
            </a:pP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 marL="914400" lvl="1" indent="-457200" eaLnBrk="1" hangingPunct="1">
              <a:defRPr/>
            </a:pPr>
            <a:endParaRPr lang="en-US" dirty="0" smtClean="0">
              <a:effectLst/>
              <a:ea typeface="ＭＳ Ｐゴシック" charset="0"/>
            </a:endParaRPr>
          </a:p>
          <a:p>
            <a:pPr marL="914400" lvl="1" indent="-457200" eaLnBrk="1" hangingPunct="1">
              <a:defRPr/>
            </a:pP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811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254001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Internal Events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22200" y="2309269"/>
            <a:ext cx="7996212" cy="967736"/>
          </a:xfrm>
        </p:spPr>
        <p:txBody>
          <a:bodyPr anchor="t">
            <a:normAutofit lnSpcReduction="10000"/>
          </a:bodyPr>
          <a:lstStyle/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en-US" b="0" dirty="0" smtClean="0">
                <a:ea typeface="ＭＳ Ｐゴシック" charset="0"/>
              </a:rPr>
              <a:t>Internal </a:t>
            </a:r>
            <a:r>
              <a:rPr lang="en-US" b="0" dirty="0" smtClean="0">
                <a:ea typeface="ＭＳ Ｐゴシック" charset="0"/>
              </a:rPr>
              <a:t>event plug-ins “listen” for a specific event </a:t>
            </a:r>
            <a:r>
              <a:rPr lang="en-US" b="0" dirty="0" smtClean="0">
                <a:ea typeface="ＭＳ Ｐゴシック" charset="0"/>
              </a:rPr>
              <a:t>that is triggered</a:t>
            </a:r>
            <a:r>
              <a:rPr lang="en-US" b="0" dirty="0" smtClean="0">
                <a:ea typeface="ＭＳ Ｐゴシック" charset="0"/>
              </a:rPr>
              <a:t> </a:t>
            </a:r>
            <a:r>
              <a:rPr lang="en-US" b="0" dirty="0" smtClean="0">
                <a:ea typeface="ＭＳ Ｐゴシック" charset="0"/>
              </a:rPr>
              <a:t>and perform an action when it </a:t>
            </a:r>
            <a:r>
              <a:rPr lang="en-US" b="0" dirty="0" smtClean="0">
                <a:ea typeface="ＭＳ Ｐゴシック" charset="0"/>
              </a:rPr>
              <a:t>does (listener pattern).</a:t>
            </a: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 marL="914400" lvl="1" indent="-457200" eaLnBrk="1" hangingPunct="1">
              <a:defRPr/>
            </a:pPr>
            <a:endParaRPr lang="en-US" dirty="0" smtClean="0">
              <a:effectLst/>
              <a:ea typeface="ＭＳ Ｐゴシック" charset="0"/>
            </a:endParaRPr>
          </a:p>
          <a:p>
            <a:pPr marL="914400" lvl="1" indent="-457200" eaLnBrk="1" hangingPunct="1">
              <a:defRPr/>
            </a:pPr>
            <a:endParaRPr lang="en-US" dirty="0" smtClean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1707" y="1189033"/>
            <a:ext cx="7375474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What are they?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10969" y="4591255"/>
            <a:ext cx="8616950" cy="1116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ＭＳ Ｐゴシック" charset="0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tint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tint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tint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tint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en-US" b="0" dirty="0" smtClean="0">
                <a:ea typeface="ＭＳ Ｐゴシック" charset="0"/>
              </a:rPr>
              <a:t>Events extend/implement event interface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en-US" b="0" dirty="0" smtClean="0">
                <a:ea typeface="ＭＳ Ｐゴシック" charset="0"/>
              </a:rPr>
              <a:t>An Event encapsulates all the information that is needs by the listener to process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 marL="914400" lvl="1" indent="-457200" eaLnBrk="1" hangingPunct="1">
              <a:defRPr/>
            </a:pPr>
            <a:endParaRPr lang="en-US" dirty="0" smtClean="0">
              <a:effectLst/>
              <a:ea typeface="ＭＳ Ｐゴシック" charset="0"/>
            </a:endParaRPr>
          </a:p>
          <a:p>
            <a:pPr marL="914400" lvl="1" indent="-457200" eaLnBrk="1" hangingPunct="1">
              <a:defRPr/>
            </a:pPr>
            <a:endParaRPr lang="en-US" dirty="0" smtClean="0">
              <a:effectLst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589027" y="3444978"/>
            <a:ext cx="1798856" cy="66019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ＭＳ Ｐゴシック" charset="0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tint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tint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tint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tint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defRPr/>
            </a:pPr>
            <a:r>
              <a:rPr lang="en-US" sz="4000" b="0" dirty="0" smtClean="0">
                <a:ea typeface="ＭＳ Ｐゴシック" charset="0"/>
              </a:rPr>
              <a:t>ACTION</a:t>
            </a:r>
            <a:endParaRPr lang="en-US" dirty="0" smtClean="0">
              <a:effectLst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435806" y="3380006"/>
            <a:ext cx="2262473" cy="7901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ＭＳ Ｐゴシック" charset="0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tint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tint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tint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tint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defRPr/>
            </a:pPr>
            <a:r>
              <a:rPr lang="en-US" sz="4000" b="0" dirty="0" smtClean="0">
                <a:ea typeface="ＭＳ Ｐゴシック" charset="0"/>
              </a:rPr>
              <a:t>LISTENER</a:t>
            </a:r>
            <a:endParaRPr lang="en-US" dirty="0" smtClean="0">
              <a:effectLst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79307" y="3444979"/>
            <a:ext cx="1798856" cy="66019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ＭＳ Ｐゴシック" charset="0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tint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tint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tint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tint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defRPr/>
            </a:pPr>
            <a:r>
              <a:rPr lang="en-US" sz="4000" b="0" dirty="0" smtClean="0">
                <a:ea typeface="ＭＳ Ｐゴシック" charset="0"/>
              </a:rPr>
              <a:t>EVENT</a:t>
            </a:r>
            <a:endParaRPr lang="en-US" dirty="0" smtClean="0">
              <a:effectLst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615598" y="3546475"/>
            <a:ext cx="683394" cy="45720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ight Arrow 11"/>
          <p:cNvSpPr/>
          <p:nvPr/>
        </p:nvSpPr>
        <p:spPr>
          <a:xfrm>
            <a:off x="5698279" y="3546477"/>
            <a:ext cx="683394" cy="45720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  <p:bldP spid="9" grpId="0"/>
      <p:bldP spid="10" grpId="0"/>
      <p:bldP spid="11" grpId="0"/>
      <p:bldP spid="3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254001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Scheduled Tasks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630" y="1189033"/>
            <a:ext cx="87204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Questions?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10244" name="Picture 4" descr="C:\Users\jmvidal\AppData\Local\Microsoft\Windows\Temporary Internet Files\Content.IE5\1YCKQHNH\MM900282747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271" y="3172323"/>
            <a:ext cx="1373205" cy="137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254001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Exercises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630" y="1189033"/>
            <a:ext cx="87204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Internal Events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idx="1"/>
          </p:nvPr>
        </p:nvSpPr>
        <p:spPr>
          <a:xfrm>
            <a:off x="317500" y="2639295"/>
            <a:ext cx="8616950" cy="1297437"/>
          </a:xfrm>
        </p:spPr>
        <p:txBody>
          <a:bodyPr anchor="t">
            <a:normAutofit/>
          </a:bodyPr>
          <a:lstStyle/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b="0" dirty="0" smtClean="0">
                <a:ea typeface="ＭＳ Ｐゴシック" charset="0"/>
              </a:rPr>
              <a:t>Create an event that gets triggered when a customer is updated. When the listener catches this event, create a new order for that user with the item of your choice.</a:t>
            </a: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Wingdings" pitchFamily="2" charset="2"/>
              <a:buChar char="§"/>
              <a:defRPr/>
            </a:pP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Wingdings" pitchFamily="2" charset="2"/>
              <a:buChar char="§"/>
              <a:defRPr/>
            </a:pP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Wingdings" pitchFamily="2" charset="2"/>
              <a:buChar char="§"/>
              <a:defRPr/>
            </a:pP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 marL="914400" lvl="1" indent="-457200" eaLnBrk="1" hangingPunct="1">
              <a:defRPr/>
            </a:pPr>
            <a:endParaRPr lang="en-US" dirty="0" smtClean="0">
              <a:effectLst/>
              <a:ea typeface="ＭＳ Ｐゴシック" charset="0"/>
            </a:endParaRPr>
          </a:p>
          <a:p>
            <a:pPr marL="914400" lvl="1" indent="-457200" eaLnBrk="1" hangingPunct="1">
              <a:defRPr/>
            </a:pP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8906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254001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Exercises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630" y="1189033"/>
            <a:ext cx="87204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Scheduled Tasks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idx="1"/>
          </p:nvPr>
        </p:nvSpPr>
        <p:spPr>
          <a:xfrm>
            <a:off x="317500" y="2639296"/>
            <a:ext cx="8616950" cy="1316688"/>
          </a:xfrm>
        </p:spPr>
        <p:txBody>
          <a:bodyPr anchor="t">
            <a:normAutofit/>
          </a:bodyPr>
          <a:lstStyle/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b="0" dirty="0" smtClean="0">
                <a:ea typeface="ＭＳ Ｐゴシック" charset="0"/>
              </a:rPr>
              <a:t>Create a scheduled task triggered by a cron expression to run every 10 seconds and log some text of your choice. Then together with the exercise files, send the log lines of the task.</a:t>
            </a: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Wingdings" pitchFamily="2" charset="2"/>
              <a:buChar char="§"/>
              <a:defRPr/>
            </a:pP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Wingdings" pitchFamily="2" charset="2"/>
              <a:buChar char="§"/>
              <a:defRPr/>
            </a:pP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Wingdings" pitchFamily="2" charset="2"/>
              <a:buChar char="§"/>
              <a:defRPr/>
            </a:pP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 marL="914400" lvl="1" indent="-457200" eaLnBrk="1" hangingPunct="1">
              <a:defRPr/>
            </a:pPr>
            <a:endParaRPr lang="en-US" dirty="0" smtClean="0">
              <a:effectLst/>
              <a:ea typeface="ＭＳ Ｐゴシック" charset="0"/>
            </a:endParaRPr>
          </a:p>
          <a:p>
            <a:pPr marL="914400" lvl="1" indent="-457200" eaLnBrk="1" hangingPunct="1">
              <a:defRPr/>
            </a:pP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7225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254001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Internal Events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957365" y="2646153"/>
            <a:ext cx="3524158" cy="1588963"/>
          </a:xfrm>
        </p:spPr>
        <p:txBody>
          <a:bodyPr anchor="t">
            <a:normAutofit/>
          </a:bodyPr>
          <a:lstStyle/>
          <a:p>
            <a:pPr marL="457200" indent="-457200" algn="l" eaLnBrk="1" hangingPunct="1">
              <a:buFont typeface="+mj-lt"/>
              <a:buAutoNum type="arabicPeriod"/>
              <a:defRPr/>
            </a:pPr>
            <a:r>
              <a:rPr lang="en-US" sz="2400" b="0" dirty="0" smtClean="0">
                <a:ea typeface="ＭＳ Ｐゴシック" charset="0"/>
              </a:rPr>
              <a:t>Create the event</a:t>
            </a:r>
          </a:p>
          <a:p>
            <a:pPr marL="457200" indent="-457200" algn="l" eaLnBrk="1" hangingPunct="1">
              <a:buFont typeface="+mj-lt"/>
              <a:buAutoNum type="arabicPeriod"/>
              <a:defRPr/>
            </a:pPr>
            <a:r>
              <a:rPr lang="en-US" sz="2400" b="0" dirty="0" smtClean="0">
                <a:ea typeface="ＭＳ Ｐゴシック" charset="0"/>
              </a:rPr>
              <a:t>Create the listener</a:t>
            </a:r>
          </a:p>
          <a:p>
            <a:pPr marL="457200" indent="-457200" algn="l" eaLnBrk="1" hangingPunct="1">
              <a:buFont typeface="+mj-lt"/>
              <a:buAutoNum type="arabicPeriod"/>
              <a:defRPr/>
            </a:pPr>
            <a:r>
              <a:rPr lang="en-US" sz="2400" b="0" dirty="0" smtClean="0">
                <a:ea typeface="ＭＳ Ｐゴシック" charset="0"/>
              </a:rPr>
              <a:t>Trigger the event</a:t>
            </a:r>
            <a:endParaRPr lang="en-US" sz="2400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endParaRPr lang="en-US" sz="2400" dirty="0" smtClean="0">
              <a:ea typeface="ＭＳ Ｐゴシック" charset="0"/>
            </a:endParaRPr>
          </a:p>
          <a:p>
            <a:pPr marL="914400" lvl="1" indent="-457200" eaLnBrk="1" hangingPunct="1">
              <a:defRPr/>
            </a:pPr>
            <a:endParaRPr lang="en-US" sz="2000" dirty="0" smtClean="0">
              <a:effectLst/>
              <a:ea typeface="ＭＳ Ｐゴシック" charset="0"/>
            </a:endParaRPr>
          </a:p>
          <a:p>
            <a:pPr marL="914400" lvl="1" indent="-457200" eaLnBrk="1" hangingPunct="1">
              <a:defRPr/>
            </a:pPr>
            <a:endParaRPr lang="en-US" sz="2000" dirty="0" smtClean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1707" y="1189033"/>
            <a:ext cx="7375474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How to?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865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9307" y="254001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Internal Events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1707" y="1189033"/>
            <a:ext cx="7375474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Create the Event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1026" name="Picture 2" descr="C:\Users\jmvidal\Desktop\iev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33" y="2141521"/>
            <a:ext cx="5501021" cy="365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mvidal\Desktop\ev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957" y="616502"/>
            <a:ext cx="5120173" cy="564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9307" y="254001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Internal Events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1707" y="1189033"/>
            <a:ext cx="7375474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Create the Listener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2050" name="Picture 2" descr="C:\Users\jmvidal\Desktop\iinternaleventtas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19" y="2314641"/>
            <a:ext cx="4940049" cy="357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9307" y="254001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Internal Events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503" y="1189033"/>
            <a:ext cx="884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Create the Listener - Implementations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3074" name="Picture 2" descr="C:\Users\jmvidal\Desktop\implementa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920" y="2274803"/>
            <a:ext cx="6418248" cy="312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6473" y="1907177"/>
            <a:ext cx="8146472" cy="3798125"/>
          </a:xfrm>
        </p:spPr>
        <p:txBody>
          <a:bodyPr anchor="t">
            <a:normAutofit/>
          </a:bodyPr>
          <a:lstStyle/>
          <a:p>
            <a:pPr algn="l" eaLnBrk="1" hangingPunct="1">
              <a:buFont typeface="Wingdings" pitchFamily="2" charset="2"/>
              <a:buChar char="§"/>
              <a:defRPr/>
            </a:pPr>
            <a:endParaRPr lang="en-US" dirty="0" smtClean="0">
              <a:ea typeface="ＭＳ Ｐゴシック" charset="0"/>
            </a:endParaRPr>
          </a:p>
          <a:p>
            <a:pPr algn="l" eaLnBrk="1" hangingPunct="1"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94273" y="2325188"/>
            <a:ext cx="1267097" cy="979714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20685" y="4571997"/>
            <a:ext cx="2063931" cy="888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Listener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95855" y="4571998"/>
            <a:ext cx="2063931" cy="888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Listener 2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619103" y="2325188"/>
            <a:ext cx="1267097" cy="979714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A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 flipH="1">
            <a:off x="3252651" y="3304902"/>
            <a:ext cx="1" cy="1267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8" idx="0"/>
          </p:cNvCxnSpPr>
          <p:nvPr/>
        </p:nvCxnSpPr>
        <p:spPr>
          <a:xfrm>
            <a:off x="3252652" y="3304902"/>
            <a:ext cx="2775169" cy="1267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 flipH="1">
            <a:off x="3252651" y="3304902"/>
            <a:ext cx="2775171" cy="1267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9307" y="254001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Internal Events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3768" y="1189033"/>
            <a:ext cx="7733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Create the Listener - Architecture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6473" y="2390503"/>
            <a:ext cx="8146472" cy="3497679"/>
          </a:xfrm>
        </p:spPr>
        <p:txBody>
          <a:bodyPr anchor="t">
            <a:normAutofit/>
          </a:bodyPr>
          <a:lstStyle/>
          <a:p>
            <a:pPr algn="l" eaLnBrk="1" hangingPunct="1">
              <a:buFont typeface="Wingdings" pitchFamily="2" charset="2"/>
              <a:buChar char="§"/>
              <a:defRPr/>
            </a:pPr>
            <a:endParaRPr lang="en-US" dirty="0" smtClean="0">
              <a:ea typeface="ＭＳ Ｐゴシック" charset="0"/>
            </a:endParaRPr>
          </a:p>
          <a:p>
            <a:pPr algn="l" eaLnBrk="1" hangingPunct="1"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6" name="Picture 5" descr="implement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2649039"/>
            <a:ext cx="7724775" cy="2552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9307" y="254001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Internal Events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3630" y="1189033"/>
            <a:ext cx="87204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Create the Listener - Implementation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4098" name="Picture 2" descr="C:\Users\jmvidal\Desktop\one_ev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337" y="2878327"/>
            <a:ext cx="6825323" cy="143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mvidal\Desktop\two_event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712" y="2878327"/>
            <a:ext cx="6496323" cy="177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mvidal\Desktop\proces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105" y="930648"/>
            <a:ext cx="6670555" cy="495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25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9307" y="254001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Internal Events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630" y="1189033"/>
            <a:ext cx="87204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Trigger the Event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5122" name="Picture 2" descr="C:\Users\jmvidal\Desktop\trigg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313" y="3157086"/>
            <a:ext cx="5793121" cy="188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billing_academy-presentatio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jbilling_academy-presentation_template</Template>
  <TotalTime>1566</TotalTime>
  <Words>348</Words>
  <Application>Microsoft Office PowerPoint</Application>
  <PresentationFormat>On-screen Show (4:3)</PresentationFormat>
  <Paragraphs>105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jbilling_academy-presentation_template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vikasdev</dc:creator>
  <cp:lastModifiedBy>jmvidal</cp:lastModifiedBy>
  <cp:revision>155</cp:revision>
  <dcterms:created xsi:type="dcterms:W3CDTF">2012-04-09T09:03:12Z</dcterms:created>
  <dcterms:modified xsi:type="dcterms:W3CDTF">2012-08-30T18:26:31Z</dcterms:modified>
</cp:coreProperties>
</file>