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9"/>
  </p:handoutMasterIdLst>
  <p:sldIdLst>
    <p:sldId id="256" r:id="rId2"/>
    <p:sldId id="257" r:id="rId3"/>
    <p:sldId id="261" r:id="rId4"/>
    <p:sldId id="262" r:id="rId5"/>
    <p:sldId id="263" r:id="rId6"/>
    <p:sldId id="264" r:id="rId7"/>
    <p:sldId id="265" r:id="rId8"/>
    <p:sldId id="266" r:id="rId9"/>
    <p:sldId id="267" r:id="rId10"/>
    <p:sldId id="270" r:id="rId11"/>
    <p:sldId id="271" r:id="rId12"/>
    <p:sldId id="272" r:id="rId13"/>
    <p:sldId id="273" r:id="rId14"/>
    <p:sldId id="274" r:id="rId15"/>
    <p:sldId id="275" r:id="rId16"/>
    <p:sldId id="276" r:id="rId17"/>
    <p:sldId id="277"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4" d="100"/>
          <a:sy n="134" d="100"/>
        </p:scale>
        <p:origin x="-104"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7C8A5D-AA50-DB45-A1AB-117A9E3F46F8}"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BDBE974C-B359-774D-B683-77F92445F08C}">
      <dgm:prSet phldrT="[Text]"/>
      <dgm:spPr/>
      <dgm:t>
        <a:bodyPr/>
        <a:lstStyle/>
        <a:p>
          <a:r>
            <a:rPr lang="en-US" dirty="0" smtClean="0"/>
            <a:t>Invoice</a:t>
          </a:r>
          <a:endParaRPr lang="en-US" dirty="0"/>
        </a:p>
      </dgm:t>
    </dgm:pt>
    <dgm:pt modelId="{4642C91D-5699-8C44-BA08-038877055E97}" type="parTrans" cxnId="{B5F6E57B-9A7B-524D-8C1D-FCD332FBD058}">
      <dgm:prSet/>
      <dgm:spPr/>
      <dgm:t>
        <a:bodyPr/>
        <a:lstStyle/>
        <a:p>
          <a:endParaRPr lang="en-US"/>
        </a:p>
      </dgm:t>
    </dgm:pt>
    <dgm:pt modelId="{E6F0C3E9-D613-C141-8D41-8FD477DC651C}" type="sibTrans" cxnId="{B5F6E57B-9A7B-524D-8C1D-FCD332FBD058}">
      <dgm:prSet/>
      <dgm:spPr/>
      <dgm:t>
        <a:bodyPr/>
        <a:lstStyle/>
        <a:p>
          <a:endParaRPr lang="en-US"/>
        </a:p>
      </dgm:t>
    </dgm:pt>
    <dgm:pt modelId="{AFA4E9BA-45FE-D64E-BEEF-E1201138A493}">
      <dgm:prSet phldrT="[Text]"/>
      <dgm:spPr/>
      <dgm:t>
        <a:bodyPr/>
        <a:lstStyle/>
        <a:p>
          <a:r>
            <a:rPr lang="en-US" dirty="0" smtClean="0"/>
            <a:t>Order</a:t>
          </a:r>
          <a:endParaRPr lang="en-US" dirty="0"/>
        </a:p>
      </dgm:t>
    </dgm:pt>
    <dgm:pt modelId="{F8264964-ABC8-284E-9AB1-59EACC7B4A2B}" type="parTrans" cxnId="{2801320F-F778-634A-9423-D11C671EC97E}">
      <dgm:prSet/>
      <dgm:spPr/>
      <dgm:t>
        <a:bodyPr/>
        <a:lstStyle/>
        <a:p>
          <a:endParaRPr lang="en-US"/>
        </a:p>
      </dgm:t>
    </dgm:pt>
    <dgm:pt modelId="{B6DE525C-9548-6A41-A6CC-2B7488A1F1E4}" type="sibTrans" cxnId="{2801320F-F778-634A-9423-D11C671EC97E}">
      <dgm:prSet/>
      <dgm:spPr/>
      <dgm:t>
        <a:bodyPr/>
        <a:lstStyle/>
        <a:p>
          <a:endParaRPr lang="en-US"/>
        </a:p>
      </dgm:t>
    </dgm:pt>
    <dgm:pt modelId="{18151C46-ACED-8B4E-AE8B-FC3F24A1F884}">
      <dgm:prSet phldrT="[Text]"/>
      <dgm:spPr/>
      <dgm:t>
        <a:bodyPr/>
        <a:lstStyle/>
        <a:p>
          <a:r>
            <a:rPr lang="en-US" dirty="0" smtClean="0"/>
            <a:t>Order</a:t>
          </a:r>
          <a:endParaRPr lang="en-US" dirty="0"/>
        </a:p>
      </dgm:t>
    </dgm:pt>
    <dgm:pt modelId="{99B45C74-D651-3B43-B5E6-A1ED996D4EF8}" type="parTrans" cxnId="{2614FC33-D892-B542-A247-CB360074A5CB}">
      <dgm:prSet/>
      <dgm:spPr/>
      <dgm:t>
        <a:bodyPr/>
        <a:lstStyle/>
        <a:p>
          <a:endParaRPr lang="en-US"/>
        </a:p>
      </dgm:t>
    </dgm:pt>
    <dgm:pt modelId="{09E1FA99-91CB-3B4F-AF5D-74FEED7DD0A0}" type="sibTrans" cxnId="{2614FC33-D892-B542-A247-CB360074A5CB}">
      <dgm:prSet/>
      <dgm:spPr/>
      <dgm:t>
        <a:bodyPr/>
        <a:lstStyle/>
        <a:p>
          <a:endParaRPr lang="en-US"/>
        </a:p>
      </dgm:t>
    </dgm:pt>
    <dgm:pt modelId="{F009CBBD-DA4E-6B46-A0FD-0E4BD75B4382}">
      <dgm:prSet phldrT="[Text]"/>
      <dgm:spPr/>
      <dgm:t>
        <a:bodyPr/>
        <a:lstStyle/>
        <a:p>
          <a:r>
            <a:rPr lang="en-US" dirty="0" smtClean="0"/>
            <a:t>Overdue Invoice</a:t>
          </a:r>
          <a:endParaRPr lang="en-US" dirty="0"/>
        </a:p>
      </dgm:t>
    </dgm:pt>
    <dgm:pt modelId="{89DFABDD-1E83-3D48-B3D3-94B82A9A0004}" type="parTrans" cxnId="{44976EA7-A7C6-5B4C-94B7-BE8D5A768525}">
      <dgm:prSet/>
      <dgm:spPr/>
      <dgm:t>
        <a:bodyPr/>
        <a:lstStyle/>
        <a:p>
          <a:endParaRPr lang="en-US"/>
        </a:p>
      </dgm:t>
    </dgm:pt>
    <dgm:pt modelId="{1A999FCC-213C-8C46-81F9-66E5F8E032A3}" type="sibTrans" cxnId="{44976EA7-A7C6-5B4C-94B7-BE8D5A768525}">
      <dgm:prSet/>
      <dgm:spPr/>
      <dgm:t>
        <a:bodyPr/>
        <a:lstStyle/>
        <a:p>
          <a:endParaRPr lang="en-US"/>
        </a:p>
      </dgm:t>
    </dgm:pt>
    <dgm:pt modelId="{0BDF7396-616C-8340-BC34-5552E067D38E}" type="pres">
      <dgm:prSet presAssocID="{077C8A5D-AA50-DB45-A1AB-117A9E3F46F8}" presName="cycle" presStyleCnt="0">
        <dgm:presLayoutVars>
          <dgm:chMax val="1"/>
          <dgm:dir/>
          <dgm:animLvl val="ctr"/>
          <dgm:resizeHandles val="exact"/>
        </dgm:presLayoutVars>
      </dgm:prSet>
      <dgm:spPr/>
      <dgm:t>
        <a:bodyPr/>
        <a:lstStyle/>
        <a:p>
          <a:endParaRPr lang="en-US"/>
        </a:p>
      </dgm:t>
    </dgm:pt>
    <dgm:pt modelId="{C055EDD9-32B3-1544-B625-B5E8D86331BD}" type="pres">
      <dgm:prSet presAssocID="{BDBE974C-B359-774D-B683-77F92445F08C}" presName="centerShape" presStyleLbl="node0" presStyleIdx="0" presStyleCnt="1"/>
      <dgm:spPr/>
      <dgm:t>
        <a:bodyPr/>
        <a:lstStyle/>
        <a:p>
          <a:endParaRPr lang="en-US"/>
        </a:p>
      </dgm:t>
    </dgm:pt>
    <dgm:pt modelId="{45238E50-EB79-E442-8422-8484AABB6339}" type="pres">
      <dgm:prSet presAssocID="{F8264964-ABC8-284E-9AB1-59EACC7B4A2B}" presName="parTrans" presStyleLbl="bgSibTrans2D1" presStyleIdx="0" presStyleCnt="3"/>
      <dgm:spPr/>
      <dgm:t>
        <a:bodyPr/>
        <a:lstStyle/>
        <a:p>
          <a:endParaRPr lang="en-US"/>
        </a:p>
      </dgm:t>
    </dgm:pt>
    <dgm:pt modelId="{D4C4FCA3-8D64-0040-B50C-DD40CA7B10A6}" type="pres">
      <dgm:prSet presAssocID="{AFA4E9BA-45FE-D64E-BEEF-E1201138A493}" presName="node" presStyleLbl="node1" presStyleIdx="0" presStyleCnt="3">
        <dgm:presLayoutVars>
          <dgm:bulletEnabled val="1"/>
        </dgm:presLayoutVars>
      </dgm:prSet>
      <dgm:spPr/>
      <dgm:t>
        <a:bodyPr/>
        <a:lstStyle/>
        <a:p>
          <a:endParaRPr lang="en-US"/>
        </a:p>
      </dgm:t>
    </dgm:pt>
    <dgm:pt modelId="{BE360077-F428-F748-A64B-70E754E209B4}" type="pres">
      <dgm:prSet presAssocID="{99B45C74-D651-3B43-B5E6-A1ED996D4EF8}" presName="parTrans" presStyleLbl="bgSibTrans2D1" presStyleIdx="1" presStyleCnt="3"/>
      <dgm:spPr/>
      <dgm:t>
        <a:bodyPr/>
        <a:lstStyle/>
        <a:p>
          <a:endParaRPr lang="en-US"/>
        </a:p>
      </dgm:t>
    </dgm:pt>
    <dgm:pt modelId="{CA3EA435-EE56-2549-86FA-8E84521A668B}" type="pres">
      <dgm:prSet presAssocID="{18151C46-ACED-8B4E-AE8B-FC3F24A1F884}" presName="node" presStyleLbl="node1" presStyleIdx="1" presStyleCnt="3">
        <dgm:presLayoutVars>
          <dgm:bulletEnabled val="1"/>
        </dgm:presLayoutVars>
      </dgm:prSet>
      <dgm:spPr/>
      <dgm:t>
        <a:bodyPr/>
        <a:lstStyle/>
        <a:p>
          <a:endParaRPr lang="en-US"/>
        </a:p>
      </dgm:t>
    </dgm:pt>
    <dgm:pt modelId="{DBB24D0B-A261-7341-B19B-6295F8D136A7}" type="pres">
      <dgm:prSet presAssocID="{89DFABDD-1E83-3D48-B3D3-94B82A9A0004}" presName="parTrans" presStyleLbl="bgSibTrans2D1" presStyleIdx="2" presStyleCnt="3"/>
      <dgm:spPr/>
      <dgm:t>
        <a:bodyPr/>
        <a:lstStyle/>
        <a:p>
          <a:endParaRPr lang="en-US"/>
        </a:p>
      </dgm:t>
    </dgm:pt>
    <dgm:pt modelId="{2A7C5242-44D4-CB41-9192-074E7F1D1FFE}" type="pres">
      <dgm:prSet presAssocID="{F009CBBD-DA4E-6B46-A0FD-0E4BD75B4382}" presName="node" presStyleLbl="node1" presStyleIdx="2" presStyleCnt="3">
        <dgm:presLayoutVars>
          <dgm:bulletEnabled val="1"/>
        </dgm:presLayoutVars>
      </dgm:prSet>
      <dgm:spPr/>
      <dgm:t>
        <a:bodyPr/>
        <a:lstStyle/>
        <a:p>
          <a:endParaRPr lang="en-US"/>
        </a:p>
      </dgm:t>
    </dgm:pt>
  </dgm:ptLst>
  <dgm:cxnLst>
    <dgm:cxn modelId="{8F69363F-56DE-804E-B746-745A2A9F335C}" type="presOf" srcId="{AFA4E9BA-45FE-D64E-BEEF-E1201138A493}" destId="{D4C4FCA3-8D64-0040-B50C-DD40CA7B10A6}" srcOrd="0" destOrd="0" presId="urn:microsoft.com/office/officeart/2005/8/layout/radial4"/>
    <dgm:cxn modelId="{44976EA7-A7C6-5B4C-94B7-BE8D5A768525}" srcId="{BDBE974C-B359-774D-B683-77F92445F08C}" destId="{F009CBBD-DA4E-6B46-A0FD-0E4BD75B4382}" srcOrd="2" destOrd="0" parTransId="{89DFABDD-1E83-3D48-B3D3-94B82A9A0004}" sibTransId="{1A999FCC-213C-8C46-81F9-66E5F8E032A3}"/>
    <dgm:cxn modelId="{2614FC33-D892-B542-A247-CB360074A5CB}" srcId="{BDBE974C-B359-774D-B683-77F92445F08C}" destId="{18151C46-ACED-8B4E-AE8B-FC3F24A1F884}" srcOrd="1" destOrd="0" parTransId="{99B45C74-D651-3B43-B5E6-A1ED996D4EF8}" sibTransId="{09E1FA99-91CB-3B4F-AF5D-74FEED7DD0A0}"/>
    <dgm:cxn modelId="{CC0FFFA0-3257-554B-8BFA-3D6AE4DAF170}" type="presOf" srcId="{077C8A5D-AA50-DB45-A1AB-117A9E3F46F8}" destId="{0BDF7396-616C-8340-BC34-5552E067D38E}" srcOrd="0" destOrd="0" presId="urn:microsoft.com/office/officeart/2005/8/layout/radial4"/>
    <dgm:cxn modelId="{BAB415DE-3923-4E4C-B348-811C3945D27B}" type="presOf" srcId="{F8264964-ABC8-284E-9AB1-59EACC7B4A2B}" destId="{45238E50-EB79-E442-8422-8484AABB6339}" srcOrd="0" destOrd="0" presId="urn:microsoft.com/office/officeart/2005/8/layout/radial4"/>
    <dgm:cxn modelId="{AC70EA7B-D5CF-C14B-AB35-5A321EA06EED}" type="presOf" srcId="{99B45C74-D651-3B43-B5E6-A1ED996D4EF8}" destId="{BE360077-F428-F748-A64B-70E754E209B4}" srcOrd="0" destOrd="0" presId="urn:microsoft.com/office/officeart/2005/8/layout/radial4"/>
    <dgm:cxn modelId="{B5F6E57B-9A7B-524D-8C1D-FCD332FBD058}" srcId="{077C8A5D-AA50-DB45-A1AB-117A9E3F46F8}" destId="{BDBE974C-B359-774D-B683-77F92445F08C}" srcOrd="0" destOrd="0" parTransId="{4642C91D-5699-8C44-BA08-038877055E97}" sibTransId="{E6F0C3E9-D613-C141-8D41-8FD477DC651C}"/>
    <dgm:cxn modelId="{4EDF168F-033A-DF48-AD4B-52E441FD8BFD}" type="presOf" srcId="{BDBE974C-B359-774D-B683-77F92445F08C}" destId="{C055EDD9-32B3-1544-B625-B5E8D86331BD}" srcOrd="0" destOrd="0" presId="urn:microsoft.com/office/officeart/2005/8/layout/radial4"/>
    <dgm:cxn modelId="{4F3DD037-86C4-C245-9DF2-FF1C96D6DB74}" type="presOf" srcId="{89DFABDD-1E83-3D48-B3D3-94B82A9A0004}" destId="{DBB24D0B-A261-7341-B19B-6295F8D136A7}" srcOrd="0" destOrd="0" presId="urn:microsoft.com/office/officeart/2005/8/layout/radial4"/>
    <dgm:cxn modelId="{2801320F-F778-634A-9423-D11C671EC97E}" srcId="{BDBE974C-B359-774D-B683-77F92445F08C}" destId="{AFA4E9BA-45FE-D64E-BEEF-E1201138A493}" srcOrd="0" destOrd="0" parTransId="{F8264964-ABC8-284E-9AB1-59EACC7B4A2B}" sibTransId="{B6DE525C-9548-6A41-A6CC-2B7488A1F1E4}"/>
    <dgm:cxn modelId="{14180A78-2B59-C345-8D67-E7AADE772BEF}" type="presOf" srcId="{18151C46-ACED-8B4E-AE8B-FC3F24A1F884}" destId="{CA3EA435-EE56-2549-86FA-8E84521A668B}" srcOrd="0" destOrd="0" presId="urn:microsoft.com/office/officeart/2005/8/layout/radial4"/>
    <dgm:cxn modelId="{55241818-2C6D-4844-9B46-A41897519B9F}" type="presOf" srcId="{F009CBBD-DA4E-6B46-A0FD-0E4BD75B4382}" destId="{2A7C5242-44D4-CB41-9192-074E7F1D1FFE}" srcOrd="0" destOrd="0" presId="urn:microsoft.com/office/officeart/2005/8/layout/radial4"/>
    <dgm:cxn modelId="{34426C65-CE21-6842-85DB-141EE83F263B}" type="presParOf" srcId="{0BDF7396-616C-8340-BC34-5552E067D38E}" destId="{C055EDD9-32B3-1544-B625-B5E8D86331BD}" srcOrd="0" destOrd="0" presId="urn:microsoft.com/office/officeart/2005/8/layout/radial4"/>
    <dgm:cxn modelId="{6E2DE506-7916-524E-BD21-2C79C5549ED6}" type="presParOf" srcId="{0BDF7396-616C-8340-BC34-5552E067D38E}" destId="{45238E50-EB79-E442-8422-8484AABB6339}" srcOrd="1" destOrd="0" presId="urn:microsoft.com/office/officeart/2005/8/layout/radial4"/>
    <dgm:cxn modelId="{9BB86214-3A31-DE43-8A31-FAEE73ABDC53}" type="presParOf" srcId="{0BDF7396-616C-8340-BC34-5552E067D38E}" destId="{D4C4FCA3-8D64-0040-B50C-DD40CA7B10A6}" srcOrd="2" destOrd="0" presId="urn:microsoft.com/office/officeart/2005/8/layout/radial4"/>
    <dgm:cxn modelId="{8B6A90D9-A046-9C40-BE56-5FCA473E6C66}" type="presParOf" srcId="{0BDF7396-616C-8340-BC34-5552E067D38E}" destId="{BE360077-F428-F748-A64B-70E754E209B4}" srcOrd="3" destOrd="0" presId="urn:microsoft.com/office/officeart/2005/8/layout/radial4"/>
    <dgm:cxn modelId="{4B04F37D-E4E9-FF4A-8985-08FE449F9F2E}" type="presParOf" srcId="{0BDF7396-616C-8340-BC34-5552E067D38E}" destId="{CA3EA435-EE56-2549-86FA-8E84521A668B}" srcOrd="4" destOrd="0" presId="urn:microsoft.com/office/officeart/2005/8/layout/radial4"/>
    <dgm:cxn modelId="{DDB78337-A125-3244-B885-194AFD8C47F7}" type="presParOf" srcId="{0BDF7396-616C-8340-BC34-5552E067D38E}" destId="{DBB24D0B-A261-7341-B19B-6295F8D136A7}" srcOrd="5" destOrd="0" presId="urn:microsoft.com/office/officeart/2005/8/layout/radial4"/>
    <dgm:cxn modelId="{A11009E0-82E9-9747-B89E-9FA7C7656F64}" type="presParOf" srcId="{0BDF7396-616C-8340-BC34-5552E067D38E}" destId="{2A7C5242-44D4-CB41-9192-074E7F1D1FF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5EDD9-32B3-1544-B625-B5E8D86331BD}">
      <dsp:nvSpPr>
        <dsp:cNvPr id="0" name=""/>
        <dsp:cNvSpPr/>
      </dsp:nvSpPr>
      <dsp:spPr>
        <a:xfrm>
          <a:off x="2155507" y="2277603"/>
          <a:ext cx="1784985" cy="178498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Invoice</a:t>
          </a:r>
          <a:endParaRPr lang="en-US" sz="3300" kern="1200" dirty="0"/>
        </a:p>
      </dsp:txBody>
      <dsp:txXfrm>
        <a:off x="2416912" y="2539008"/>
        <a:ext cx="1262175" cy="1262175"/>
      </dsp:txXfrm>
    </dsp:sp>
    <dsp:sp modelId="{45238E50-EB79-E442-8422-8484AABB6339}">
      <dsp:nvSpPr>
        <dsp:cNvPr id="0" name=""/>
        <dsp:cNvSpPr/>
      </dsp:nvSpPr>
      <dsp:spPr>
        <a:xfrm rot="12900000">
          <a:off x="871449" y="1920360"/>
          <a:ext cx="1510013" cy="508720"/>
        </a:xfrm>
        <a:prstGeom prst="lef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C4FCA3-8D64-0040-B50C-DD40CA7B10A6}">
      <dsp:nvSpPr>
        <dsp:cNvPr id="0" name=""/>
        <dsp:cNvSpPr/>
      </dsp:nvSpPr>
      <dsp:spPr>
        <a:xfrm>
          <a:off x="160123" y="1063372"/>
          <a:ext cx="1695735" cy="1356588"/>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en-US" sz="3300" kern="1200" dirty="0" smtClean="0"/>
            <a:t>Order</a:t>
          </a:r>
          <a:endParaRPr lang="en-US" sz="3300" kern="1200" dirty="0"/>
        </a:p>
      </dsp:txBody>
      <dsp:txXfrm>
        <a:off x="199856" y="1103105"/>
        <a:ext cx="1616269" cy="1277122"/>
      </dsp:txXfrm>
    </dsp:sp>
    <dsp:sp modelId="{BE360077-F428-F748-A64B-70E754E209B4}">
      <dsp:nvSpPr>
        <dsp:cNvPr id="0" name=""/>
        <dsp:cNvSpPr/>
      </dsp:nvSpPr>
      <dsp:spPr>
        <a:xfrm rot="16200000">
          <a:off x="2292993" y="1180352"/>
          <a:ext cx="1510013" cy="508720"/>
        </a:xfrm>
        <a:prstGeom prst="leftArrow">
          <a:avLst>
            <a:gd name="adj1" fmla="val 60000"/>
            <a:gd name="adj2" fmla="val 5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3EA435-EE56-2549-86FA-8E84521A668B}">
      <dsp:nvSpPr>
        <dsp:cNvPr id="0" name=""/>
        <dsp:cNvSpPr/>
      </dsp:nvSpPr>
      <dsp:spPr>
        <a:xfrm>
          <a:off x="2200132" y="1411"/>
          <a:ext cx="1695735" cy="1356588"/>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en-US" sz="3300" kern="1200" dirty="0" smtClean="0"/>
            <a:t>Order</a:t>
          </a:r>
          <a:endParaRPr lang="en-US" sz="3300" kern="1200" dirty="0"/>
        </a:p>
      </dsp:txBody>
      <dsp:txXfrm>
        <a:off x="2239865" y="41144"/>
        <a:ext cx="1616269" cy="1277122"/>
      </dsp:txXfrm>
    </dsp:sp>
    <dsp:sp modelId="{DBB24D0B-A261-7341-B19B-6295F8D136A7}">
      <dsp:nvSpPr>
        <dsp:cNvPr id="0" name=""/>
        <dsp:cNvSpPr/>
      </dsp:nvSpPr>
      <dsp:spPr>
        <a:xfrm rot="19500000">
          <a:off x="3714536" y="1920360"/>
          <a:ext cx="1510013" cy="508720"/>
        </a:xfrm>
        <a:prstGeom prst="lef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A7C5242-44D4-CB41-9192-074E7F1D1FFE}">
      <dsp:nvSpPr>
        <dsp:cNvPr id="0" name=""/>
        <dsp:cNvSpPr/>
      </dsp:nvSpPr>
      <dsp:spPr>
        <a:xfrm>
          <a:off x="4240140" y="1063372"/>
          <a:ext cx="1695735" cy="1356588"/>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en-US" sz="3300" kern="1200" dirty="0" smtClean="0"/>
            <a:t>Overdue Invoice</a:t>
          </a:r>
          <a:endParaRPr lang="en-US" sz="3300" kern="1200" dirty="0"/>
        </a:p>
      </dsp:txBody>
      <dsp:txXfrm>
        <a:off x="4279873" y="1103105"/>
        <a:ext cx="1616269" cy="127712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614FF3A-3B22-F04B-92DF-3C50C3E21779}" type="datetimeFigureOut">
              <a:rPr lang="en-US"/>
              <a:pPr>
                <a:defRPr/>
              </a:pPr>
              <a:t>12-04-27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8D7497B-1B37-B44B-AF4A-1EF37A2B8A7F}" type="slidenum">
              <a:rPr lang="en-US"/>
              <a:pPr>
                <a:defRPr/>
              </a:pPr>
              <a:t>‹#›</a:t>
            </a:fld>
            <a:endParaRPr lang="en-US"/>
          </a:p>
        </p:txBody>
      </p:sp>
    </p:spTree>
    <p:extLst>
      <p:ext uri="{BB962C8B-B14F-4D97-AF65-F5344CB8AC3E}">
        <p14:creationId xmlns:p14="http://schemas.microsoft.com/office/powerpoint/2010/main" val="9883804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7288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418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lgn="l">
              <a:defRPr sz="4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a:buNone/>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5095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572085"/>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572086"/>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951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4" name="Content Placeholder 3"/>
          <p:cNvSpPr>
            <a:spLocks noGrp="1"/>
          </p:cNvSpPr>
          <p:nvPr>
            <p:ph sz="half" idx="2"/>
          </p:nvPr>
        </p:nvSpPr>
        <p:spPr>
          <a:xfrm>
            <a:off x="457200" y="2679705"/>
            <a:ext cx="4040188"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679705"/>
            <a:ext cx="4041775"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844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23567" cy="1162050"/>
          </a:xfrm>
        </p:spPr>
        <p:txBody>
          <a:bodyPr anchor="b"/>
          <a:lstStyle>
            <a:lvl1pPr algn="ctr">
              <a:defRPr sz="4800" b="1"/>
            </a:lvl1pPr>
          </a:lstStyle>
          <a:p>
            <a:r>
              <a:rPr lang="en-US" smtClean="0"/>
              <a:t>Click to edit Master title style</a:t>
            </a:r>
            <a:endParaRPr lang="en-US"/>
          </a:p>
        </p:txBody>
      </p:sp>
      <p:sp>
        <p:nvSpPr>
          <p:cNvPr id="3" name="Content Placeholder 2"/>
          <p:cNvSpPr>
            <a:spLocks noGrp="1"/>
          </p:cNvSpPr>
          <p:nvPr>
            <p:ph idx="1"/>
          </p:nvPr>
        </p:nvSpPr>
        <p:spPr>
          <a:xfrm>
            <a:off x="3575050" y="2701228"/>
            <a:ext cx="5111750" cy="3831225"/>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32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66279"/>
            <a:ext cx="3008313" cy="3572940"/>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buNone/>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28718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28" name="Picture 4" descr="jBilling-academy-logo-trans.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23825" y="5737225"/>
            <a:ext cx="2493963"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xStyles>
    <p:titleStyle>
      <a:lvl1pPr algn="ctr" defTabSz="457200"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79307" y="2222344"/>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Invoice Delegation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What happens to unpaid invoices?</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100" name="TextBox 6"/>
          <p:cNvSpPr txBox="1">
            <a:spLocks noChangeArrowheads="1"/>
          </p:cNvSpPr>
          <p:nvPr/>
        </p:nvSpPr>
        <p:spPr bwMode="auto">
          <a:xfrm>
            <a:off x="1636713" y="4514850"/>
            <a:ext cx="5913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endParaRPr lang="en-US" sz="180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the customer owes?</a:t>
            </a:r>
          </a:p>
        </p:txBody>
      </p:sp>
      <p:sp>
        <p:nvSpPr>
          <p:cNvPr id="5" name="Rectangle 4"/>
          <p:cNvSpPr/>
          <p:nvPr/>
        </p:nvSpPr>
        <p:spPr>
          <a:xfrm>
            <a:off x="79779" y="2073382"/>
            <a:ext cx="8613656"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total of the latest invoice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2998065" y="3307573"/>
            <a:ext cx="2777084" cy="369332"/>
          </a:xfrm>
          <a:prstGeom prst="rect">
            <a:avLst/>
          </a:prstGeom>
          <a:noFill/>
        </p:spPr>
        <p:txBody>
          <a:bodyPr wrap="square" rtlCol="0">
            <a:spAutoFit/>
          </a:bodyPr>
          <a:lstStyle/>
          <a:p>
            <a:r>
              <a:rPr lang="en-US" dirty="0" smtClean="0"/>
              <a:t>Invoice B total is </a:t>
            </a:r>
            <a:r>
              <a:rPr lang="en-US" b="1" dirty="0" smtClean="0"/>
              <a:t>290</a:t>
            </a:r>
            <a:endParaRPr lang="en-US" b="1" dirty="0"/>
          </a:p>
        </p:txBody>
      </p:sp>
      <p:sp>
        <p:nvSpPr>
          <p:cNvPr id="7" name="Rectangle 6"/>
          <p:cNvSpPr/>
          <p:nvPr/>
        </p:nvSpPr>
        <p:spPr>
          <a:xfrm>
            <a:off x="-370785" y="3911355"/>
            <a:ext cx="9514785" cy="769441"/>
          </a:xfrm>
          <a:prstGeom prst="rect">
            <a:avLst/>
          </a:prstGeom>
          <a:noFill/>
        </p:spPr>
        <p:txBody>
          <a:bodyPr wrap="square" lIns="91440" tIns="45720" rIns="91440" bIns="45720">
            <a:spAutoFit/>
          </a:bodyPr>
          <a:lstStyle/>
          <a:p>
            <a:pPr algn="ctr"/>
            <a: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sum of all the invoices balances</a:t>
            </a:r>
            <a:endParaRPr lang="en-US"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TextBox 7"/>
          <p:cNvSpPr txBox="1"/>
          <p:nvPr/>
        </p:nvSpPr>
        <p:spPr>
          <a:xfrm>
            <a:off x="3007326" y="4891042"/>
            <a:ext cx="2758562" cy="923330"/>
          </a:xfrm>
          <a:prstGeom prst="rect">
            <a:avLst/>
          </a:prstGeom>
          <a:noFill/>
        </p:spPr>
        <p:txBody>
          <a:bodyPr wrap="square" rtlCol="0">
            <a:spAutoFit/>
          </a:bodyPr>
          <a:lstStyle/>
          <a:p>
            <a:r>
              <a:rPr lang="en-US" dirty="0" smtClean="0"/>
              <a:t>Invoice A balance = 150</a:t>
            </a:r>
          </a:p>
          <a:p>
            <a:r>
              <a:rPr lang="en-US" dirty="0" smtClean="0"/>
              <a:t>Invoice B balance = 140</a:t>
            </a:r>
          </a:p>
          <a:p>
            <a:r>
              <a:rPr lang="en-US" dirty="0" smtClean="0"/>
              <a:t>Total		      = </a:t>
            </a:r>
            <a:r>
              <a:rPr lang="en-US" b="1" dirty="0" smtClean="0"/>
              <a:t>290</a:t>
            </a:r>
            <a:endParaRPr lang="en-US" b="1" dirty="0"/>
          </a:p>
        </p:txBody>
      </p:sp>
    </p:spTree>
    <p:extLst>
      <p:ext uri="{BB962C8B-B14F-4D97-AF65-F5344CB8AC3E}">
        <p14:creationId xmlns:p14="http://schemas.microsoft.com/office/powerpoint/2010/main" val="17634290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 payment</a:t>
            </a:r>
            <a:endParaRPr lang="en-US" dirty="0"/>
          </a:p>
        </p:txBody>
      </p:sp>
      <p:sp>
        <p:nvSpPr>
          <p:cNvPr id="3" name="TextBox 2"/>
          <p:cNvSpPr txBox="1"/>
          <p:nvPr/>
        </p:nvSpPr>
        <p:spPr>
          <a:xfrm>
            <a:off x="549730" y="3373913"/>
            <a:ext cx="2208398" cy="1477328"/>
          </a:xfrm>
          <a:prstGeom prst="rect">
            <a:avLst/>
          </a:prstGeom>
          <a:noFill/>
          <a:ln>
            <a:solidFill>
              <a:schemeClr val="tx2"/>
            </a:solidFill>
          </a:ln>
        </p:spPr>
        <p:txBody>
          <a:bodyPr wrap="square" rtlCol="0">
            <a:spAutoFit/>
          </a:bodyPr>
          <a:lstStyle/>
          <a:p>
            <a:pPr algn="ctr"/>
            <a:r>
              <a:rPr lang="en-US" b="1" u="sng" dirty="0" smtClean="0"/>
              <a:t>Payment</a:t>
            </a:r>
          </a:p>
          <a:p>
            <a:endParaRPr lang="en-US" dirty="0"/>
          </a:p>
          <a:p>
            <a:r>
              <a:rPr lang="en-US" dirty="0" smtClean="0"/>
              <a:t>Date: February 10</a:t>
            </a:r>
            <a:r>
              <a:rPr lang="en-US" baseline="30000" dirty="0" smtClean="0"/>
              <a:t>th</a:t>
            </a:r>
            <a:r>
              <a:rPr lang="en-US" dirty="0" smtClean="0"/>
              <a:t> </a:t>
            </a:r>
          </a:p>
          <a:p>
            <a:r>
              <a:rPr lang="en-US" dirty="0" smtClean="0"/>
              <a:t>Amount: 290</a:t>
            </a:r>
          </a:p>
          <a:p>
            <a:r>
              <a:rPr lang="en-US" dirty="0" smtClean="0"/>
              <a:t>Balance: 290</a:t>
            </a:r>
            <a:endParaRPr lang="en-US" dirty="0"/>
          </a:p>
        </p:txBody>
      </p:sp>
      <p:sp>
        <p:nvSpPr>
          <p:cNvPr id="10" name="TextBox 9"/>
          <p:cNvSpPr txBox="1"/>
          <p:nvPr/>
        </p:nvSpPr>
        <p:spPr>
          <a:xfrm>
            <a:off x="5630744" y="2773748"/>
            <a:ext cx="2208398" cy="1477328"/>
          </a:xfrm>
          <a:prstGeom prst="rect">
            <a:avLst/>
          </a:prstGeom>
          <a:noFill/>
          <a:ln>
            <a:solidFill>
              <a:schemeClr val="tx2"/>
            </a:solidFill>
          </a:ln>
        </p:spPr>
        <p:txBody>
          <a:bodyPr wrap="square" rtlCol="0">
            <a:spAutoFit/>
          </a:bodyPr>
          <a:lstStyle/>
          <a:p>
            <a:pPr algn="ctr"/>
            <a:r>
              <a:rPr lang="en-US" b="1" u="sng" dirty="0" smtClean="0"/>
              <a:t>Invoice A</a:t>
            </a:r>
          </a:p>
          <a:p>
            <a:endParaRPr lang="en-US" dirty="0"/>
          </a:p>
          <a:p>
            <a:r>
              <a:rPr lang="en-US" dirty="0" smtClean="0"/>
              <a:t>Date: January 1</a:t>
            </a:r>
            <a:r>
              <a:rPr lang="en-US" baseline="30000" dirty="0" smtClean="0"/>
              <a:t>st</a:t>
            </a:r>
            <a:r>
              <a:rPr lang="en-US" dirty="0" smtClean="0"/>
              <a:t> </a:t>
            </a:r>
          </a:p>
          <a:p>
            <a:r>
              <a:rPr lang="en-US" dirty="0" smtClean="0"/>
              <a:t>Total: 150</a:t>
            </a:r>
          </a:p>
          <a:p>
            <a:r>
              <a:rPr lang="en-US" dirty="0" smtClean="0"/>
              <a:t>Balance: 150</a:t>
            </a:r>
            <a:endParaRPr lang="en-US" dirty="0"/>
          </a:p>
        </p:txBody>
      </p:sp>
      <p:sp>
        <p:nvSpPr>
          <p:cNvPr id="12" name="TextBox 11"/>
          <p:cNvSpPr txBox="1"/>
          <p:nvPr/>
        </p:nvSpPr>
        <p:spPr>
          <a:xfrm>
            <a:off x="5630744" y="4571909"/>
            <a:ext cx="2208398" cy="1477328"/>
          </a:xfrm>
          <a:prstGeom prst="rect">
            <a:avLst/>
          </a:prstGeom>
          <a:noFill/>
          <a:ln>
            <a:solidFill>
              <a:schemeClr val="tx2"/>
            </a:solidFill>
          </a:ln>
        </p:spPr>
        <p:txBody>
          <a:bodyPr wrap="square" rtlCol="0">
            <a:spAutoFit/>
          </a:bodyPr>
          <a:lstStyle/>
          <a:p>
            <a:pPr algn="ctr"/>
            <a:r>
              <a:rPr lang="en-US" b="1" u="sng" dirty="0" smtClean="0"/>
              <a:t>Invoice B</a:t>
            </a:r>
          </a:p>
          <a:p>
            <a:endParaRPr lang="en-US" dirty="0"/>
          </a:p>
          <a:p>
            <a:r>
              <a:rPr lang="en-US" dirty="0" smtClean="0"/>
              <a:t>Date: February 1</a:t>
            </a:r>
            <a:r>
              <a:rPr lang="en-US" baseline="30000" dirty="0" smtClean="0"/>
              <a:t>st</a:t>
            </a:r>
            <a:r>
              <a:rPr lang="en-US" dirty="0" smtClean="0"/>
              <a:t> </a:t>
            </a:r>
          </a:p>
          <a:p>
            <a:r>
              <a:rPr lang="en-US" dirty="0" smtClean="0"/>
              <a:t>Total: 290</a:t>
            </a:r>
          </a:p>
          <a:p>
            <a:r>
              <a:rPr lang="en-US" dirty="0" smtClean="0"/>
              <a:t>Balance: 140</a:t>
            </a:r>
            <a:endParaRPr lang="en-US" dirty="0"/>
          </a:p>
        </p:txBody>
      </p:sp>
      <p:sp>
        <p:nvSpPr>
          <p:cNvPr id="13" name="Right Arrow 12"/>
          <p:cNvSpPr/>
          <p:nvPr/>
        </p:nvSpPr>
        <p:spPr>
          <a:xfrm>
            <a:off x="3099340" y="3373913"/>
            <a:ext cx="2379004" cy="6918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a:t>
            </a:r>
            <a:endParaRPr lang="en-US" dirty="0"/>
          </a:p>
        </p:txBody>
      </p:sp>
      <p:sp>
        <p:nvSpPr>
          <p:cNvPr id="15" name="Bent-Up Arrow 14"/>
          <p:cNvSpPr/>
          <p:nvPr/>
        </p:nvSpPr>
        <p:spPr>
          <a:xfrm rot="5400000">
            <a:off x="3056712" y="4127273"/>
            <a:ext cx="1213197" cy="2473741"/>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140$</a:t>
            </a:r>
            <a:endParaRPr lang="en-US" dirty="0"/>
          </a:p>
        </p:txBody>
      </p:sp>
      <p:sp>
        <p:nvSpPr>
          <p:cNvPr id="16" name="TextBox 15"/>
          <p:cNvSpPr txBox="1"/>
          <p:nvPr/>
        </p:nvSpPr>
        <p:spPr>
          <a:xfrm>
            <a:off x="255909" y="2141866"/>
            <a:ext cx="5222435" cy="923330"/>
          </a:xfrm>
          <a:prstGeom prst="rect">
            <a:avLst/>
          </a:prstGeom>
          <a:noFill/>
        </p:spPr>
        <p:txBody>
          <a:bodyPr wrap="square" rtlCol="0">
            <a:spAutoFit/>
          </a:bodyPr>
          <a:lstStyle/>
          <a:p>
            <a:r>
              <a:rPr lang="en-US" dirty="0" smtClean="0"/>
              <a:t>The customer makes a payment </a:t>
            </a:r>
            <a:r>
              <a:rPr lang="en-US" i="1" dirty="0" smtClean="0"/>
              <a:t>for the total of the latest invoice.</a:t>
            </a:r>
            <a:r>
              <a:rPr lang="en-US" dirty="0" smtClean="0"/>
              <a:t> The payment get automatically applied to the balance of the two invoices that are due.</a:t>
            </a:r>
            <a:endParaRPr lang="en-US" dirty="0"/>
          </a:p>
        </p:txBody>
      </p:sp>
    </p:spTree>
    <p:extLst>
      <p:ext uri="{BB962C8B-B14F-4D97-AF65-F5344CB8AC3E}">
        <p14:creationId xmlns:p14="http://schemas.microsoft.com/office/powerpoint/2010/main" val="28401131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 payment</a:t>
            </a:r>
            <a:endParaRPr lang="en-US" dirty="0"/>
          </a:p>
        </p:txBody>
      </p:sp>
      <p:sp>
        <p:nvSpPr>
          <p:cNvPr id="3" name="TextBox 2"/>
          <p:cNvSpPr txBox="1"/>
          <p:nvPr/>
        </p:nvSpPr>
        <p:spPr>
          <a:xfrm>
            <a:off x="549730" y="3373913"/>
            <a:ext cx="2208398" cy="1477328"/>
          </a:xfrm>
          <a:prstGeom prst="rect">
            <a:avLst/>
          </a:prstGeom>
          <a:noFill/>
          <a:ln>
            <a:solidFill>
              <a:schemeClr val="tx2"/>
            </a:solidFill>
          </a:ln>
        </p:spPr>
        <p:txBody>
          <a:bodyPr wrap="square" rtlCol="0">
            <a:spAutoFit/>
          </a:bodyPr>
          <a:lstStyle/>
          <a:p>
            <a:pPr algn="ctr"/>
            <a:r>
              <a:rPr lang="en-US" b="1" u="sng" dirty="0" smtClean="0"/>
              <a:t>Payment</a:t>
            </a:r>
          </a:p>
          <a:p>
            <a:endParaRPr lang="en-US" dirty="0"/>
          </a:p>
          <a:p>
            <a:r>
              <a:rPr lang="en-US" dirty="0" smtClean="0"/>
              <a:t>Date: February 10</a:t>
            </a:r>
            <a:r>
              <a:rPr lang="en-US" baseline="30000" dirty="0" smtClean="0"/>
              <a:t>th</a:t>
            </a:r>
            <a:r>
              <a:rPr lang="en-US" dirty="0" smtClean="0"/>
              <a:t> </a:t>
            </a:r>
          </a:p>
          <a:p>
            <a:r>
              <a:rPr lang="en-US" dirty="0" smtClean="0"/>
              <a:t>Amount: 290</a:t>
            </a:r>
          </a:p>
          <a:p>
            <a:r>
              <a:rPr lang="en-US" dirty="0" smtClean="0"/>
              <a:t>Balance: 0</a:t>
            </a:r>
            <a:endParaRPr lang="en-US" dirty="0"/>
          </a:p>
        </p:txBody>
      </p:sp>
      <p:sp>
        <p:nvSpPr>
          <p:cNvPr id="10" name="TextBox 9"/>
          <p:cNvSpPr txBox="1"/>
          <p:nvPr/>
        </p:nvSpPr>
        <p:spPr>
          <a:xfrm>
            <a:off x="5630744" y="2773748"/>
            <a:ext cx="2208398" cy="1477328"/>
          </a:xfrm>
          <a:prstGeom prst="rect">
            <a:avLst/>
          </a:prstGeom>
          <a:noFill/>
          <a:ln>
            <a:solidFill>
              <a:schemeClr val="tx2"/>
            </a:solidFill>
          </a:ln>
        </p:spPr>
        <p:txBody>
          <a:bodyPr wrap="square" rtlCol="0">
            <a:spAutoFit/>
          </a:bodyPr>
          <a:lstStyle/>
          <a:p>
            <a:pPr algn="ctr"/>
            <a:r>
              <a:rPr lang="en-US" b="1" u="sng" dirty="0" smtClean="0"/>
              <a:t>Invoice A</a:t>
            </a:r>
          </a:p>
          <a:p>
            <a:endParaRPr lang="en-US" dirty="0"/>
          </a:p>
          <a:p>
            <a:r>
              <a:rPr lang="en-US" dirty="0" smtClean="0"/>
              <a:t>Date: January 1</a:t>
            </a:r>
            <a:r>
              <a:rPr lang="en-US" baseline="30000" dirty="0" smtClean="0"/>
              <a:t>st</a:t>
            </a:r>
            <a:r>
              <a:rPr lang="en-US" dirty="0" smtClean="0"/>
              <a:t> </a:t>
            </a:r>
          </a:p>
          <a:p>
            <a:r>
              <a:rPr lang="en-US" dirty="0" smtClean="0"/>
              <a:t>Total: 150</a:t>
            </a:r>
          </a:p>
          <a:p>
            <a:r>
              <a:rPr lang="en-US" dirty="0" smtClean="0"/>
              <a:t>Balance: 0</a:t>
            </a:r>
            <a:endParaRPr lang="en-US" dirty="0"/>
          </a:p>
        </p:txBody>
      </p:sp>
      <p:sp>
        <p:nvSpPr>
          <p:cNvPr id="12" name="TextBox 11"/>
          <p:cNvSpPr txBox="1"/>
          <p:nvPr/>
        </p:nvSpPr>
        <p:spPr>
          <a:xfrm>
            <a:off x="5630744" y="4571909"/>
            <a:ext cx="2208398" cy="1477328"/>
          </a:xfrm>
          <a:prstGeom prst="rect">
            <a:avLst/>
          </a:prstGeom>
          <a:noFill/>
          <a:ln>
            <a:solidFill>
              <a:schemeClr val="tx2"/>
            </a:solidFill>
          </a:ln>
        </p:spPr>
        <p:txBody>
          <a:bodyPr wrap="square" rtlCol="0">
            <a:spAutoFit/>
          </a:bodyPr>
          <a:lstStyle/>
          <a:p>
            <a:pPr algn="ctr"/>
            <a:r>
              <a:rPr lang="en-US" b="1" u="sng" dirty="0" smtClean="0"/>
              <a:t>Invoice B</a:t>
            </a:r>
          </a:p>
          <a:p>
            <a:endParaRPr lang="en-US" dirty="0"/>
          </a:p>
          <a:p>
            <a:r>
              <a:rPr lang="en-US" dirty="0" smtClean="0"/>
              <a:t>Date: February 1</a:t>
            </a:r>
            <a:r>
              <a:rPr lang="en-US" baseline="30000" dirty="0" smtClean="0"/>
              <a:t>st</a:t>
            </a:r>
            <a:r>
              <a:rPr lang="en-US" dirty="0" smtClean="0"/>
              <a:t> </a:t>
            </a:r>
          </a:p>
          <a:p>
            <a:r>
              <a:rPr lang="en-US" dirty="0" smtClean="0"/>
              <a:t>Total: 290</a:t>
            </a:r>
          </a:p>
          <a:p>
            <a:r>
              <a:rPr lang="en-US" dirty="0" smtClean="0"/>
              <a:t>Balance: 0</a:t>
            </a:r>
            <a:endParaRPr lang="en-US" dirty="0"/>
          </a:p>
        </p:txBody>
      </p:sp>
      <p:sp>
        <p:nvSpPr>
          <p:cNvPr id="16" name="TextBox 15"/>
          <p:cNvSpPr txBox="1"/>
          <p:nvPr/>
        </p:nvSpPr>
        <p:spPr>
          <a:xfrm>
            <a:off x="265387" y="1980757"/>
            <a:ext cx="5222435" cy="1200329"/>
          </a:xfrm>
          <a:prstGeom prst="rect">
            <a:avLst/>
          </a:prstGeom>
          <a:noFill/>
        </p:spPr>
        <p:txBody>
          <a:bodyPr wrap="square" rtlCol="0">
            <a:spAutoFit/>
          </a:bodyPr>
          <a:lstStyle/>
          <a:p>
            <a:r>
              <a:rPr lang="en-US" dirty="0" smtClean="0"/>
              <a:t>The payment is linked to both invoices. The balance of both invoices is now zero. The customer paid the latest invoice only, but in reality she paid two invoices with one payment.</a:t>
            </a:r>
            <a:endParaRPr lang="en-US" dirty="0"/>
          </a:p>
        </p:txBody>
      </p:sp>
      <p:cxnSp>
        <p:nvCxnSpPr>
          <p:cNvPr id="5" name="Straight Connector 4"/>
          <p:cNvCxnSpPr>
            <a:stCxn id="3" idx="3"/>
            <a:endCxn id="10" idx="1"/>
          </p:cNvCxnSpPr>
          <p:nvPr/>
        </p:nvCxnSpPr>
        <p:spPr>
          <a:xfrm flipV="1">
            <a:off x="2758128" y="3512412"/>
            <a:ext cx="2872616" cy="60016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2" idx="1"/>
            <a:endCxn id="3" idx="3"/>
          </p:cNvCxnSpPr>
          <p:nvPr/>
        </p:nvCxnSpPr>
        <p:spPr>
          <a:xfrm flipH="1" flipV="1">
            <a:off x="2758128" y="4112577"/>
            <a:ext cx="2872616" cy="119799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66575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5" name="TextBox 4"/>
          <p:cNvSpPr txBox="1"/>
          <p:nvPr/>
        </p:nvSpPr>
        <p:spPr>
          <a:xfrm>
            <a:off x="246431" y="1955043"/>
            <a:ext cx="3450029" cy="923330"/>
          </a:xfrm>
          <a:prstGeom prst="rect">
            <a:avLst/>
          </a:prstGeom>
          <a:noFill/>
        </p:spPr>
        <p:txBody>
          <a:bodyPr wrap="square" rtlCol="0">
            <a:spAutoFit/>
          </a:bodyPr>
          <a:lstStyle/>
          <a:p>
            <a:r>
              <a:rPr lang="en-US" dirty="0" smtClean="0"/>
              <a:t>Why keeping the original balance in the old invoice, when it is carried over to a new invoice?</a:t>
            </a:r>
            <a:endParaRPr lang="en-US" dirty="0"/>
          </a:p>
        </p:txBody>
      </p:sp>
      <p:sp>
        <p:nvSpPr>
          <p:cNvPr id="6" name="TextBox 5"/>
          <p:cNvSpPr txBox="1"/>
          <p:nvPr/>
        </p:nvSpPr>
        <p:spPr>
          <a:xfrm>
            <a:off x="4265147" y="2555207"/>
            <a:ext cx="3383682" cy="646331"/>
          </a:xfrm>
          <a:prstGeom prst="rect">
            <a:avLst/>
          </a:prstGeom>
          <a:noFill/>
        </p:spPr>
        <p:txBody>
          <a:bodyPr wrap="square" rtlCol="0">
            <a:spAutoFit/>
          </a:bodyPr>
          <a:lstStyle/>
          <a:p>
            <a:pPr algn="ctr"/>
            <a:r>
              <a:rPr lang="en-US" b="1" dirty="0" smtClean="0"/>
              <a:t>Because we need to know how old is a debt.</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709004266"/>
              </p:ext>
            </p:extLst>
          </p:nvPr>
        </p:nvGraphicFramePr>
        <p:xfrm>
          <a:off x="1524000" y="3682743"/>
          <a:ext cx="6096000" cy="2225040"/>
        </p:xfrm>
        <a:graphic>
          <a:graphicData uri="http://schemas.openxmlformats.org/drawingml/2006/table">
            <a:tbl>
              <a:tblPr firstRow="1" bandRow="1">
                <a:tableStyleId>{3C2FFA5D-87B4-456A-9821-1D502468CF0F}</a:tableStyleId>
              </a:tblPr>
              <a:tblGrid>
                <a:gridCol w="1524000"/>
                <a:gridCol w="1524000"/>
                <a:gridCol w="1524000"/>
                <a:gridCol w="1524000"/>
              </a:tblGrid>
              <a:tr h="370840">
                <a:tc>
                  <a:txBody>
                    <a:bodyPr/>
                    <a:lstStyle/>
                    <a:p>
                      <a:r>
                        <a:rPr lang="en-US" dirty="0" smtClean="0"/>
                        <a:t>Invoice</a:t>
                      </a:r>
                      <a:endParaRPr lang="en-US" dirty="0"/>
                    </a:p>
                  </a:txBody>
                  <a:tcPr/>
                </a:tc>
                <a:tc>
                  <a:txBody>
                    <a:bodyPr/>
                    <a:lstStyle/>
                    <a:p>
                      <a:r>
                        <a:rPr lang="en-US" dirty="0" smtClean="0"/>
                        <a:t>0</a:t>
                      </a:r>
                      <a:r>
                        <a:rPr lang="en-US" baseline="0" dirty="0" smtClean="0"/>
                        <a:t> – 30 days</a:t>
                      </a:r>
                      <a:endParaRPr lang="en-US" dirty="0"/>
                    </a:p>
                  </a:txBody>
                  <a:tcPr/>
                </a:tc>
                <a:tc>
                  <a:txBody>
                    <a:bodyPr/>
                    <a:lstStyle/>
                    <a:p>
                      <a:r>
                        <a:rPr lang="en-US" dirty="0" smtClean="0"/>
                        <a:t>31 – 60 days</a:t>
                      </a:r>
                      <a:endParaRPr lang="en-US" dirty="0"/>
                    </a:p>
                  </a:txBody>
                  <a:tcPr/>
                </a:tc>
                <a:tc>
                  <a:txBody>
                    <a:bodyPr/>
                    <a:lstStyle/>
                    <a:p>
                      <a:r>
                        <a:rPr lang="en-US" dirty="0" smtClean="0"/>
                        <a:t>61 – 90 days</a:t>
                      </a:r>
                      <a:endParaRPr lang="en-US" dirty="0"/>
                    </a:p>
                  </a:txBody>
                  <a:tcPr/>
                </a:tc>
              </a:tr>
              <a:tr h="370840">
                <a:tc>
                  <a:txBody>
                    <a:bodyPr/>
                    <a:lstStyle/>
                    <a:p>
                      <a:r>
                        <a:rPr lang="en-US" dirty="0" smtClean="0"/>
                        <a:t>8232</a:t>
                      </a:r>
                      <a:endParaRPr lang="en-US" dirty="0"/>
                    </a:p>
                  </a:txBody>
                  <a:tcPr/>
                </a:tc>
                <a:tc>
                  <a:txBody>
                    <a:bodyPr/>
                    <a:lstStyle/>
                    <a:p>
                      <a:r>
                        <a:rPr lang="en-US" dirty="0" smtClean="0"/>
                        <a:t>40</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8372</a:t>
                      </a:r>
                      <a:endParaRPr lang="en-US" dirty="0"/>
                    </a:p>
                  </a:txBody>
                  <a:tcPr/>
                </a:tc>
                <a:tc>
                  <a:txBody>
                    <a:bodyPr/>
                    <a:lstStyle/>
                    <a:p>
                      <a:endParaRPr lang="en-US"/>
                    </a:p>
                  </a:txBody>
                  <a:tcPr/>
                </a:tc>
                <a:tc>
                  <a:txBody>
                    <a:bodyPr/>
                    <a:lstStyle/>
                    <a:p>
                      <a:r>
                        <a:rPr lang="en-US" dirty="0" smtClean="0"/>
                        <a:t>30</a:t>
                      </a:r>
                      <a:endParaRPr lang="en-US" dirty="0"/>
                    </a:p>
                  </a:txBody>
                  <a:tcPr/>
                </a:tc>
                <a:tc>
                  <a:txBody>
                    <a:bodyPr/>
                    <a:lstStyle/>
                    <a:p>
                      <a:endParaRPr lang="en-US"/>
                    </a:p>
                  </a:txBody>
                  <a:tcPr/>
                </a:tc>
              </a:tr>
              <a:tr h="370840">
                <a:tc>
                  <a:txBody>
                    <a:bodyPr/>
                    <a:lstStyle/>
                    <a:p>
                      <a:r>
                        <a:rPr lang="en-US" dirty="0" smtClean="0"/>
                        <a:t>8323</a:t>
                      </a:r>
                      <a:endParaRPr lang="en-US" dirty="0"/>
                    </a:p>
                  </a:txBody>
                  <a:tcPr/>
                </a:tc>
                <a:tc>
                  <a:txBody>
                    <a:bodyPr/>
                    <a:lstStyle/>
                    <a:p>
                      <a:r>
                        <a:rPr lang="en-US" dirty="0" smtClean="0"/>
                        <a:t>20</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8434</a:t>
                      </a:r>
                      <a:endParaRPr lang="en-US" dirty="0"/>
                    </a:p>
                  </a:txBody>
                  <a:tcPr/>
                </a:tc>
                <a:tc>
                  <a:txBody>
                    <a:bodyPr/>
                    <a:lstStyle/>
                    <a:p>
                      <a:endParaRPr lang="en-US"/>
                    </a:p>
                  </a:txBody>
                  <a:tcPr/>
                </a:tc>
                <a:tc>
                  <a:txBody>
                    <a:bodyPr/>
                    <a:lstStyle/>
                    <a:p>
                      <a:endParaRPr lang="en-US"/>
                    </a:p>
                  </a:txBody>
                  <a:tcPr/>
                </a:tc>
                <a:tc>
                  <a:txBody>
                    <a:bodyPr/>
                    <a:lstStyle/>
                    <a:p>
                      <a:r>
                        <a:rPr lang="en-US" dirty="0" smtClean="0"/>
                        <a:t>50</a:t>
                      </a:r>
                      <a:endParaRPr lang="en-US" dirty="0"/>
                    </a:p>
                  </a:txBody>
                  <a:tcPr/>
                </a:tc>
              </a:tr>
              <a:tr h="370840">
                <a:tc>
                  <a:txBody>
                    <a:bodyPr/>
                    <a:lstStyle/>
                    <a:p>
                      <a:r>
                        <a:rPr lang="en-US" b="1" dirty="0" smtClean="0"/>
                        <a:t>Total</a:t>
                      </a:r>
                      <a:endParaRPr lang="en-US" b="1" dirty="0"/>
                    </a:p>
                  </a:txBody>
                  <a:tcPr/>
                </a:tc>
                <a:tc>
                  <a:txBody>
                    <a:bodyPr/>
                    <a:lstStyle/>
                    <a:p>
                      <a:r>
                        <a:rPr lang="en-US" b="1" dirty="0" smtClean="0"/>
                        <a:t>60</a:t>
                      </a:r>
                      <a:endParaRPr lang="en-US" b="1" dirty="0"/>
                    </a:p>
                  </a:txBody>
                  <a:tcPr/>
                </a:tc>
                <a:tc>
                  <a:txBody>
                    <a:bodyPr/>
                    <a:lstStyle/>
                    <a:p>
                      <a:r>
                        <a:rPr lang="en-US" b="1" dirty="0" smtClean="0"/>
                        <a:t>30</a:t>
                      </a:r>
                      <a:endParaRPr lang="en-US" b="1" dirty="0"/>
                    </a:p>
                  </a:txBody>
                  <a:tcPr/>
                </a:tc>
                <a:tc>
                  <a:txBody>
                    <a:bodyPr/>
                    <a:lstStyle/>
                    <a:p>
                      <a:r>
                        <a:rPr lang="en-US" b="1" dirty="0" smtClean="0"/>
                        <a:t>50</a:t>
                      </a:r>
                      <a:endParaRPr lang="en-US" b="1" dirty="0"/>
                    </a:p>
                  </a:txBody>
                  <a:tcPr/>
                </a:tc>
              </a:tr>
            </a:tbl>
          </a:graphicData>
        </a:graphic>
      </p:graphicFrame>
      <p:sp>
        <p:nvSpPr>
          <p:cNvPr id="8" name="TextBox 7"/>
          <p:cNvSpPr txBox="1"/>
          <p:nvPr/>
        </p:nvSpPr>
        <p:spPr>
          <a:xfrm>
            <a:off x="3344586" y="3345481"/>
            <a:ext cx="2454828" cy="369332"/>
          </a:xfrm>
          <a:prstGeom prst="rect">
            <a:avLst/>
          </a:prstGeom>
          <a:noFill/>
        </p:spPr>
        <p:txBody>
          <a:bodyPr wrap="square" rtlCol="0">
            <a:spAutoFit/>
          </a:bodyPr>
          <a:lstStyle/>
          <a:p>
            <a:r>
              <a:rPr lang="en-US" u="sng" dirty="0" smtClean="0"/>
              <a:t>Age of balances table</a:t>
            </a:r>
            <a:endParaRPr lang="en-US" u="sng" dirty="0"/>
          </a:p>
        </p:txBody>
      </p:sp>
    </p:spTree>
    <p:extLst>
      <p:ext uri="{BB962C8B-B14F-4D97-AF65-F5344CB8AC3E}">
        <p14:creationId xmlns:p14="http://schemas.microsoft.com/office/powerpoint/2010/main" val="10604674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754327"/>
          </a:xfrm>
          <a:prstGeom prst="rect">
            <a:avLst/>
          </a:prstGeom>
          <a:noFill/>
        </p:spPr>
        <p:txBody>
          <a:bodyPr>
            <a:spAutoFit/>
          </a:bodyPr>
          <a:lstStyle/>
          <a:p>
            <a:pPr algn="ctr" fontAlgn="auto">
              <a:spcBef>
                <a:spcPts val="0"/>
              </a:spcBef>
              <a:spcAft>
                <a:spcPts val="0"/>
              </a:spcAft>
              <a:defRPr/>
            </a:pP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Adding an invoice to an invoice - </a:t>
            </a:r>
            <a:r>
              <a:rPr lang="en-US" sz="54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mn-lt"/>
                <a:ea typeface="+mn-ea"/>
                <a:cs typeface="+mn-cs"/>
              </a:rPr>
              <a:t>Error</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5" name="TextBox 4"/>
          <p:cNvSpPr txBox="1"/>
          <p:nvPr/>
        </p:nvSpPr>
        <p:spPr>
          <a:xfrm>
            <a:off x="310444" y="2982148"/>
            <a:ext cx="2634075" cy="2739212"/>
          </a:xfrm>
          <a:prstGeom prst="rect">
            <a:avLst/>
          </a:prstGeom>
          <a:noFill/>
        </p:spPr>
        <p:txBody>
          <a:bodyPr wrap="square" rtlCol="0">
            <a:spAutoFit/>
          </a:bodyPr>
          <a:lstStyle/>
          <a:p>
            <a:pPr algn="ctr"/>
            <a:r>
              <a:rPr lang="en-US" u="sng" dirty="0" smtClean="0"/>
              <a:t>Invoice A</a:t>
            </a:r>
          </a:p>
          <a:p>
            <a:endParaRPr lang="en-US" u="sng" dirty="0" smtClean="0"/>
          </a:p>
          <a:p>
            <a:r>
              <a:rPr lang="en-US" sz="1400" b="1" dirty="0" smtClean="0"/>
              <a:t>Date: January 1</a:t>
            </a:r>
            <a:r>
              <a:rPr lang="en-US" sz="1400" b="1" baseline="30000" dirty="0" smtClean="0"/>
              <a:t>st</a:t>
            </a:r>
            <a:endParaRPr lang="en-US" sz="1400" b="1" dirty="0" smtClean="0"/>
          </a:p>
          <a:p>
            <a:r>
              <a:rPr lang="en-US" sz="1400" b="1" dirty="0" smtClean="0"/>
              <a:t>Due Date: January 10</a:t>
            </a:r>
            <a:r>
              <a:rPr lang="en-US" sz="1400" b="1" baseline="30000" dirty="0" smtClean="0"/>
              <a:t>th</a:t>
            </a:r>
            <a:r>
              <a:rPr lang="en-US" sz="1400" b="1" dirty="0" smtClean="0"/>
              <a:t> </a:t>
            </a:r>
          </a:p>
          <a:p>
            <a:endParaRPr lang="en-US" dirty="0"/>
          </a:p>
          <a:p>
            <a:r>
              <a:rPr lang="en-US" dirty="0" smtClean="0"/>
              <a:t>Gold Subscription 	 100</a:t>
            </a:r>
          </a:p>
          <a:p>
            <a:r>
              <a:rPr lang="en-US" dirty="0" smtClean="0"/>
              <a:t>Credit		</a:t>
            </a:r>
            <a:r>
              <a:rPr lang="en-US" dirty="0"/>
              <a:t>	</a:t>
            </a:r>
            <a:r>
              <a:rPr lang="en-US" dirty="0" smtClean="0"/>
              <a:t>-150</a:t>
            </a:r>
          </a:p>
          <a:p>
            <a:endParaRPr lang="en-US" dirty="0"/>
          </a:p>
          <a:p>
            <a:r>
              <a:rPr lang="en-US" b="1" dirty="0" smtClean="0"/>
              <a:t>Total			-50</a:t>
            </a:r>
          </a:p>
          <a:p>
            <a:r>
              <a:rPr lang="en-US" b="1" dirty="0" smtClean="0"/>
              <a:t>Balance			-50</a:t>
            </a:r>
            <a:endParaRPr lang="en-US" b="1" dirty="0"/>
          </a:p>
        </p:txBody>
      </p:sp>
      <p:sp>
        <p:nvSpPr>
          <p:cNvPr id="6" name="TextBox 5"/>
          <p:cNvSpPr txBox="1"/>
          <p:nvPr/>
        </p:nvSpPr>
        <p:spPr>
          <a:xfrm>
            <a:off x="3281304" y="2982148"/>
            <a:ext cx="2547526" cy="2739212"/>
          </a:xfrm>
          <a:prstGeom prst="rect">
            <a:avLst/>
          </a:prstGeom>
          <a:noFill/>
        </p:spPr>
        <p:txBody>
          <a:bodyPr wrap="square" rtlCol="0">
            <a:spAutoFit/>
          </a:bodyPr>
          <a:lstStyle/>
          <a:p>
            <a:pPr algn="ctr"/>
            <a:r>
              <a:rPr lang="en-US" u="sng" dirty="0" smtClean="0"/>
              <a:t>Invoice B</a:t>
            </a:r>
          </a:p>
          <a:p>
            <a:endParaRPr lang="en-US" u="sng" dirty="0" smtClean="0"/>
          </a:p>
          <a:p>
            <a:r>
              <a:rPr lang="en-US" sz="1400" b="1" dirty="0" smtClean="0"/>
              <a:t>Date: February 1</a:t>
            </a:r>
            <a:r>
              <a:rPr lang="en-US" sz="1400" b="1" baseline="30000" dirty="0" smtClean="0"/>
              <a:t>st</a:t>
            </a:r>
            <a:endParaRPr lang="en-US" sz="1400" b="1" dirty="0" smtClean="0"/>
          </a:p>
          <a:p>
            <a:r>
              <a:rPr lang="en-US" sz="1400" b="1" dirty="0" smtClean="0"/>
              <a:t>Due Date: </a:t>
            </a:r>
            <a:r>
              <a:rPr lang="en-US" sz="1400" b="1" dirty="0"/>
              <a:t>February </a:t>
            </a:r>
            <a:r>
              <a:rPr lang="en-US" sz="1400" b="1" dirty="0" smtClean="0"/>
              <a:t>10</a:t>
            </a:r>
            <a:r>
              <a:rPr lang="en-US" sz="1400" b="1" baseline="30000" dirty="0" smtClean="0"/>
              <a:t>th</a:t>
            </a:r>
            <a:r>
              <a:rPr lang="en-US" sz="1400" b="1" dirty="0" smtClean="0"/>
              <a:t> </a:t>
            </a:r>
          </a:p>
          <a:p>
            <a:endParaRPr lang="en-US" dirty="0"/>
          </a:p>
          <a:p>
            <a:r>
              <a:rPr lang="en-US" dirty="0" smtClean="0"/>
              <a:t>Gold Subscription 	100</a:t>
            </a:r>
          </a:p>
          <a:p>
            <a:r>
              <a:rPr lang="en-US" dirty="0" smtClean="0"/>
              <a:t>Usage 			  40</a:t>
            </a:r>
          </a:p>
          <a:p>
            <a:endParaRPr lang="en-US" dirty="0"/>
          </a:p>
          <a:p>
            <a:r>
              <a:rPr lang="en-US" b="1" dirty="0" smtClean="0"/>
              <a:t>Total			140</a:t>
            </a:r>
          </a:p>
          <a:p>
            <a:r>
              <a:rPr lang="en-US" b="1" dirty="0" smtClean="0"/>
              <a:t>Balance			140</a:t>
            </a:r>
            <a:endParaRPr lang="en-US" b="1" dirty="0"/>
          </a:p>
        </p:txBody>
      </p:sp>
      <p:sp>
        <p:nvSpPr>
          <p:cNvPr id="7" name="TextBox 6"/>
          <p:cNvSpPr txBox="1"/>
          <p:nvPr/>
        </p:nvSpPr>
        <p:spPr>
          <a:xfrm>
            <a:off x="6165614" y="2982148"/>
            <a:ext cx="2547526" cy="3016211"/>
          </a:xfrm>
          <a:prstGeom prst="rect">
            <a:avLst/>
          </a:prstGeom>
          <a:noFill/>
        </p:spPr>
        <p:txBody>
          <a:bodyPr wrap="square" rtlCol="0">
            <a:spAutoFit/>
          </a:bodyPr>
          <a:lstStyle/>
          <a:p>
            <a:pPr algn="ctr"/>
            <a:r>
              <a:rPr lang="en-US" u="sng" dirty="0" smtClean="0"/>
              <a:t>Invoice A + B</a:t>
            </a:r>
          </a:p>
          <a:p>
            <a:endParaRPr lang="en-US" u="sng" dirty="0" smtClean="0"/>
          </a:p>
          <a:p>
            <a:r>
              <a:rPr lang="en-US" sz="1400" b="1" dirty="0" smtClean="0"/>
              <a:t>Date: February 1</a:t>
            </a:r>
            <a:r>
              <a:rPr lang="en-US" sz="1400" b="1" baseline="30000" dirty="0" smtClean="0"/>
              <a:t>st</a:t>
            </a:r>
            <a:endParaRPr lang="en-US" sz="1400" b="1" dirty="0" smtClean="0"/>
          </a:p>
          <a:p>
            <a:r>
              <a:rPr lang="en-US" sz="1400" b="1" dirty="0" smtClean="0"/>
              <a:t>Due Date: </a:t>
            </a:r>
            <a:r>
              <a:rPr lang="en-US" sz="1400" b="1" dirty="0"/>
              <a:t>February </a:t>
            </a:r>
            <a:r>
              <a:rPr lang="en-US" sz="1400" b="1" dirty="0" smtClean="0"/>
              <a:t>10</a:t>
            </a:r>
            <a:r>
              <a:rPr lang="en-US" sz="1400" b="1" baseline="30000" dirty="0" smtClean="0"/>
              <a:t>th</a:t>
            </a:r>
            <a:r>
              <a:rPr lang="en-US" sz="1400" b="1" dirty="0" smtClean="0"/>
              <a:t> </a:t>
            </a:r>
          </a:p>
          <a:p>
            <a:endParaRPr lang="en-US" dirty="0"/>
          </a:p>
          <a:p>
            <a:r>
              <a:rPr lang="en-US" dirty="0" smtClean="0"/>
              <a:t>Gold Subscription 	100</a:t>
            </a:r>
          </a:p>
          <a:p>
            <a:r>
              <a:rPr lang="en-US" dirty="0" smtClean="0"/>
              <a:t>Usage 			  40</a:t>
            </a:r>
          </a:p>
          <a:p>
            <a:r>
              <a:rPr lang="en-US" dirty="0" smtClean="0"/>
              <a:t>Invoice A			-50</a:t>
            </a:r>
          </a:p>
          <a:p>
            <a:endParaRPr lang="en-US" dirty="0"/>
          </a:p>
          <a:p>
            <a:r>
              <a:rPr lang="en-US" b="1" dirty="0" smtClean="0"/>
              <a:t>Total		</a:t>
            </a:r>
            <a:r>
              <a:rPr lang="en-US" b="1" smtClean="0"/>
              <a:t>	</a:t>
            </a:r>
            <a:r>
              <a:rPr lang="en-US" b="1"/>
              <a:t> </a:t>
            </a:r>
            <a:r>
              <a:rPr lang="en-US" b="1" smtClean="0"/>
              <a:t> 90</a:t>
            </a:r>
            <a:endParaRPr lang="en-US" b="1" dirty="0" smtClean="0"/>
          </a:p>
          <a:p>
            <a:r>
              <a:rPr lang="en-US" b="1" dirty="0" smtClean="0"/>
              <a:t>Balance			</a:t>
            </a:r>
            <a:r>
              <a:rPr lang="en-US" b="1" dirty="0" smtClean="0">
                <a:solidFill>
                  <a:srgbClr val="FF0000"/>
                </a:solidFill>
              </a:rPr>
              <a:t>140</a:t>
            </a:r>
            <a:endParaRPr lang="en-US" b="1" dirty="0">
              <a:solidFill>
                <a:srgbClr val="FF0000"/>
              </a:solidFill>
            </a:endParaRPr>
          </a:p>
        </p:txBody>
      </p:sp>
      <p:sp>
        <p:nvSpPr>
          <p:cNvPr id="2" name="TextBox 1"/>
          <p:cNvSpPr txBox="1"/>
          <p:nvPr/>
        </p:nvSpPr>
        <p:spPr>
          <a:xfrm>
            <a:off x="310444" y="2246116"/>
            <a:ext cx="4068440" cy="646331"/>
          </a:xfrm>
          <a:prstGeom prst="rect">
            <a:avLst/>
          </a:prstGeom>
          <a:noFill/>
          <a:ln>
            <a:solidFill>
              <a:schemeClr val="accent2"/>
            </a:solidFill>
          </a:ln>
        </p:spPr>
        <p:txBody>
          <a:bodyPr wrap="square" rtlCol="0">
            <a:spAutoFit/>
          </a:bodyPr>
          <a:lstStyle/>
          <a:p>
            <a:r>
              <a:rPr lang="en-US" dirty="0" smtClean="0"/>
              <a:t>Invoices that have balance </a:t>
            </a:r>
            <a:r>
              <a:rPr lang="en-US" b="1" dirty="0" smtClean="0"/>
              <a:t>different</a:t>
            </a:r>
            <a:r>
              <a:rPr lang="en-US" dirty="0" smtClean="0"/>
              <a:t> than zero are delegated. Even if status is </a:t>
            </a:r>
            <a:r>
              <a:rPr lang="en-US" b="1" dirty="0" smtClean="0"/>
              <a:t>paid</a:t>
            </a:r>
            <a:r>
              <a:rPr lang="en-US" dirty="0" smtClean="0"/>
              <a:t>.</a:t>
            </a:r>
            <a:endParaRPr lang="en-US" dirty="0"/>
          </a:p>
        </p:txBody>
      </p:sp>
    </p:spTree>
    <p:extLst>
      <p:ext uri="{BB962C8B-B14F-4D97-AF65-F5344CB8AC3E}">
        <p14:creationId xmlns:p14="http://schemas.microsoft.com/office/powerpoint/2010/main" val="36516059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the customer owes?</a:t>
            </a:r>
          </a:p>
        </p:txBody>
      </p:sp>
      <p:sp>
        <p:nvSpPr>
          <p:cNvPr id="5" name="Rectangle 4"/>
          <p:cNvSpPr/>
          <p:nvPr/>
        </p:nvSpPr>
        <p:spPr>
          <a:xfrm>
            <a:off x="79779" y="2073382"/>
            <a:ext cx="8613656"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total of the latest invoice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2998065" y="3307573"/>
            <a:ext cx="2777084" cy="369332"/>
          </a:xfrm>
          <a:prstGeom prst="rect">
            <a:avLst/>
          </a:prstGeom>
          <a:noFill/>
        </p:spPr>
        <p:txBody>
          <a:bodyPr wrap="square" rtlCol="0">
            <a:spAutoFit/>
          </a:bodyPr>
          <a:lstStyle/>
          <a:p>
            <a:r>
              <a:rPr lang="en-US" dirty="0" smtClean="0"/>
              <a:t>Invoice B total is </a:t>
            </a:r>
            <a:r>
              <a:rPr lang="en-US" b="1" dirty="0" smtClean="0"/>
              <a:t>90</a:t>
            </a:r>
            <a:endParaRPr lang="en-US" b="1" dirty="0"/>
          </a:p>
        </p:txBody>
      </p:sp>
      <p:sp>
        <p:nvSpPr>
          <p:cNvPr id="7" name="Rectangle 6"/>
          <p:cNvSpPr/>
          <p:nvPr/>
        </p:nvSpPr>
        <p:spPr>
          <a:xfrm>
            <a:off x="-370785" y="3911355"/>
            <a:ext cx="9514785" cy="769441"/>
          </a:xfrm>
          <a:prstGeom prst="rect">
            <a:avLst/>
          </a:prstGeom>
          <a:noFill/>
        </p:spPr>
        <p:txBody>
          <a:bodyPr wrap="square" lIns="91440" tIns="45720" rIns="91440" bIns="45720">
            <a:spAutoFit/>
          </a:bodyPr>
          <a:lstStyle/>
          <a:p>
            <a:pPr algn="ctr"/>
            <a: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sum of all the invoices balances</a:t>
            </a:r>
            <a:endParaRPr lang="en-US"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TextBox 7"/>
          <p:cNvSpPr txBox="1"/>
          <p:nvPr/>
        </p:nvSpPr>
        <p:spPr>
          <a:xfrm>
            <a:off x="3007326" y="4891042"/>
            <a:ext cx="2758562" cy="923330"/>
          </a:xfrm>
          <a:prstGeom prst="rect">
            <a:avLst/>
          </a:prstGeom>
          <a:noFill/>
        </p:spPr>
        <p:txBody>
          <a:bodyPr wrap="square" rtlCol="0">
            <a:spAutoFit/>
          </a:bodyPr>
          <a:lstStyle/>
          <a:p>
            <a:r>
              <a:rPr lang="en-US" dirty="0" smtClean="0"/>
              <a:t>Invoice A balance = -50</a:t>
            </a:r>
          </a:p>
          <a:p>
            <a:r>
              <a:rPr lang="en-US" dirty="0" smtClean="0"/>
              <a:t>Invoice B balance = 140</a:t>
            </a:r>
          </a:p>
          <a:p>
            <a:r>
              <a:rPr lang="en-US" dirty="0" smtClean="0"/>
              <a:t>Total		      =  </a:t>
            </a:r>
            <a:r>
              <a:rPr lang="en-US" b="1" dirty="0" smtClean="0"/>
              <a:t>90</a:t>
            </a:r>
            <a:endParaRPr lang="en-US" b="1" dirty="0"/>
          </a:p>
        </p:txBody>
      </p:sp>
      <p:sp>
        <p:nvSpPr>
          <p:cNvPr id="4" name="10-Point Star 3"/>
          <p:cNvSpPr/>
          <p:nvPr/>
        </p:nvSpPr>
        <p:spPr>
          <a:xfrm>
            <a:off x="6369286" y="4985814"/>
            <a:ext cx="1592322" cy="1449261"/>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This still works!</a:t>
            </a:r>
            <a:endParaRPr lang="en-US" dirty="0"/>
          </a:p>
        </p:txBody>
      </p:sp>
    </p:spTree>
    <p:extLst>
      <p:ext uri="{BB962C8B-B14F-4D97-AF65-F5344CB8AC3E}">
        <p14:creationId xmlns:p14="http://schemas.microsoft.com/office/powerpoint/2010/main" val="27143532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754327"/>
          </a:xfrm>
          <a:prstGeom prst="rect">
            <a:avLst/>
          </a:prstGeom>
          <a:noFill/>
        </p:spPr>
        <p:txBody>
          <a:bodyPr>
            <a:spAutoFit/>
          </a:bodyPr>
          <a:lstStyle/>
          <a:p>
            <a:pPr algn="ctr" fontAlgn="auto">
              <a:spcBef>
                <a:spcPts val="0"/>
              </a:spcBef>
              <a:spcAft>
                <a:spcPts val="0"/>
              </a:spcAft>
              <a:defRPr/>
            </a:pP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Adding an invoice to an invoice - </a:t>
            </a:r>
            <a:r>
              <a:rPr lang="en-US" sz="54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mn-lt"/>
                <a:ea typeface="+mn-ea"/>
                <a:cs typeface="+mn-cs"/>
              </a:rPr>
              <a:t>Error</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Rectangle 1"/>
          <p:cNvSpPr/>
          <p:nvPr/>
        </p:nvSpPr>
        <p:spPr>
          <a:xfrm>
            <a:off x="311311" y="2505670"/>
            <a:ext cx="7554622"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error is the confusion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TextBox 2"/>
          <p:cNvSpPr txBox="1"/>
          <p:nvPr/>
        </p:nvSpPr>
        <p:spPr>
          <a:xfrm>
            <a:off x="1734493" y="3781437"/>
            <a:ext cx="5715296" cy="1200329"/>
          </a:xfrm>
          <a:prstGeom prst="rect">
            <a:avLst/>
          </a:prstGeom>
          <a:noFill/>
        </p:spPr>
        <p:txBody>
          <a:bodyPr wrap="square" rtlCol="0">
            <a:spAutoFit/>
          </a:bodyPr>
          <a:lstStyle/>
          <a:p>
            <a:pPr marL="285750" indent="-285750">
              <a:buFont typeface="Arial"/>
              <a:buChar char="•"/>
            </a:pPr>
            <a:r>
              <a:rPr lang="en-US" dirty="0" smtClean="0"/>
              <a:t>How could be the total be smaller than the balance?</a:t>
            </a:r>
          </a:p>
          <a:p>
            <a:pPr marL="285750" indent="-285750">
              <a:buFont typeface="Arial"/>
              <a:buChar char="•"/>
            </a:pPr>
            <a:r>
              <a:rPr lang="en-US" dirty="0" smtClean="0"/>
              <a:t>If the customer pays the balance, she is overpaying</a:t>
            </a:r>
          </a:p>
          <a:p>
            <a:pPr marL="285750" indent="-285750">
              <a:buFont typeface="Arial"/>
              <a:buChar char="•"/>
            </a:pPr>
            <a:r>
              <a:rPr lang="en-US" dirty="0" smtClean="0"/>
              <a:t>If the customer does not pay the balance, the invoice remains unpaid!</a:t>
            </a:r>
            <a:endParaRPr lang="en-US" dirty="0"/>
          </a:p>
        </p:txBody>
      </p:sp>
    </p:spTree>
    <p:extLst>
      <p:ext uri="{BB962C8B-B14F-4D97-AF65-F5344CB8AC3E}">
        <p14:creationId xmlns:p14="http://schemas.microsoft.com/office/powerpoint/2010/main" val="27548557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754327"/>
          </a:xfrm>
          <a:prstGeom prst="rect">
            <a:avLst/>
          </a:prstGeom>
          <a:noFill/>
        </p:spPr>
        <p:txBody>
          <a:bodyPr>
            <a:spAutoFit/>
          </a:bodyPr>
          <a:lstStyle/>
          <a:p>
            <a:pPr algn="ctr" fontAlgn="auto">
              <a:spcBef>
                <a:spcPts val="0"/>
              </a:spcBef>
              <a:spcAft>
                <a:spcPts val="0"/>
              </a:spcAft>
              <a:defRPr/>
            </a:pP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Adding an invoice to an invoice - </a:t>
            </a:r>
            <a:r>
              <a:rPr lang="en-US" sz="5400" dirty="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mn-lt"/>
                <a:ea typeface="+mn-ea"/>
                <a:cs typeface="+mn-cs"/>
              </a:rPr>
              <a:t>Error</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Rectangle 1"/>
          <p:cNvSpPr/>
          <p:nvPr/>
        </p:nvSpPr>
        <p:spPr>
          <a:xfrm>
            <a:off x="427489" y="2505670"/>
            <a:ext cx="7239632" cy="1323439"/>
          </a:xfrm>
          <a:prstGeom prst="rect">
            <a:avLst/>
          </a:prstGeom>
          <a:noFill/>
        </p:spPr>
        <p:txBody>
          <a:bodyPr wrap="none" lIns="91440" tIns="45720" rIns="91440" bIns="45720">
            <a:spAutoFit/>
          </a:bodyPr>
          <a:lstStyle/>
          <a:p>
            <a:r>
              <a:rPr lang="en-US"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Do not use invoice delegation </a:t>
            </a:r>
          </a:p>
          <a:p>
            <a:r>
              <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a:t>
            </a: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hen there are negative invoices</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TextBox 2"/>
          <p:cNvSpPr txBox="1"/>
          <p:nvPr/>
        </p:nvSpPr>
        <p:spPr>
          <a:xfrm>
            <a:off x="2161008" y="3942550"/>
            <a:ext cx="5715296" cy="2031325"/>
          </a:xfrm>
          <a:prstGeom prst="rect">
            <a:avLst/>
          </a:prstGeom>
          <a:noFill/>
        </p:spPr>
        <p:txBody>
          <a:bodyPr wrap="square" rtlCol="0">
            <a:spAutoFit/>
          </a:bodyPr>
          <a:lstStyle/>
          <a:p>
            <a:pPr marL="285750" indent="-285750">
              <a:buFont typeface="Arial"/>
              <a:buChar char="•"/>
            </a:pPr>
            <a:r>
              <a:rPr lang="en-US" dirty="0" smtClean="0"/>
              <a:t>Negative invoices are rare, and to be avoided</a:t>
            </a:r>
          </a:p>
          <a:p>
            <a:pPr marL="285750" indent="-285750">
              <a:buFont typeface="Arial"/>
              <a:buChar char="•"/>
            </a:pPr>
            <a:r>
              <a:rPr lang="en-US" dirty="0" smtClean="0"/>
              <a:t>What is the customer supposed to do with a negative invoice?</a:t>
            </a:r>
          </a:p>
          <a:p>
            <a:pPr marL="285750" indent="-285750">
              <a:buFont typeface="Arial"/>
              <a:buChar char="•"/>
            </a:pPr>
            <a:r>
              <a:rPr lang="en-US" dirty="0" smtClean="0"/>
              <a:t>The way to do credits and refunds, is not through negative invoices.</a:t>
            </a:r>
          </a:p>
          <a:p>
            <a:pPr marL="285750" indent="-285750">
              <a:buFont typeface="Arial"/>
              <a:buChar char="•"/>
            </a:pPr>
            <a:r>
              <a:rPr lang="en-US" dirty="0" smtClean="0"/>
              <a:t>It is reasonable to ask not to use invoice delegation if you have negative invoices</a:t>
            </a:r>
          </a:p>
        </p:txBody>
      </p:sp>
    </p:spTree>
    <p:extLst>
      <p:ext uri="{BB962C8B-B14F-4D97-AF65-F5344CB8AC3E}">
        <p14:creationId xmlns:p14="http://schemas.microsoft.com/office/powerpoint/2010/main" val="19717800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Invoices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 name="TextBox 2"/>
          <p:cNvSpPr txBox="1"/>
          <p:nvPr/>
        </p:nvSpPr>
        <p:spPr>
          <a:xfrm>
            <a:off x="301037" y="2935111"/>
            <a:ext cx="8551333" cy="2031325"/>
          </a:xfrm>
          <a:prstGeom prst="rect">
            <a:avLst/>
          </a:prstGeom>
          <a:noFill/>
        </p:spPr>
        <p:txBody>
          <a:bodyPr wrap="square" rtlCol="0">
            <a:spAutoFit/>
          </a:bodyPr>
          <a:lstStyle/>
          <a:p>
            <a:pPr marL="285750" indent="-285750">
              <a:buFont typeface="Arial"/>
              <a:buChar char="•"/>
            </a:pPr>
            <a:r>
              <a:rPr lang="en-US" dirty="0" smtClean="0"/>
              <a:t>Invoices represent an obligation of payment</a:t>
            </a:r>
            <a:br>
              <a:rPr lang="en-US" dirty="0" smtClean="0"/>
            </a:br>
            <a:endParaRPr lang="en-US" dirty="0" smtClean="0"/>
          </a:p>
          <a:p>
            <a:pPr marL="285750" indent="-285750">
              <a:buFont typeface="Arial"/>
              <a:buChar char="•"/>
            </a:pPr>
            <a:r>
              <a:rPr lang="en-US" dirty="0" smtClean="0"/>
              <a:t>They have two key amounts: the total and the balance</a:t>
            </a:r>
            <a:br>
              <a:rPr lang="en-US" dirty="0" smtClean="0"/>
            </a:br>
            <a:endParaRPr lang="en-US" dirty="0" smtClean="0"/>
          </a:p>
          <a:p>
            <a:pPr marL="285750" indent="-285750">
              <a:buFont typeface="Arial"/>
              <a:buChar char="•"/>
            </a:pPr>
            <a:r>
              <a:rPr lang="en-US" dirty="0" smtClean="0"/>
              <a:t>They also have two key dates: the invoice date and the due date</a:t>
            </a:r>
            <a:br>
              <a:rPr lang="en-US" dirty="0" smtClean="0"/>
            </a:br>
            <a:endParaRPr lang="en-US" dirty="0" smtClean="0"/>
          </a:p>
          <a:p>
            <a:pPr marL="285750" indent="-285750">
              <a:buFont typeface="Arial"/>
              <a:buChar char="•"/>
            </a:pPr>
            <a:r>
              <a:rPr lang="en-US" dirty="0" smtClean="0"/>
              <a:t>Invoices are supposed to be paid before the due date.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Invoices – Key data</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 name="TextBox 2"/>
          <p:cNvSpPr txBox="1"/>
          <p:nvPr/>
        </p:nvSpPr>
        <p:spPr>
          <a:xfrm>
            <a:off x="301037" y="2565779"/>
            <a:ext cx="2944519" cy="646331"/>
          </a:xfrm>
          <a:prstGeom prst="rect">
            <a:avLst/>
          </a:prstGeom>
          <a:noFill/>
        </p:spPr>
        <p:txBody>
          <a:bodyPr wrap="square" rtlCol="0">
            <a:spAutoFit/>
          </a:bodyPr>
          <a:lstStyle/>
          <a:p>
            <a:r>
              <a:rPr lang="en-US" dirty="0" smtClean="0"/>
              <a:t>The sum off all the products and services</a:t>
            </a:r>
            <a:endParaRPr lang="en-US" dirty="0"/>
          </a:p>
        </p:txBody>
      </p:sp>
      <p:sp>
        <p:nvSpPr>
          <p:cNvPr id="2" name="Rectangle 1"/>
          <p:cNvSpPr/>
          <p:nvPr/>
        </p:nvSpPr>
        <p:spPr>
          <a:xfrm>
            <a:off x="301037" y="1782001"/>
            <a:ext cx="165182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Total</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4106220" y="3348995"/>
            <a:ext cx="2944519" cy="1200329"/>
          </a:xfrm>
          <a:prstGeom prst="rect">
            <a:avLst/>
          </a:prstGeom>
          <a:noFill/>
        </p:spPr>
        <p:txBody>
          <a:bodyPr wrap="square" rtlCol="0">
            <a:spAutoFit/>
          </a:bodyPr>
          <a:lstStyle/>
          <a:p>
            <a:r>
              <a:rPr lang="en-US" dirty="0" smtClean="0"/>
              <a:t>How much does the customer has to pay? Typically starts being equal to the Total</a:t>
            </a:r>
            <a:endParaRPr lang="en-US" dirty="0"/>
          </a:p>
        </p:txBody>
      </p:sp>
      <p:sp>
        <p:nvSpPr>
          <p:cNvPr id="6" name="Rectangle 5"/>
          <p:cNvSpPr/>
          <p:nvPr/>
        </p:nvSpPr>
        <p:spPr>
          <a:xfrm>
            <a:off x="4106220" y="2565217"/>
            <a:ext cx="2436635" cy="923330"/>
          </a:xfrm>
          <a:prstGeom prst="rect">
            <a:avLst/>
          </a:prstGeom>
          <a:noFill/>
        </p:spPr>
        <p:txBody>
          <a:bodyPr wrap="none" lIns="91440" tIns="45720" rIns="91440" bIns="45720">
            <a:spAutoFit/>
          </a:bodyPr>
          <a:lstStyle/>
          <a:p>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Balance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734546" y="4409772"/>
            <a:ext cx="2944519" cy="646331"/>
          </a:xfrm>
          <a:prstGeom prst="rect">
            <a:avLst/>
          </a:prstGeom>
          <a:noFill/>
        </p:spPr>
        <p:txBody>
          <a:bodyPr wrap="square" rtlCol="0">
            <a:spAutoFit/>
          </a:bodyPr>
          <a:lstStyle/>
          <a:p>
            <a:r>
              <a:rPr lang="en-US" dirty="0" smtClean="0"/>
              <a:t>Since when the customer owes the total.</a:t>
            </a:r>
            <a:endParaRPr lang="en-US" dirty="0"/>
          </a:p>
        </p:txBody>
      </p:sp>
      <p:sp>
        <p:nvSpPr>
          <p:cNvPr id="8" name="Rectangle 7"/>
          <p:cNvSpPr/>
          <p:nvPr/>
        </p:nvSpPr>
        <p:spPr>
          <a:xfrm>
            <a:off x="734546" y="3625994"/>
            <a:ext cx="1551739" cy="923330"/>
          </a:xfrm>
          <a:prstGeom prst="rect">
            <a:avLst/>
          </a:prstGeom>
          <a:noFill/>
        </p:spPr>
        <p:txBody>
          <a:bodyPr wrap="none" lIns="91440" tIns="45720" rIns="91440" bIns="45720">
            <a:spAutoFit/>
          </a:bodyPr>
          <a:lstStyle/>
          <a:p>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TextBox 8"/>
          <p:cNvSpPr txBox="1"/>
          <p:nvPr/>
        </p:nvSpPr>
        <p:spPr>
          <a:xfrm>
            <a:off x="5329076" y="5324185"/>
            <a:ext cx="2944519" cy="1200329"/>
          </a:xfrm>
          <a:prstGeom prst="rect">
            <a:avLst/>
          </a:prstGeom>
          <a:noFill/>
        </p:spPr>
        <p:txBody>
          <a:bodyPr wrap="square" rtlCol="0">
            <a:spAutoFit/>
          </a:bodyPr>
          <a:lstStyle/>
          <a:p>
            <a:r>
              <a:rPr lang="en-US" dirty="0" smtClean="0"/>
              <a:t>Latest date to pay the invoice. After this date, the customer has officially ‘not paid’.</a:t>
            </a:r>
            <a:endParaRPr lang="en-US" dirty="0"/>
          </a:p>
        </p:txBody>
      </p:sp>
      <p:sp>
        <p:nvSpPr>
          <p:cNvPr id="10" name="Rectangle 9"/>
          <p:cNvSpPr/>
          <p:nvPr/>
        </p:nvSpPr>
        <p:spPr>
          <a:xfrm>
            <a:off x="5329076" y="4540407"/>
            <a:ext cx="2865050" cy="923330"/>
          </a:xfrm>
          <a:prstGeom prst="rect">
            <a:avLst/>
          </a:prstGeom>
          <a:noFill/>
        </p:spPr>
        <p:txBody>
          <a:bodyPr wrap="none" lIns="91440" tIns="45720" rIns="91440" bIns="45720">
            <a:spAutoFit/>
          </a:bodyPr>
          <a:lstStyle/>
          <a:p>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Due Date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892317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Invoice creation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graphicFrame>
        <p:nvGraphicFramePr>
          <p:cNvPr id="2" name="Diagram 1"/>
          <p:cNvGraphicFramePr/>
          <p:nvPr>
            <p:extLst>
              <p:ext uri="{D42A27DB-BD31-4B8C-83A1-F6EECF244321}">
                <p14:modId xmlns:p14="http://schemas.microsoft.com/office/powerpoint/2010/main" val="2187726134"/>
              </p:ext>
            </p:extLst>
          </p:nvPr>
        </p:nvGraphicFramePr>
        <p:xfrm>
          <a:off x="1608667" y="204611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0373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Orders to Invoices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 name="TextBox 2"/>
          <p:cNvSpPr txBox="1"/>
          <p:nvPr/>
        </p:nvSpPr>
        <p:spPr>
          <a:xfrm>
            <a:off x="2455334" y="4094849"/>
            <a:ext cx="5691481" cy="1200329"/>
          </a:xfrm>
          <a:prstGeom prst="rect">
            <a:avLst/>
          </a:prstGeom>
          <a:noFill/>
        </p:spPr>
        <p:txBody>
          <a:bodyPr wrap="square" rtlCol="0">
            <a:spAutoFit/>
          </a:bodyPr>
          <a:lstStyle/>
          <a:p>
            <a:pPr marL="285750" indent="-285750">
              <a:buFont typeface="Arial"/>
              <a:buChar char="•"/>
            </a:pPr>
            <a:r>
              <a:rPr lang="en-US" dirty="0" smtClean="0"/>
              <a:t>Plug-in type is ‘Order Filter’</a:t>
            </a:r>
          </a:p>
          <a:p>
            <a:pPr marL="742950" lvl="1" indent="-285750">
              <a:buFont typeface="Arial"/>
              <a:buChar char="•"/>
            </a:pPr>
            <a:r>
              <a:rPr lang="en-US" dirty="0" smtClean="0"/>
              <a:t>Interface: </a:t>
            </a:r>
            <a:r>
              <a:rPr lang="en-US" dirty="0" smtClean="0">
                <a:latin typeface="Courier"/>
                <a:cs typeface="Courier"/>
              </a:rPr>
              <a:t>OrderFilterTask</a:t>
            </a:r>
            <a:br>
              <a:rPr lang="en-US" dirty="0" smtClean="0">
                <a:latin typeface="Courier"/>
                <a:cs typeface="Courier"/>
              </a:rPr>
            </a:br>
            <a:endParaRPr lang="en-US" dirty="0" smtClean="0">
              <a:latin typeface="Courier"/>
              <a:cs typeface="Courier"/>
            </a:endParaRPr>
          </a:p>
          <a:p>
            <a:pPr marL="285750" indent="-285750">
              <a:buFont typeface="Arial"/>
              <a:buChar char="•"/>
            </a:pPr>
            <a:r>
              <a:rPr lang="en-US" dirty="0" smtClean="0"/>
              <a:t>Common implementation is </a:t>
            </a:r>
            <a:r>
              <a:rPr lang="en-US" u="sng" dirty="0"/>
              <a:t>BasicOrderFilterTask</a:t>
            </a:r>
            <a:endParaRPr lang="en-US" dirty="0"/>
          </a:p>
        </p:txBody>
      </p:sp>
      <p:sp>
        <p:nvSpPr>
          <p:cNvPr id="2" name="Rectangle 1"/>
          <p:cNvSpPr/>
          <p:nvPr/>
        </p:nvSpPr>
        <p:spPr>
          <a:xfrm>
            <a:off x="301037" y="2525189"/>
            <a:ext cx="7624618" cy="1569660"/>
          </a:xfrm>
          <a:prstGeom prst="rect">
            <a:avLst/>
          </a:prstGeom>
          <a:noFill/>
        </p:spPr>
        <p:txBody>
          <a:bodyPr wrap="square" lIns="91440" tIns="45720" rIns="91440" bIns="45720">
            <a:spAutoFit/>
          </a:bodyPr>
          <a:lstStyle/>
          <a:p>
            <a:r>
              <a:rPr lang="en-US"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Which orders to include in an invoice?</a:t>
            </a:r>
            <a:endParaRPr lang="en-US"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009746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Invoices to Invoices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 name="TextBox 2"/>
          <p:cNvSpPr txBox="1"/>
          <p:nvPr/>
        </p:nvSpPr>
        <p:spPr>
          <a:xfrm>
            <a:off x="2455334" y="4094849"/>
            <a:ext cx="5691481" cy="2585323"/>
          </a:xfrm>
          <a:prstGeom prst="rect">
            <a:avLst/>
          </a:prstGeom>
          <a:noFill/>
        </p:spPr>
        <p:txBody>
          <a:bodyPr wrap="square" rtlCol="0">
            <a:spAutoFit/>
          </a:bodyPr>
          <a:lstStyle/>
          <a:p>
            <a:pPr marL="285750" indent="-285750">
              <a:buFont typeface="Arial"/>
              <a:buChar char="•"/>
            </a:pPr>
            <a:r>
              <a:rPr lang="en-US" dirty="0" smtClean="0"/>
              <a:t>All invoices with balance different than zero are passed to the filter plug-in. The invoice status is </a:t>
            </a:r>
            <a:r>
              <a:rPr lang="en-US" smtClean="0"/>
              <a:t>not considered.</a:t>
            </a:r>
            <a:endParaRPr lang="en-US" dirty="0" smtClean="0"/>
          </a:p>
          <a:p>
            <a:pPr marL="285750" indent="-285750">
              <a:buFont typeface="Arial"/>
              <a:buChar char="•"/>
            </a:pPr>
            <a:endParaRPr lang="en-US" dirty="0"/>
          </a:p>
          <a:p>
            <a:pPr marL="285750" indent="-285750">
              <a:buFont typeface="Arial"/>
              <a:buChar char="•"/>
            </a:pPr>
            <a:r>
              <a:rPr lang="en-US" dirty="0" smtClean="0"/>
              <a:t>Plug-in type is ‘Invoice Filter’</a:t>
            </a:r>
          </a:p>
          <a:p>
            <a:pPr marL="742950" lvl="1" indent="-285750">
              <a:buFont typeface="Arial"/>
              <a:buChar char="•"/>
            </a:pPr>
            <a:r>
              <a:rPr lang="en-US" dirty="0" smtClean="0"/>
              <a:t>Interface: </a:t>
            </a:r>
            <a:r>
              <a:rPr lang="en-US" dirty="0" smtClean="0">
                <a:latin typeface="Courier"/>
                <a:cs typeface="Courier"/>
              </a:rPr>
              <a:t>InvoiceFilterTask</a:t>
            </a:r>
            <a:br>
              <a:rPr lang="en-US" dirty="0" smtClean="0">
                <a:latin typeface="Courier"/>
                <a:cs typeface="Courier"/>
              </a:rPr>
            </a:br>
            <a:endParaRPr lang="en-US" dirty="0" smtClean="0">
              <a:latin typeface="Courier"/>
              <a:cs typeface="Courier"/>
            </a:endParaRPr>
          </a:p>
          <a:p>
            <a:pPr marL="285750" indent="-285750">
              <a:buFont typeface="Arial"/>
              <a:buChar char="•"/>
            </a:pPr>
            <a:r>
              <a:rPr lang="en-US" dirty="0" smtClean="0"/>
              <a:t>Common implementation is </a:t>
            </a:r>
            <a:r>
              <a:rPr lang="en-US" u="sng" dirty="0" smtClean="0"/>
              <a:t>BasicInvoiceFilterTask</a:t>
            </a:r>
            <a:r>
              <a:rPr lang="en-US" dirty="0"/>
              <a:t/>
            </a:r>
            <a:br>
              <a:rPr lang="en-US" dirty="0"/>
            </a:br>
            <a:endParaRPr lang="en-US" dirty="0" smtClean="0"/>
          </a:p>
          <a:p>
            <a:pPr marL="285750" indent="-285750">
              <a:buFont typeface="Arial"/>
              <a:buChar char="•"/>
            </a:pPr>
            <a:r>
              <a:rPr lang="en-US" dirty="0" smtClean="0"/>
              <a:t>To avoid all delegation, use </a:t>
            </a:r>
            <a:r>
              <a:rPr lang="en-US" u="sng" dirty="0"/>
              <a:t>NoInvoiceFilterTask</a:t>
            </a:r>
            <a:endParaRPr lang="en-US" u="sng" dirty="0" smtClean="0"/>
          </a:p>
        </p:txBody>
      </p:sp>
      <p:sp>
        <p:nvSpPr>
          <p:cNvPr id="2" name="Rectangle 1"/>
          <p:cNvSpPr/>
          <p:nvPr/>
        </p:nvSpPr>
        <p:spPr>
          <a:xfrm>
            <a:off x="301037" y="2525189"/>
            <a:ext cx="7624618" cy="1569660"/>
          </a:xfrm>
          <a:prstGeom prst="rect">
            <a:avLst/>
          </a:prstGeom>
          <a:noFill/>
        </p:spPr>
        <p:txBody>
          <a:bodyPr wrap="square" lIns="91440" tIns="45720" rIns="91440" bIns="45720">
            <a:spAutoFit/>
          </a:bodyPr>
          <a:lstStyle/>
          <a:p>
            <a:r>
              <a:rPr lang="en-US"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Which </a:t>
            </a:r>
            <a:r>
              <a:rPr 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invoices </a:t>
            </a:r>
            <a:r>
              <a:rPr lang="en-US"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 include in an invoice?</a:t>
            </a:r>
            <a:endParaRPr lang="en-US"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3724737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015663"/>
          </a:xfrm>
          <a:prstGeom prst="rect">
            <a:avLst/>
          </a:prstGeom>
          <a:noFill/>
        </p:spPr>
        <p:txBody>
          <a:bodyPr>
            <a:spAutoFit/>
          </a:bodyPr>
          <a:lstStyle/>
          <a:p>
            <a:pPr algn="ctr" fontAlgn="auto">
              <a:spcBef>
                <a:spcPts val="0"/>
              </a:spcBef>
              <a:spcAft>
                <a:spcPts val="0"/>
              </a:spcAft>
              <a:defRPr/>
            </a:pPr>
            <a:r>
              <a:rPr lang="en-US"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Why Invoices to Invoices </a:t>
            </a: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 name="TextBox 2"/>
          <p:cNvSpPr txBox="1"/>
          <p:nvPr/>
        </p:nvSpPr>
        <p:spPr>
          <a:xfrm>
            <a:off x="2455334" y="4094849"/>
            <a:ext cx="5691481" cy="2031325"/>
          </a:xfrm>
          <a:prstGeom prst="rect">
            <a:avLst/>
          </a:prstGeom>
          <a:noFill/>
        </p:spPr>
        <p:txBody>
          <a:bodyPr wrap="square" rtlCol="0">
            <a:spAutoFit/>
          </a:bodyPr>
          <a:lstStyle/>
          <a:p>
            <a:pPr marL="285750" indent="-285750">
              <a:buFont typeface="Arial"/>
              <a:buChar char="•"/>
            </a:pPr>
            <a:r>
              <a:rPr lang="en-US" dirty="0" smtClean="0"/>
              <a:t>By paying the latest invoice, the customer is up to date</a:t>
            </a:r>
            <a:endParaRPr lang="en-US" u="sng" dirty="0" smtClean="0"/>
          </a:p>
          <a:p>
            <a:pPr marL="285750" indent="-285750">
              <a:buFont typeface="Arial"/>
              <a:buChar char="•"/>
            </a:pPr>
            <a:endParaRPr lang="en-US" u="sng" dirty="0" smtClean="0"/>
          </a:p>
          <a:p>
            <a:pPr marL="285750" indent="-285750">
              <a:buFont typeface="Arial"/>
              <a:buChar char="•"/>
            </a:pPr>
            <a:r>
              <a:rPr lang="en-US" dirty="0" smtClean="0"/>
              <a:t>No need to pay all the previous invoices. The latest contains all the previous unpaid invoices</a:t>
            </a:r>
            <a:r>
              <a:rPr lang="en-US" dirty="0" smtClean="0"/>
              <a:t>.</a:t>
            </a:r>
            <a:br>
              <a:rPr lang="en-US" dirty="0" smtClean="0"/>
            </a:br>
            <a:endParaRPr lang="en-US" dirty="0" smtClean="0"/>
          </a:p>
          <a:p>
            <a:pPr marL="285750" indent="-285750">
              <a:buFont typeface="Arial"/>
              <a:buChar char="•"/>
            </a:pPr>
            <a:r>
              <a:rPr lang="en-US" dirty="0" smtClean="0"/>
              <a:t>This happens when selling to end customer, not when selling to companies</a:t>
            </a:r>
            <a:endParaRPr lang="en-US" dirty="0" smtClean="0"/>
          </a:p>
        </p:txBody>
      </p:sp>
      <p:sp>
        <p:nvSpPr>
          <p:cNvPr id="2" name="Rectangle 1"/>
          <p:cNvSpPr/>
          <p:nvPr/>
        </p:nvSpPr>
        <p:spPr>
          <a:xfrm>
            <a:off x="301037" y="2525189"/>
            <a:ext cx="7624618" cy="1323439"/>
          </a:xfrm>
          <a:prstGeom prst="rect">
            <a:avLst/>
          </a:prstGeom>
          <a:noFill/>
        </p:spPr>
        <p:txBody>
          <a:bodyPr wrap="square" lIns="91440" tIns="45720" rIns="91440" bIns="45720">
            <a:spAutoFit/>
          </a:bodyPr>
          <a:lstStyle/>
          <a:p>
            <a:pPr algn="ctr"/>
            <a:r>
              <a:rPr lang="en-US"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 consolidate in the latest invoice what the customer owes</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9773051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754327"/>
          </a:xfrm>
          <a:prstGeom prst="rect">
            <a:avLst/>
          </a:prstGeom>
          <a:noFill/>
        </p:spPr>
        <p:txBody>
          <a:bodyPr>
            <a:spAutoFit/>
          </a:bodyPr>
          <a:lstStyle/>
          <a:p>
            <a:pPr algn="ctr" fontAlgn="auto">
              <a:spcBef>
                <a:spcPts val="0"/>
              </a:spcBef>
              <a:spcAft>
                <a:spcPts val="0"/>
              </a:spcAft>
              <a:defRPr/>
            </a:pP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Adding an invoice to an invoice</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5" name="TextBox 4"/>
          <p:cNvSpPr txBox="1"/>
          <p:nvPr/>
        </p:nvSpPr>
        <p:spPr>
          <a:xfrm>
            <a:off x="310444" y="2982148"/>
            <a:ext cx="2634075" cy="2739212"/>
          </a:xfrm>
          <a:prstGeom prst="rect">
            <a:avLst/>
          </a:prstGeom>
          <a:noFill/>
        </p:spPr>
        <p:txBody>
          <a:bodyPr wrap="square" rtlCol="0">
            <a:spAutoFit/>
          </a:bodyPr>
          <a:lstStyle/>
          <a:p>
            <a:pPr algn="ctr"/>
            <a:r>
              <a:rPr lang="en-US" u="sng" dirty="0" smtClean="0"/>
              <a:t>Invoice A</a:t>
            </a:r>
          </a:p>
          <a:p>
            <a:endParaRPr lang="en-US" u="sng" dirty="0" smtClean="0"/>
          </a:p>
          <a:p>
            <a:r>
              <a:rPr lang="en-US" sz="1400" b="1" dirty="0" smtClean="0"/>
              <a:t>Date: January 1</a:t>
            </a:r>
            <a:r>
              <a:rPr lang="en-US" sz="1400" b="1" baseline="30000" dirty="0" smtClean="0"/>
              <a:t>st</a:t>
            </a:r>
            <a:endParaRPr lang="en-US" sz="1400" b="1" dirty="0" smtClean="0"/>
          </a:p>
          <a:p>
            <a:r>
              <a:rPr lang="en-US" sz="1400" b="1" dirty="0" smtClean="0"/>
              <a:t>Due Date: January 10</a:t>
            </a:r>
            <a:r>
              <a:rPr lang="en-US" sz="1400" b="1" baseline="30000" dirty="0" smtClean="0"/>
              <a:t>th</a:t>
            </a:r>
            <a:r>
              <a:rPr lang="en-US" sz="1400" b="1" dirty="0" smtClean="0"/>
              <a:t> </a:t>
            </a:r>
          </a:p>
          <a:p>
            <a:endParaRPr lang="en-US" dirty="0"/>
          </a:p>
          <a:p>
            <a:r>
              <a:rPr lang="en-US" dirty="0" smtClean="0"/>
              <a:t>Gold Subscription 	100</a:t>
            </a:r>
          </a:p>
          <a:p>
            <a:r>
              <a:rPr lang="en-US" dirty="0" smtClean="0"/>
              <a:t>Usage 			  50</a:t>
            </a:r>
          </a:p>
          <a:p>
            <a:endParaRPr lang="en-US" dirty="0"/>
          </a:p>
          <a:p>
            <a:r>
              <a:rPr lang="en-US" b="1" dirty="0" smtClean="0"/>
              <a:t>Total			150</a:t>
            </a:r>
          </a:p>
          <a:p>
            <a:r>
              <a:rPr lang="en-US" b="1" dirty="0" smtClean="0"/>
              <a:t>Balance			150</a:t>
            </a:r>
            <a:endParaRPr lang="en-US" b="1" dirty="0"/>
          </a:p>
        </p:txBody>
      </p:sp>
      <p:sp>
        <p:nvSpPr>
          <p:cNvPr id="6" name="TextBox 5"/>
          <p:cNvSpPr txBox="1"/>
          <p:nvPr/>
        </p:nvSpPr>
        <p:spPr>
          <a:xfrm>
            <a:off x="3281304" y="2982148"/>
            <a:ext cx="2547526" cy="2739212"/>
          </a:xfrm>
          <a:prstGeom prst="rect">
            <a:avLst/>
          </a:prstGeom>
          <a:noFill/>
        </p:spPr>
        <p:txBody>
          <a:bodyPr wrap="square" rtlCol="0">
            <a:spAutoFit/>
          </a:bodyPr>
          <a:lstStyle/>
          <a:p>
            <a:pPr algn="ctr"/>
            <a:r>
              <a:rPr lang="en-US" u="sng" dirty="0" smtClean="0"/>
              <a:t>Invoice B</a:t>
            </a:r>
          </a:p>
          <a:p>
            <a:endParaRPr lang="en-US" u="sng" dirty="0" smtClean="0"/>
          </a:p>
          <a:p>
            <a:r>
              <a:rPr lang="en-US" sz="1400" b="1" dirty="0" smtClean="0"/>
              <a:t>Date: February 1</a:t>
            </a:r>
            <a:r>
              <a:rPr lang="en-US" sz="1400" b="1" baseline="30000" dirty="0" smtClean="0"/>
              <a:t>st</a:t>
            </a:r>
            <a:endParaRPr lang="en-US" sz="1400" b="1" dirty="0" smtClean="0"/>
          </a:p>
          <a:p>
            <a:r>
              <a:rPr lang="en-US" sz="1400" b="1" dirty="0" smtClean="0"/>
              <a:t>Due Date: </a:t>
            </a:r>
            <a:r>
              <a:rPr lang="en-US" sz="1400" b="1" dirty="0"/>
              <a:t>February </a:t>
            </a:r>
            <a:r>
              <a:rPr lang="en-US" sz="1400" b="1" dirty="0" smtClean="0"/>
              <a:t>10</a:t>
            </a:r>
            <a:r>
              <a:rPr lang="en-US" sz="1400" b="1" baseline="30000" dirty="0" smtClean="0"/>
              <a:t>th</a:t>
            </a:r>
            <a:r>
              <a:rPr lang="en-US" sz="1400" b="1" dirty="0" smtClean="0"/>
              <a:t> </a:t>
            </a:r>
          </a:p>
          <a:p>
            <a:endParaRPr lang="en-US" dirty="0"/>
          </a:p>
          <a:p>
            <a:r>
              <a:rPr lang="en-US" dirty="0" smtClean="0"/>
              <a:t>Gold Subscription 	100</a:t>
            </a:r>
          </a:p>
          <a:p>
            <a:r>
              <a:rPr lang="en-US" dirty="0" smtClean="0"/>
              <a:t>Usage 			  40</a:t>
            </a:r>
          </a:p>
          <a:p>
            <a:endParaRPr lang="en-US" dirty="0"/>
          </a:p>
          <a:p>
            <a:r>
              <a:rPr lang="en-US" b="1" dirty="0" smtClean="0"/>
              <a:t>Total			140</a:t>
            </a:r>
          </a:p>
          <a:p>
            <a:r>
              <a:rPr lang="en-US" b="1" dirty="0" smtClean="0"/>
              <a:t>Balance			140</a:t>
            </a:r>
            <a:endParaRPr lang="en-US" b="1" dirty="0"/>
          </a:p>
        </p:txBody>
      </p:sp>
      <p:sp>
        <p:nvSpPr>
          <p:cNvPr id="7" name="TextBox 6"/>
          <p:cNvSpPr txBox="1"/>
          <p:nvPr/>
        </p:nvSpPr>
        <p:spPr>
          <a:xfrm>
            <a:off x="6165614" y="2982148"/>
            <a:ext cx="2547526" cy="3016211"/>
          </a:xfrm>
          <a:prstGeom prst="rect">
            <a:avLst/>
          </a:prstGeom>
          <a:noFill/>
        </p:spPr>
        <p:txBody>
          <a:bodyPr wrap="square" rtlCol="0">
            <a:spAutoFit/>
          </a:bodyPr>
          <a:lstStyle/>
          <a:p>
            <a:pPr algn="ctr"/>
            <a:r>
              <a:rPr lang="en-US" u="sng" dirty="0" smtClean="0"/>
              <a:t>Invoice A + B</a:t>
            </a:r>
          </a:p>
          <a:p>
            <a:endParaRPr lang="en-US" u="sng" dirty="0" smtClean="0"/>
          </a:p>
          <a:p>
            <a:r>
              <a:rPr lang="en-US" sz="1400" b="1" dirty="0" smtClean="0"/>
              <a:t>Date: February 1</a:t>
            </a:r>
            <a:r>
              <a:rPr lang="en-US" sz="1400" b="1" baseline="30000" dirty="0" smtClean="0"/>
              <a:t>st</a:t>
            </a:r>
            <a:endParaRPr lang="en-US" sz="1400" b="1" dirty="0" smtClean="0"/>
          </a:p>
          <a:p>
            <a:r>
              <a:rPr lang="en-US" sz="1400" b="1" dirty="0" smtClean="0"/>
              <a:t>Due Date: </a:t>
            </a:r>
            <a:r>
              <a:rPr lang="en-US" sz="1400" b="1" dirty="0"/>
              <a:t>February </a:t>
            </a:r>
            <a:r>
              <a:rPr lang="en-US" sz="1400" b="1" dirty="0" smtClean="0"/>
              <a:t>10</a:t>
            </a:r>
            <a:r>
              <a:rPr lang="en-US" sz="1400" b="1" baseline="30000" dirty="0" smtClean="0"/>
              <a:t>th</a:t>
            </a:r>
            <a:r>
              <a:rPr lang="en-US" sz="1400" b="1" dirty="0" smtClean="0"/>
              <a:t> </a:t>
            </a:r>
          </a:p>
          <a:p>
            <a:endParaRPr lang="en-US" dirty="0"/>
          </a:p>
          <a:p>
            <a:r>
              <a:rPr lang="en-US" dirty="0" smtClean="0"/>
              <a:t>Gold Subscription 	100</a:t>
            </a:r>
          </a:p>
          <a:p>
            <a:r>
              <a:rPr lang="en-US" dirty="0" smtClean="0"/>
              <a:t>Usage 			  40</a:t>
            </a:r>
          </a:p>
          <a:p>
            <a:r>
              <a:rPr lang="en-US" dirty="0" smtClean="0"/>
              <a:t>Invoice A			150</a:t>
            </a:r>
          </a:p>
          <a:p>
            <a:endParaRPr lang="en-US" dirty="0"/>
          </a:p>
          <a:p>
            <a:r>
              <a:rPr lang="en-US" b="1" dirty="0" smtClean="0"/>
              <a:t>Total			290</a:t>
            </a:r>
          </a:p>
          <a:p>
            <a:r>
              <a:rPr lang="en-US" b="1" dirty="0" smtClean="0"/>
              <a:t>Balance			</a:t>
            </a:r>
            <a:r>
              <a:rPr lang="en-US" b="1" dirty="0" smtClean="0">
                <a:solidFill>
                  <a:srgbClr val="FF0000"/>
                </a:solidFill>
              </a:rPr>
              <a:t>140</a:t>
            </a:r>
            <a:endParaRPr lang="en-US" b="1" dirty="0">
              <a:solidFill>
                <a:srgbClr val="FF0000"/>
              </a:solidFill>
            </a:endParaRPr>
          </a:p>
        </p:txBody>
      </p:sp>
    </p:spTree>
    <p:extLst>
      <p:ext uri="{BB962C8B-B14F-4D97-AF65-F5344CB8AC3E}">
        <p14:creationId xmlns:p14="http://schemas.microsoft.com/office/powerpoint/2010/main" val="19773051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754327"/>
          </a:xfrm>
          <a:prstGeom prst="rect">
            <a:avLst/>
          </a:prstGeom>
          <a:noFill/>
        </p:spPr>
        <p:txBody>
          <a:bodyPr>
            <a:spAutoFit/>
          </a:bodyPr>
          <a:lstStyle/>
          <a:p>
            <a:pPr algn="ctr" fontAlgn="auto">
              <a:spcBef>
                <a:spcPts val="0"/>
              </a:spcBef>
              <a:spcAft>
                <a:spcPts val="0"/>
              </a:spcAft>
              <a:defRPr/>
            </a:pP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Adding an invoice to an invoice</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5" name="TextBox 4"/>
          <p:cNvSpPr txBox="1"/>
          <p:nvPr/>
        </p:nvSpPr>
        <p:spPr>
          <a:xfrm>
            <a:off x="310444" y="2982148"/>
            <a:ext cx="2634075" cy="2739212"/>
          </a:xfrm>
          <a:prstGeom prst="rect">
            <a:avLst/>
          </a:prstGeom>
          <a:noFill/>
        </p:spPr>
        <p:txBody>
          <a:bodyPr wrap="square" rtlCol="0">
            <a:spAutoFit/>
          </a:bodyPr>
          <a:lstStyle/>
          <a:p>
            <a:pPr algn="ctr"/>
            <a:r>
              <a:rPr lang="en-US" u="sng" dirty="0" smtClean="0"/>
              <a:t>Invoice A</a:t>
            </a:r>
          </a:p>
          <a:p>
            <a:endParaRPr lang="en-US" u="sng" dirty="0" smtClean="0"/>
          </a:p>
          <a:p>
            <a:r>
              <a:rPr lang="en-US" sz="1400" b="1" dirty="0" smtClean="0"/>
              <a:t>Date: January 1</a:t>
            </a:r>
            <a:r>
              <a:rPr lang="en-US" sz="1400" b="1" baseline="30000" dirty="0" smtClean="0"/>
              <a:t>st</a:t>
            </a:r>
            <a:endParaRPr lang="en-US" sz="1400" b="1" dirty="0" smtClean="0"/>
          </a:p>
          <a:p>
            <a:r>
              <a:rPr lang="en-US" sz="1400" b="1" dirty="0" smtClean="0"/>
              <a:t>Due Date: January 10</a:t>
            </a:r>
            <a:r>
              <a:rPr lang="en-US" sz="1400" b="1" baseline="30000" dirty="0" smtClean="0"/>
              <a:t>th</a:t>
            </a:r>
            <a:r>
              <a:rPr lang="en-US" sz="1400" b="1" dirty="0" smtClean="0"/>
              <a:t> </a:t>
            </a:r>
          </a:p>
          <a:p>
            <a:endParaRPr lang="en-US" dirty="0"/>
          </a:p>
          <a:p>
            <a:r>
              <a:rPr lang="en-US" dirty="0" smtClean="0"/>
              <a:t>Gold Subscription 	100</a:t>
            </a:r>
          </a:p>
          <a:p>
            <a:r>
              <a:rPr lang="en-US" dirty="0" smtClean="0"/>
              <a:t>Usage 			  50</a:t>
            </a:r>
          </a:p>
          <a:p>
            <a:endParaRPr lang="en-US" dirty="0"/>
          </a:p>
          <a:p>
            <a:r>
              <a:rPr lang="en-US" b="1" dirty="0" smtClean="0"/>
              <a:t>Total			150</a:t>
            </a:r>
          </a:p>
          <a:p>
            <a:r>
              <a:rPr lang="en-US" b="1" dirty="0" smtClean="0"/>
              <a:t>Balance			150</a:t>
            </a:r>
            <a:endParaRPr lang="en-US" b="1" dirty="0"/>
          </a:p>
        </p:txBody>
      </p:sp>
      <p:sp>
        <p:nvSpPr>
          <p:cNvPr id="6" name="TextBox 5"/>
          <p:cNvSpPr txBox="1"/>
          <p:nvPr/>
        </p:nvSpPr>
        <p:spPr>
          <a:xfrm>
            <a:off x="2944519" y="3920399"/>
            <a:ext cx="2547526" cy="830997"/>
          </a:xfrm>
          <a:prstGeom prst="rect">
            <a:avLst/>
          </a:prstGeom>
          <a:noFill/>
          <a:ln>
            <a:solidFill>
              <a:schemeClr val="tx2"/>
            </a:solidFill>
          </a:ln>
        </p:spPr>
        <p:txBody>
          <a:bodyPr wrap="square" rtlCol="0">
            <a:spAutoFit/>
          </a:bodyPr>
          <a:lstStyle/>
          <a:p>
            <a:pPr algn="ctr"/>
            <a:r>
              <a:rPr lang="en-US" sz="1600" dirty="0" smtClean="0">
                <a:solidFill>
                  <a:srgbClr val="FF0000"/>
                </a:solidFill>
              </a:rPr>
              <a:t>The first invoice keeps its balance after the new invoice is created.</a:t>
            </a:r>
            <a:endParaRPr lang="en-US" sz="1600" b="1" dirty="0">
              <a:solidFill>
                <a:srgbClr val="FF0000"/>
              </a:solidFill>
            </a:endParaRPr>
          </a:p>
        </p:txBody>
      </p:sp>
      <p:sp>
        <p:nvSpPr>
          <p:cNvPr id="7" name="TextBox 6"/>
          <p:cNvSpPr txBox="1"/>
          <p:nvPr/>
        </p:nvSpPr>
        <p:spPr>
          <a:xfrm>
            <a:off x="6165614" y="2982148"/>
            <a:ext cx="2547526" cy="3016211"/>
          </a:xfrm>
          <a:prstGeom prst="rect">
            <a:avLst/>
          </a:prstGeom>
          <a:noFill/>
        </p:spPr>
        <p:txBody>
          <a:bodyPr wrap="square" rtlCol="0">
            <a:spAutoFit/>
          </a:bodyPr>
          <a:lstStyle/>
          <a:p>
            <a:pPr algn="ctr"/>
            <a:r>
              <a:rPr lang="en-US" u="sng" dirty="0" smtClean="0"/>
              <a:t>Invoice A + B</a:t>
            </a:r>
          </a:p>
          <a:p>
            <a:endParaRPr lang="en-US" u="sng" dirty="0" smtClean="0"/>
          </a:p>
          <a:p>
            <a:r>
              <a:rPr lang="en-US" sz="1400" b="1" dirty="0" smtClean="0"/>
              <a:t>Date: February 1</a:t>
            </a:r>
            <a:r>
              <a:rPr lang="en-US" sz="1400" b="1" baseline="30000" dirty="0" smtClean="0"/>
              <a:t>st</a:t>
            </a:r>
            <a:endParaRPr lang="en-US" sz="1400" b="1" dirty="0" smtClean="0"/>
          </a:p>
          <a:p>
            <a:r>
              <a:rPr lang="en-US" sz="1400" b="1" dirty="0" smtClean="0"/>
              <a:t>Due Date: </a:t>
            </a:r>
            <a:r>
              <a:rPr lang="en-US" sz="1400" b="1" dirty="0"/>
              <a:t>February </a:t>
            </a:r>
            <a:r>
              <a:rPr lang="en-US" sz="1400" b="1" dirty="0" smtClean="0"/>
              <a:t>10</a:t>
            </a:r>
            <a:r>
              <a:rPr lang="en-US" sz="1400" b="1" baseline="30000" dirty="0" smtClean="0"/>
              <a:t>th</a:t>
            </a:r>
            <a:r>
              <a:rPr lang="en-US" sz="1400" b="1" dirty="0" smtClean="0"/>
              <a:t> </a:t>
            </a:r>
          </a:p>
          <a:p>
            <a:endParaRPr lang="en-US" dirty="0"/>
          </a:p>
          <a:p>
            <a:r>
              <a:rPr lang="en-US" dirty="0" smtClean="0"/>
              <a:t>Gold Subscription 	100</a:t>
            </a:r>
          </a:p>
          <a:p>
            <a:r>
              <a:rPr lang="en-US" dirty="0" smtClean="0"/>
              <a:t>Usage 			  40</a:t>
            </a:r>
          </a:p>
          <a:p>
            <a:r>
              <a:rPr lang="en-US" dirty="0" smtClean="0"/>
              <a:t>Invoice A			150</a:t>
            </a:r>
          </a:p>
          <a:p>
            <a:endParaRPr lang="en-US" dirty="0"/>
          </a:p>
          <a:p>
            <a:r>
              <a:rPr lang="en-US" b="1" dirty="0" smtClean="0"/>
              <a:t>Total			290</a:t>
            </a:r>
          </a:p>
          <a:p>
            <a:r>
              <a:rPr lang="en-US" b="1" dirty="0" smtClean="0"/>
              <a:t>Balance			</a:t>
            </a:r>
            <a:r>
              <a:rPr lang="en-US" b="1" dirty="0" smtClean="0">
                <a:solidFill>
                  <a:srgbClr val="FF0000"/>
                </a:solidFill>
              </a:rPr>
              <a:t>140</a:t>
            </a:r>
            <a:endParaRPr lang="en-US" b="1" dirty="0">
              <a:solidFill>
                <a:srgbClr val="FF0000"/>
              </a:solidFill>
            </a:endParaRPr>
          </a:p>
        </p:txBody>
      </p:sp>
      <p:sp>
        <p:nvSpPr>
          <p:cNvPr id="8" name="TextBox 7"/>
          <p:cNvSpPr txBox="1"/>
          <p:nvPr/>
        </p:nvSpPr>
        <p:spPr>
          <a:xfrm>
            <a:off x="3419174" y="5582860"/>
            <a:ext cx="2547526" cy="830997"/>
          </a:xfrm>
          <a:prstGeom prst="rect">
            <a:avLst/>
          </a:prstGeom>
          <a:noFill/>
          <a:ln>
            <a:solidFill>
              <a:schemeClr val="tx2"/>
            </a:solidFill>
          </a:ln>
        </p:spPr>
        <p:txBody>
          <a:bodyPr wrap="square" rtlCol="0">
            <a:spAutoFit/>
          </a:bodyPr>
          <a:lstStyle/>
          <a:p>
            <a:pPr algn="ctr"/>
            <a:r>
              <a:rPr lang="en-US" sz="1600" dirty="0" smtClean="0">
                <a:solidFill>
                  <a:srgbClr val="FF0000"/>
                </a:solidFill>
              </a:rPr>
              <a:t>The new invoice has the total affected by the first invoice, </a:t>
            </a:r>
            <a:r>
              <a:rPr lang="en-US" sz="1600" b="1" dirty="0" smtClean="0">
                <a:solidFill>
                  <a:srgbClr val="FF0000"/>
                </a:solidFill>
              </a:rPr>
              <a:t>but not the balance</a:t>
            </a:r>
            <a:endParaRPr lang="en-US" sz="1600" b="1" dirty="0">
              <a:solidFill>
                <a:srgbClr val="FF0000"/>
              </a:solidFill>
            </a:endParaRPr>
          </a:p>
        </p:txBody>
      </p:sp>
      <p:cxnSp>
        <p:nvCxnSpPr>
          <p:cNvPr id="3" name="Straight Arrow Connector 2"/>
          <p:cNvCxnSpPr>
            <a:stCxn id="6" idx="2"/>
          </p:cNvCxnSpPr>
          <p:nvPr/>
        </p:nvCxnSpPr>
        <p:spPr>
          <a:xfrm flipH="1">
            <a:off x="2606478" y="4751396"/>
            <a:ext cx="1611804" cy="8314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3"/>
          </p:cNvCxnSpPr>
          <p:nvPr/>
        </p:nvCxnSpPr>
        <p:spPr>
          <a:xfrm flipV="1">
            <a:off x="5966700" y="5819053"/>
            <a:ext cx="2127600" cy="1793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4495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billing_academy-presentati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jbilling_academy-presentation_template.pot</Template>
  <TotalTime>9052</TotalTime>
  <Words>770</Words>
  <Application>Microsoft Macintosh PowerPoint</Application>
  <PresentationFormat>On-screen Show (4:3)</PresentationFormat>
  <Paragraphs>212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jbilling_academy-presentation_template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much the customer owes?</vt:lpstr>
      <vt:lpstr>Applying a payment</vt:lpstr>
      <vt:lpstr>Applying a payment</vt:lpstr>
      <vt:lpstr>Why?</vt:lpstr>
      <vt:lpstr>PowerPoint Presentation</vt:lpstr>
      <vt:lpstr>How much the customer owes?</vt:lpstr>
      <vt:lpstr>PowerPoint Presentation</vt:lpstr>
      <vt:lpstr>PowerPoint Presentation</vt:lpstr>
    </vt:vector>
  </TitlesOfParts>
  <Company>LongerDays.com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Lawie</dc:creator>
  <cp:lastModifiedBy>Emiliano Conde</cp:lastModifiedBy>
  <cp:revision>48</cp:revision>
  <dcterms:created xsi:type="dcterms:W3CDTF">2012-02-10T14:50:52Z</dcterms:created>
  <dcterms:modified xsi:type="dcterms:W3CDTF">2012-04-27T15:04:51Z</dcterms:modified>
</cp:coreProperties>
</file>