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81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6" r:id="rId18"/>
    <p:sldId id="272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F8A47F-2C5E-4EA6-B044-EFDE75A049E6}" type="datetimeFigureOut">
              <a:rPr lang="en-US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2D6BD-23A3-40B4-A134-C6C535A3AB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Invoice Design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	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Step by step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Training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2640" y="6460179"/>
            <a:ext cx="383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Author: Juan Vidal – Email: juanv@jbilling.com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Grails Commands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7300" y="3325091"/>
            <a:ext cx="4648791" cy="773051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Grails copy-resources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Grails compile-designs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050" name="Picture 2" descr="C:\Users\jmvidal\Desktop\invoice_comman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2346" y="2318919"/>
            <a:ext cx="2981105" cy="4002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Using the Invoice</a:t>
            </a:r>
            <a:endParaRPr lang="en-US" sz="2800" b="1" dirty="0"/>
          </a:p>
        </p:txBody>
      </p:sp>
      <p:pic>
        <p:nvPicPr>
          <p:cNvPr id="3074" name="Picture 2" descr="C:\Users\jmvidal\Desktop\invoice_use.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" y="427512"/>
            <a:ext cx="9134856" cy="613908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-1921020" y="195872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292321" y="162784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1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1768620" y="42751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139921" y="9663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2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50579" y="326734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79278" y="293646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3</a:t>
            </a:r>
            <a:endParaRPr lang="en-US" sz="2800" b="1" dirty="0"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407 -0.0067 0.22813 -0.01341 0.28698 -0.05018 C 0.34584 -0.08695 0.34098 -0.19935 0.3533 -0.22132 " pathEditMode="relative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407 -0.0067 0.22813 -0.01341 0.28698 -0.05018 C 0.34584 -0.08695 0.34098 -0.19935 0.3533 -0.22132 " pathEditMode="relative" ptsTypes="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9 -0.00485 C 0.07118 0.01018 0.16545 0.02521 0.21198 0.04718 C 0.2585 0.06915 0.25729 0.09783 0.25607 0.12651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6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9 -0.00486 C 0.07118 0.01017 0.16545 0.0252 0.21198 0.04717 C 0.25851 0.06914 0.25729 0.09782 0.25608 0.1265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555 C -0.12552 0.04672 -0.26337 0.08811 -0.31823 0.13714 C -0.37309 0.18617 -0.34531 0.24283 -0.31736 0.2997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14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555 C -0.12552 0.04672 -0.26337 0.08812 -0.31823 0.13714 C -0.37309 0.18617 -0.34531 0.24283 -0.31736 0.29972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161309"/>
            <a:ext cx="7772400" cy="260185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Ireport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Report layout / bands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Parameters / variables / fields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Elements / properties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Sql</a:t>
            </a:r>
            <a:r>
              <a:rPr lang="en-US" dirty="0" smtClean="0">
                <a:ea typeface="ＭＳ Ｐゴシック" charset="0"/>
              </a:rPr>
              <a:t> query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Sub-reports / Tables involved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Version Compatibility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- </a:t>
            </a:r>
            <a:r>
              <a:rPr lang="en-US" sz="2800" b="1" dirty="0" err="1" smtClean="0"/>
              <a:t>iReport</a:t>
            </a:r>
            <a:endParaRPr lang="en-US" sz="2800" b="1" dirty="0"/>
          </a:p>
        </p:txBody>
      </p:sp>
      <p:pic>
        <p:nvPicPr>
          <p:cNvPr id="7171" name="Picture 3" descr="C:\Users\jmvidal\Desktop\invoice_ban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8779"/>
            <a:ext cx="9144000" cy="4691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Report Layout</a:t>
            </a:r>
            <a:endParaRPr lang="en-US" sz="2800" b="1" dirty="0"/>
          </a:p>
        </p:txBody>
      </p:sp>
      <p:pic>
        <p:nvPicPr>
          <p:cNvPr id="6146" name="Picture 2" descr="C:\Users\jmvidal\Desktop\invoice_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392" y="1068779"/>
            <a:ext cx="5882992" cy="5587341"/>
          </a:xfrm>
          <a:prstGeom prst="rect">
            <a:avLst/>
          </a:prstGeom>
          <a:noFill/>
        </p:spPr>
      </p:pic>
      <p:pic>
        <p:nvPicPr>
          <p:cNvPr id="6147" name="Picture 3" descr="C:\Users\jmvidal\Desktop\invoice_ban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5742" y="1460880"/>
            <a:ext cx="3143250" cy="3552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 -0.07007 L -0.63611 0.128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49188" y="1460880"/>
            <a:ext cx="819605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Parameters, Variables &amp; Fields</a:t>
            </a:r>
            <a:endParaRPr lang="en-US" sz="2800" b="1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1588" y="2600696"/>
            <a:ext cx="8196056" cy="31085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These are objects that store values.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/>
              <a:t>Parameters store values passed to the report from the calling program. ($P{</a:t>
            </a:r>
            <a:r>
              <a:rPr lang="en-US" sz="2800" b="1" dirty="0" err="1" smtClean="0"/>
              <a:t>param_name</a:t>
            </a:r>
            <a:r>
              <a:rPr lang="en-US" sz="2800" b="1" dirty="0" smtClean="0"/>
              <a:t>})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/>
              <a:t>Fields store values retrieved from the </a:t>
            </a:r>
            <a:r>
              <a:rPr lang="en-US" sz="2800" b="1" dirty="0" err="1" smtClean="0"/>
              <a:t>datasource</a:t>
            </a:r>
            <a:r>
              <a:rPr lang="en-US" sz="2800" b="1" dirty="0" smtClean="0"/>
              <a:t>. ($F{</a:t>
            </a:r>
            <a:r>
              <a:rPr lang="en-US" sz="2800" b="1" dirty="0" err="1" smtClean="0"/>
              <a:t>field_name</a:t>
            </a:r>
            <a:r>
              <a:rPr lang="en-US" sz="2800" b="1" dirty="0" smtClean="0"/>
              <a:t>})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/>
              <a:t>Variables store results of calculations such as sums, subtotals and son on. ($V{</a:t>
            </a:r>
            <a:r>
              <a:rPr lang="en-US" sz="2800" b="1" dirty="0" err="1" smtClean="0"/>
              <a:t>var_name</a:t>
            </a:r>
            <a:r>
              <a:rPr lang="en-US" sz="2800" b="1" dirty="0" smtClean="0"/>
              <a:t>})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pic>
        <p:nvPicPr>
          <p:cNvPr id="4098" name="Picture 2" descr="C:\Users\jmvidal\Desktop\invoice_params_var_fiel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3" y="2203719"/>
            <a:ext cx="3209925" cy="36195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60593" y="3479470"/>
            <a:ext cx="1082015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26919" y="3479470"/>
            <a:ext cx="1068780" cy="5343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49188" y="1460880"/>
            <a:ext cx="819605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Parameters, Variables &amp; Fields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322" y="2436360"/>
            <a:ext cx="37528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49188" y="1460880"/>
            <a:ext cx="819605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Elements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4975763" y="4001985"/>
            <a:ext cx="997527" cy="21375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8861" y="4215741"/>
            <a:ext cx="997527" cy="21375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50084" y="4215741"/>
            <a:ext cx="997527" cy="21375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:\Users\jmvidal\Desktop\invoice_propert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322" y="691565"/>
            <a:ext cx="3752850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SQL Query &amp; Tables Involved</a:t>
            </a:r>
            <a:endParaRPr lang="en-US" sz="2800" b="1" dirty="0"/>
          </a:p>
        </p:txBody>
      </p:sp>
      <p:pic>
        <p:nvPicPr>
          <p:cNvPr id="5122" name="Picture 2" descr="C:\Users\jmvidal\Desktop\invoice_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063" y="1984100"/>
            <a:ext cx="3638550" cy="43815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9690266" y="4239489"/>
            <a:ext cx="771896" cy="24938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10592791" y="4156364"/>
            <a:ext cx="760021" cy="3918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jmvidal\Desktop\invoice_edit_quer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799" y="644659"/>
            <a:ext cx="8630882" cy="5993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8 -0.0037 C -0.08247 -0.05411 -0.20503 -0.1043 -0.28906 -0.0925 C -0.37309 -0.08071 -0.39878 0.05366 -0.46372 0.06753 C -0.52865 0.08141 -0.60365 0.03608 -0.67847 -0.0090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" y="-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8 -0.0037 C -0.08247 -0.05411 -0.20503 -0.1043 -0.28906 -0.0925 C -0.37309 -0.08071 -0.39878 0.05366 -0.46372 0.06753 C -0.52865 0.08141 -0.60365 0.03608 -0.67847 -0.0090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49188" y="1460880"/>
            <a:ext cx="819605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</a:t>
            </a:r>
            <a:r>
              <a:rPr lang="en-US" sz="2800" b="1" dirty="0" err="1" smtClean="0"/>
              <a:t>Subreports</a:t>
            </a:r>
            <a:r>
              <a:rPr lang="en-US" sz="2800" b="1" dirty="0" smtClean="0"/>
              <a:t> &amp; Tables Involved</a:t>
            </a:r>
            <a:endParaRPr lang="en-US" sz="2800" b="1" dirty="0"/>
          </a:p>
        </p:txBody>
      </p:sp>
      <p:pic>
        <p:nvPicPr>
          <p:cNvPr id="9218" name="Picture 2" descr="C:\Users\jmvidal\Desktop\invoice_sub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188" y="2990377"/>
            <a:ext cx="8250238" cy="1381125"/>
          </a:xfrm>
          <a:prstGeom prst="rect">
            <a:avLst/>
          </a:prstGeom>
          <a:noFill/>
        </p:spPr>
      </p:pic>
      <p:pic>
        <p:nvPicPr>
          <p:cNvPr id="9219" name="Picture 3" descr="C:\Users\jmvidal\Desktop\invoice_tabl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681" y="427512"/>
            <a:ext cx="8728001" cy="606133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3170711" y="1984100"/>
            <a:ext cx="2933205" cy="687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152679" y="2831881"/>
            <a:ext cx="1018823" cy="3943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 descr="C:\Users\jmvidal\Desktop\invoice_subreport_param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315" y="2671948"/>
            <a:ext cx="3343275" cy="790575"/>
          </a:xfrm>
          <a:prstGeom prst="rect">
            <a:avLst/>
          </a:prstGeom>
          <a:noFill/>
        </p:spPr>
      </p:pic>
      <p:pic>
        <p:nvPicPr>
          <p:cNvPr id="9221" name="Picture 5" descr="C:\Users\jmvidal\Desktop\invoice_subreport_params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1973" y="1249783"/>
            <a:ext cx="3800475" cy="3952875"/>
          </a:xfrm>
          <a:prstGeom prst="rect">
            <a:avLst/>
          </a:prstGeom>
          <a:noFill/>
        </p:spPr>
      </p:pic>
      <p:pic>
        <p:nvPicPr>
          <p:cNvPr id="9222" name="Picture 6" descr="C:\Users\jmvidal\Desktop\invoice_subreport_fold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798" y="1984100"/>
            <a:ext cx="367665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07216E-6 L 0.43958 2.07216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07216E-6 L 0.43958 2.0721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Summary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What is an invoice design?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Why </a:t>
            </a:r>
            <a:r>
              <a:rPr lang="en-US" dirty="0" smtClean="0">
                <a:ea typeface="ＭＳ Ｐゴシック" charset="0"/>
              </a:rPr>
              <a:t>would you need to create an invoice?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What do you need to know to be able to create one?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Example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Little test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49188" y="1460880"/>
            <a:ext cx="819605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Creating the Invoice – Version Compatibility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Tools -&gt; options -&gt; general tab -&gt; compatibility sub-tab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0243" name="Picture 3" descr="C:\Users\jmvidal\Desktop\invoice_compatibil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869" y="2507320"/>
            <a:ext cx="6472219" cy="3240337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-1921020" y="3104702"/>
            <a:ext cx="1023359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292321" y="277382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1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921020" y="4490501"/>
            <a:ext cx="1023359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1292321" y="415962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2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91733" y="4682840"/>
            <a:ext cx="3673536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736380" y="422889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3</a:t>
            </a:r>
            <a:endParaRPr lang="en-US" sz="2800" b="1" dirty="0"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-7.30805E-7 C 0.13264 -0.02752 0.22517 -0.05504 0.27517 -0.04833 C 0.32482 -0.04163 0.33264 -0.00092 0.3401 0.03978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1 -3.16374E-6 C 0.13264 -0.02752 0.22518 -0.05504 0.27518 -0.04833 C 0.32483 -0.04162 0.33264 -0.00092 0.34011 0.03978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809 C 0.05226 0.03261 0.10087 0.07331 0.19462 0.06822 C 0.28837 0.06314 0.42709 0.01203 0.56597 -0.03908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" y="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081 C 0.05225 0.03261 0.10086 0.07331 0.19462 0.06822 C 0.28837 0.06313 0.42708 0.01202 0.56597 -0.03909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524 0.0828 -0.27048 0.16559 -0.41337 0.16883 C -0.55625 0.17207 -0.70694 0.09575 -0.85746 0.01943 " pathEditMode="relative" ptsTypes="a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524 0.0828 -0.27048 0.16559 -0.41337 0.16883 C -0.55625 0.17207 -0.70694 0.09575 -0.85746 0.01943 " pathEditMode="relative" ptsTypes="a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722313" y="2624447"/>
            <a:ext cx="7772400" cy="44054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Ireport</a:t>
            </a:r>
            <a:r>
              <a:rPr lang="en-US" dirty="0" smtClean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Test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238454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Exercise 1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761674"/>
            <a:ext cx="7772400" cy="4868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Add </a:t>
            </a:r>
            <a:r>
              <a:rPr lang="en-US" dirty="0" smtClean="0">
                <a:ea typeface="ＭＳ Ｐゴシック" charset="0"/>
              </a:rPr>
              <a:t>a </a:t>
            </a:r>
            <a:r>
              <a:rPr lang="en-US" dirty="0" smtClean="0">
                <a:ea typeface="ＭＳ Ｐゴシック" charset="0"/>
              </a:rPr>
              <a:t>new fields to the invoice </a:t>
            </a:r>
            <a:r>
              <a:rPr lang="en-US" dirty="0" smtClean="0">
                <a:ea typeface="ＭＳ Ｐゴシック" charset="0"/>
              </a:rPr>
              <a:t>(il.id).</a:t>
            </a:r>
            <a:endParaRPr lang="en-US" dirty="0" smtClean="0">
              <a:ea typeface="ＭＳ Ｐゴシック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2313" y="2248562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Exercise 2</a:t>
            </a:r>
            <a:endParaRPr lang="en-US" sz="2800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22313" y="3669713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Exercise 3</a:t>
            </a:r>
            <a:endParaRPr lang="en-US" sz="2800" b="1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5963" y="2842051"/>
            <a:ext cx="7772400" cy="827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Change the sub-report </a:t>
            </a: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to show the same information as </a:t>
            </a: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before </a:t>
            </a: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but only in one table </a:t>
            </a: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(no </a:t>
            </a: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grouping</a:t>
            </a: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).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5963" y="4192933"/>
            <a:ext cx="7772400" cy="768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Add your name</a:t>
            </a:r>
            <a:r>
              <a:rPr kumimoji="0" lang="en-US" sz="2000" b="1" i="0" u="none" strike="noStrike" kern="1200" cap="all" spc="0" normalizeH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right below the “total due” label </a:t>
            </a: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situated in the title band</a:t>
            </a:r>
            <a:r>
              <a:rPr kumimoji="0" lang="en-US" sz="2000" b="1" i="0" u="none" strike="noStrike" kern="1200" cap="all" spc="0" normalizeH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kumimoji="0" lang="en-US" sz="20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755963" y="5097719"/>
            <a:ext cx="7772400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dirty="0" smtClean="0"/>
              <a:t>Note: Do all the exercises in the same file with this name </a:t>
            </a:r>
            <a:r>
              <a:rPr lang="en-US" sz="2400" b="1" i="1" dirty="0" err="1" smtClean="0"/>
              <a:t>invoice_design_training.jrxml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887" y="2612571"/>
            <a:ext cx="3374674" cy="889495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68187"/>
            <a:ext cx="7772400" cy="870795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Jbilling</a:t>
            </a:r>
            <a:r>
              <a:rPr lang="en-US" dirty="0" smtClean="0"/>
              <a:t> wiki -&gt; documentation section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The definitive guide to </a:t>
            </a:r>
            <a:r>
              <a:rPr lang="en-US" dirty="0" err="1" smtClean="0"/>
              <a:t>ireport</a:t>
            </a:r>
            <a:r>
              <a:rPr lang="en-US" dirty="0" smtClean="0"/>
              <a:t> – </a:t>
            </a:r>
            <a:r>
              <a:rPr lang="en-US" dirty="0" err="1" smtClean="0"/>
              <a:t>giulio</a:t>
            </a:r>
            <a:r>
              <a:rPr lang="en-US" dirty="0" smtClean="0"/>
              <a:t> </a:t>
            </a:r>
            <a:r>
              <a:rPr lang="en-US" dirty="0" err="1" smtClean="0"/>
              <a:t>toffoli</a:t>
            </a:r>
            <a:r>
              <a:rPr lang="en-US" dirty="0" smtClean="0"/>
              <a:t> – </a:t>
            </a:r>
            <a:r>
              <a:rPr lang="en-US" dirty="0" err="1" smtClean="0"/>
              <a:t>apress</a:t>
            </a:r>
            <a:r>
              <a:rPr lang="en-US" dirty="0" smtClean="0"/>
              <a:t> - 2007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646331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bookmarks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646331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is an invoice design?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jmvidal\Desktop\invoicedesign_pdfgeneration_re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800" y="1430102"/>
            <a:ext cx="7001007" cy="5172198"/>
          </a:xfrm>
          <a:prstGeom prst="rect">
            <a:avLst/>
          </a:prstGeom>
          <a:noFill/>
        </p:spPr>
      </p:pic>
      <p:pic>
        <p:nvPicPr>
          <p:cNvPr id="1028" name="Picture 4" descr="C:\Users\jmvidal\Desktop\invoice-1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540" y="-172995"/>
            <a:ext cx="5581865" cy="791215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1200329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Why would you need to create an invoice?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This is mainly done for </a:t>
            </a:r>
            <a:r>
              <a:rPr lang="en-US" dirty="0" smtClean="0">
                <a:ea typeface="ＭＳ Ｐゴシック" charset="0"/>
              </a:rPr>
              <a:t>companies. </a:t>
            </a:r>
            <a:r>
              <a:rPr lang="en-US" dirty="0" smtClean="0">
                <a:ea typeface="ＭＳ Ｐゴシック" charset="0"/>
              </a:rPr>
              <a:t>They requests us to create an invoice with a particular </a:t>
            </a:r>
            <a:r>
              <a:rPr lang="en-US" dirty="0" smtClean="0">
                <a:ea typeface="ＭＳ Ｐゴシック" charset="0"/>
              </a:rPr>
              <a:t>layout, logic  and data in </a:t>
            </a:r>
            <a:r>
              <a:rPr lang="en-US" dirty="0" smtClean="0">
                <a:ea typeface="ＭＳ Ｐゴシック" charset="0"/>
              </a:rPr>
              <a:t>it. This varies between customers.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Invoice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Configuration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Invoice directory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Grails commands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Using the invoice</a:t>
            </a:r>
            <a:endParaRPr lang="en-US" dirty="0"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96962" y="4065373"/>
            <a:ext cx="2273643" cy="1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jmvidal\Desktop\invoice_configu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77" y="2577295"/>
            <a:ext cx="8845546" cy="3073729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Configuration</a:t>
            </a:r>
            <a:endParaRPr lang="en-US" sz="2800" b="1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Configuration -&gt; Plug-ins -&gt; Notifications -&gt; PDF invoice notification 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71958" y="427512"/>
            <a:ext cx="878774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-1934781" y="5835447"/>
            <a:ext cx="636717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1731116" y="3766464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4649" y="12957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1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519144" y="546498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2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102417" y="343558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3</a:t>
            </a:r>
            <a:endParaRPr lang="en-US" sz="2800" b="1" dirty="0">
              <a:latin typeface="Franklin Gothic Heavy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44100" y="5134102"/>
            <a:ext cx="1213263" cy="33088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75469" y="46943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ranklin Gothic Heavy" pitchFamily="34" charset="0"/>
              </a:rPr>
              <a:t>4</a:t>
            </a:r>
            <a:endParaRPr lang="en-US" sz="2800" b="1" dirty="0">
              <a:latin typeface="Franklin Gothic Heavy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8 0.02937 C -0.1835 0.06106 -0.23385 0.09297 -0.26545 0.14015 C -0.29704 0.18733 -0.32152 0.28608 -0.32274 0.31314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14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8 0.02937 C -0.1835 0.06106 -0.23385 0.09297 -0.26545 0.14015 C -0.29704 0.18733 -0.32152 0.28608 -0.32274 0.3131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-0.01133 C 0.0507 0.01711 0.08559 0.04556 0.1198 0.02683 C 0.154 0.00809 0.1875 -0.05782 0.22101 -0.12373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9 -0.01133 C 0.05069 0.01712 0.08559 0.04556 0.11979 0.02683 C 0.15382 0.0081 0.1875 -0.05782 0.221 -0.12373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2 -0.0081 C 0.13611 -0.00393 0.23924 0.00046 0.27952 0.03862 C 0.3198 0.07678 0.29705 0.14847 0.27431 0.2204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809 C 0.13594 -0.00393 0.23924 0.00046 0.27952 0.03862 C 0.31979 0.07678 0.29705 0.14848 0.27431 0.2204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2428 C -0.171 -0.05412 -0.34184 -0.08372 -0.41944 -0.11425 C -0.49704 -0.14477 -0.46128 -0.19334 -0.46614 -0.20768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" y="-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2429 C -0.17101 -0.05412 -0.34185 -0.08372 -0.41945 -0.11425 C -0.49705 -0.14478 -0.46129 -0.19334 -0.46615 -0.20768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  <p:bldP spid="12" grpId="0"/>
      <p:bldP spid="13" grpId="0"/>
      <p:bldP spid="14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jmvidal\Desktop\invoice_plugin.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308" y="2467945"/>
            <a:ext cx="6677025" cy="3305175"/>
          </a:xfrm>
          <a:prstGeom prst="rect">
            <a:avLst/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Configuration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3309257" y="6917375"/>
            <a:ext cx="1213263" cy="31047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645725" y="4227616"/>
            <a:ext cx="546265" cy="9856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323 L 1.38889E-6 -0.222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jmvidal\Desktop\invoice_plugin_edit.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0063"/>
            <a:ext cx="9130967" cy="3452303"/>
          </a:xfrm>
          <a:prstGeom prst="rect">
            <a:avLst/>
          </a:prstGeom>
          <a:noFill/>
        </p:spPr>
      </p:pic>
      <p:pic>
        <p:nvPicPr>
          <p:cNvPr id="15363" name="Picture 3" descr="C:\Users\jmvidal\Desktop\invoice_plugin_edit2.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0162" y="2280063"/>
            <a:ext cx="5876926" cy="3571875"/>
          </a:xfrm>
          <a:prstGeom prst="rect">
            <a:avLst/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Configuration</a:t>
            </a:r>
            <a:endParaRPr 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722313" y="427512"/>
            <a:ext cx="7772400" cy="1200329"/>
          </a:xfr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do you need to know to be able to create one?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2313" y="1460880"/>
            <a:ext cx="77724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Invoice Directory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955532"/>
            <a:ext cx="9037123" cy="5517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\descriptors\designs</a:t>
            </a:r>
            <a:endParaRPr lang="en-US" dirty="0"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pic>
        <p:nvPicPr>
          <p:cNvPr id="1027" name="Picture 3" descr="C:\Users\jmvidal\Desktop\invoice_fol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963" y="2590800"/>
            <a:ext cx="3933825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1865</TotalTime>
  <Words>573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jbilling_academy-presentation_template</vt:lpstr>
      <vt:lpstr>Slide 1</vt:lpstr>
      <vt:lpstr>Slide 2</vt:lpstr>
      <vt:lpstr>What is an invoice design?</vt:lpstr>
      <vt:lpstr>Why would you need to create an invoice?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What do you need to know to be able to create one?</vt:lpstr>
      <vt:lpstr>Example</vt:lpstr>
      <vt:lpstr>Test</vt:lpstr>
      <vt:lpstr>Questions?</vt:lpstr>
      <vt:lpstr>bookmarks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jmvidal</dc:creator>
  <cp:lastModifiedBy>jmvidal</cp:lastModifiedBy>
  <cp:revision>132</cp:revision>
  <dcterms:created xsi:type="dcterms:W3CDTF">2012-02-15T18:03:56Z</dcterms:created>
  <dcterms:modified xsi:type="dcterms:W3CDTF">2012-02-17T13:58:38Z</dcterms:modified>
</cp:coreProperties>
</file>