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93" r:id="rId31"/>
    <p:sldId id="294" r:id="rId32"/>
    <p:sldId id="295" r:id="rId33"/>
    <p:sldId id="296" r:id="rId34"/>
    <p:sldId id="297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9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E309-88A5-4A82-9E06-602DFD39EA5A}" type="datetimeFigureOut">
              <a:rPr lang="es-AR" smtClean="0"/>
              <a:t>25/03/2013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9293-AA54-4931-8709-99DF857CEA9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50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gif"/><Relationship Id="rId9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114" y="1350198"/>
            <a:ext cx="6400800" cy="757144"/>
          </a:xfrm>
        </p:spPr>
        <p:txBody>
          <a:bodyPr>
            <a:normAutofit/>
          </a:bodyPr>
          <a:lstStyle/>
          <a:p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114" y="2087499"/>
            <a:ext cx="6400800" cy="57953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Basics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4" name="Picture 7" descr="C:\Users\jmvidal\Desktop\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50" y="3795678"/>
            <a:ext cx="1922529" cy="19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43919" y="1984041"/>
            <a:ext cx="588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2165112"/>
            <a:ext cx="772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Find a process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ps</a:t>
            </a:r>
            <a:r>
              <a:rPr lang="en-US" sz="1200" dirty="0" smtClean="0"/>
              <a:t> </a:t>
            </a:r>
            <a:r>
              <a:rPr lang="en-US" sz="1200" dirty="0"/>
              <a:t>is the command </a:t>
            </a:r>
            <a:r>
              <a:rPr lang="en-US" sz="1200" dirty="0" smtClean="0"/>
              <a:t>that </a:t>
            </a:r>
            <a:r>
              <a:rPr lang="en-US" sz="1200" dirty="0"/>
              <a:t>finds </a:t>
            </a:r>
            <a:r>
              <a:rPr lang="en-US" sz="1200" dirty="0" smtClean="0"/>
              <a:t>a </a:t>
            </a:r>
            <a:r>
              <a:rPr lang="en-US" sz="1200" dirty="0"/>
              <a:t>process</a:t>
            </a:r>
            <a:r>
              <a:rPr lang="en-US" sz="1200" b="1" dirty="0" smtClean="0">
                <a:latin typeface="Courier New" pitchFamily="49" charset="0"/>
              </a:rPr>
              <a:t>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-e </a:t>
            </a:r>
            <a:r>
              <a:rPr lang="en-US" sz="800" b="1" dirty="0">
                <a:latin typeface="Courier New" pitchFamily="49" charset="0"/>
              </a:rPr>
              <a:t>= </a:t>
            </a:r>
            <a:r>
              <a:rPr lang="en-US" sz="800" b="1" dirty="0" smtClean="0">
                <a:latin typeface="Courier New" pitchFamily="49" charset="0"/>
              </a:rPr>
              <a:t>Show </a:t>
            </a:r>
            <a:r>
              <a:rPr lang="en-US" sz="800" b="1" dirty="0">
                <a:latin typeface="Courier New" pitchFamily="49" charset="0"/>
              </a:rPr>
              <a:t>processes of all users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-s = Summarize output</a:t>
            </a:r>
            <a:endParaRPr lang="en-US" sz="800" b="1" dirty="0" smtClean="0">
              <a:latin typeface="Courier New" pitchFamily="49" charset="0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-f = Full </a:t>
            </a:r>
            <a:r>
              <a:rPr lang="en-US" sz="800" b="1" dirty="0" smtClean="0">
                <a:latin typeface="Courier New" pitchFamily="49" charset="0"/>
              </a:rPr>
              <a:t>output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-u = Show processes for the current user</a:t>
            </a:r>
            <a:endParaRPr lang="en-US" sz="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6461" y="3425125"/>
            <a:ext cx="8516319" cy="1201119"/>
            <a:chOff x="356461" y="3425125"/>
            <a:chExt cx="8516319" cy="1201119"/>
          </a:xfrm>
        </p:grpSpPr>
        <p:sp>
          <p:nvSpPr>
            <p:cNvPr id="8" name="Rectangle 7"/>
            <p:cNvSpPr/>
            <p:nvPr/>
          </p:nvSpPr>
          <p:spPr>
            <a:xfrm>
              <a:off x="356461" y="3425125"/>
              <a:ext cx="8516319" cy="12011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3867011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ef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–s</a:t>
              </a:r>
              <a:endParaRPr lang="es-AR" sz="16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2866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2177770"/>
            <a:ext cx="772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2351092"/>
            <a:ext cx="772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Kill a process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51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First you need to find the process to get its </a:t>
            </a:r>
            <a:r>
              <a:rPr lang="en-US" sz="1200" dirty="0" err="1" smtClean="0"/>
              <a:t>pid</a:t>
            </a:r>
            <a:r>
              <a:rPr lang="en-US" sz="1200" dirty="0" smtClean="0"/>
              <a:t>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kill </a:t>
            </a:r>
            <a:r>
              <a:rPr lang="en-US" sz="1200" dirty="0" smtClean="0"/>
              <a:t>is the command to kill a process.</a:t>
            </a:r>
            <a:endParaRPr lang="en-US" sz="1200" b="1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-9 </a:t>
            </a:r>
            <a:r>
              <a:rPr lang="en-US" sz="800" b="1" dirty="0" smtClean="0">
                <a:latin typeface="Courier New" pitchFamily="49" charset="0"/>
              </a:rPr>
              <a:t>= </a:t>
            </a:r>
            <a:r>
              <a:rPr lang="en-US" sz="800" b="1" dirty="0" smtClean="0">
                <a:latin typeface="Courier New" pitchFamily="49" charset="0"/>
              </a:rPr>
              <a:t>To ensure its execution</a:t>
            </a:r>
            <a:endParaRPr lang="en-US" sz="8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1" y="3425125"/>
            <a:ext cx="8516319" cy="1201119"/>
            <a:chOff x="356461" y="3425125"/>
            <a:chExt cx="8516319" cy="1201119"/>
          </a:xfrm>
        </p:grpSpPr>
        <p:sp>
          <p:nvSpPr>
            <p:cNvPr id="8" name="Rectangle 7"/>
            <p:cNvSpPr/>
            <p:nvPr/>
          </p:nvSpPr>
          <p:spPr>
            <a:xfrm>
              <a:off x="356461" y="3425125"/>
              <a:ext cx="8516319" cy="12011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3867011"/>
              <a:ext cx="826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kill -9 &lt;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pid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6624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2340502"/>
            <a:ext cx="772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2521573"/>
            <a:ext cx="198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Compare files line by line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13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diff </a:t>
            </a:r>
            <a:r>
              <a:rPr lang="en-US" sz="1200" dirty="0" smtClean="0"/>
              <a:t>is a command that finds differences between two files.</a:t>
            </a:r>
            <a:endParaRPr lang="en-US" sz="1200" b="1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</a:t>
            </a:r>
            <a:r>
              <a:rPr lang="en-US" sz="800" b="1" dirty="0" err="1" smtClean="0">
                <a:latin typeface="Courier New" pitchFamily="49" charset="0"/>
              </a:rPr>
              <a:t>i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= Ignore case differences in file </a:t>
            </a:r>
            <a:r>
              <a:rPr lang="en-US" sz="800" b="1" dirty="0" smtClean="0">
                <a:latin typeface="Courier New" pitchFamily="49" charset="0"/>
              </a:rPr>
              <a:t>contents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-s </a:t>
            </a:r>
            <a:r>
              <a:rPr lang="en-US" sz="800" b="1" dirty="0">
                <a:latin typeface="Courier New" pitchFamily="49" charset="0"/>
              </a:rPr>
              <a:t>= Report when two files are the </a:t>
            </a:r>
            <a:r>
              <a:rPr lang="en-US" sz="800" b="1" dirty="0" smtClean="0">
                <a:latin typeface="Courier New" pitchFamily="49" charset="0"/>
              </a:rPr>
              <a:t>same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461" y="3281950"/>
            <a:ext cx="8516319" cy="1201119"/>
            <a:chOff x="356461" y="3281950"/>
            <a:chExt cx="8516319" cy="1201119"/>
          </a:xfrm>
        </p:grpSpPr>
        <p:sp>
          <p:nvSpPr>
            <p:cNvPr id="8" name="Rectangle 7"/>
            <p:cNvSpPr/>
            <p:nvPr/>
          </p:nvSpPr>
          <p:spPr>
            <a:xfrm>
              <a:off x="356461" y="3281950"/>
              <a:ext cx="8516319" cy="12011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3867011"/>
              <a:ext cx="826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diff &lt;file 1&gt; &lt;file 2&gt;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11419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2526478"/>
            <a:ext cx="198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2699800"/>
            <a:ext cx="198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tail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13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tail </a:t>
            </a:r>
            <a:r>
              <a:rPr lang="en-US" sz="1200" dirty="0" smtClean="0"/>
              <a:t>outputs the last lines of a file, by default it’s 10 lines.</a:t>
            </a:r>
            <a:endParaRPr lang="en-US" sz="1200" b="1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-f </a:t>
            </a:r>
            <a:r>
              <a:rPr lang="en-US" sz="800" b="1" dirty="0">
                <a:latin typeface="Courier New" pitchFamily="49" charset="0"/>
              </a:rPr>
              <a:t>= </a:t>
            </a:r>
            <a:r>
              <a:rPr lang="en-US" sz="800" b="1" dirty="0" smtClean="0">
                <a:latin typeface="Courier New" pitchFamily="49" charset="0"/>
              </a:rPr>
              <a:t>Output </a:t>
            </a:r>
            <a:r>
              <a:rPr lang="en-US" sz="800" b="1" dirty="0">
                <a:latin typeface="Courier New" pitchFamily="49" charset="0"/>
              </a:rPr>
              <a:t>appended data as the file </a:t>
            </a:r>
            <a:r>
              <a:rPr lang="en-US" sz="800" b="1" dirty="0" smtClean="0">
                <a:latin typeface="Courier New" pitchFamily="49" charset="0"/>
              </a:rPr>
              <a:t>grows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-n </a:t>
            </a:r>
            <a:r>
              <a:rPr lang="en-US" sz="800" b="1" dirty="0">
                <a:latin typeface="Courier New" pitchFamily="49" charset="0"/>
              </a:rPr>
              <a:t>= </a:t>
            </a:r>
            <a:r>
              <a:rPr lang="en-US" sz="800" b="1" dirty="0" smtClean="0">
                <a:latin typeface="Courier New" pitchFamily="49" charset="0"/>
              </a:rPr>
              <a:t>Output </a:t>
            </a:r>
            <a:r>
              <a:rPr lang="en-US" sz="800" b="1" dirty="0">
                <a:latin typeface="Courier New" pitchFamily="49" charset="0"/>
              </a:rPr>
              <a:t>the last N lines, instead of the last 10</a:t>
            </a:r>
            <a:endParaRPr lang="en-US" sz="800" b="1" dirty="0" smtClean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1" y="3281950"/>
            <a:ext cx="8516319" cy="1201119"/>
            <a:chOff x="356461" y="3281950"/>
            <a:chExt cx="8516319" cy="1201119"/>
          </a:xfrm>
        </p:grpSpPr>
        <p:sp>
          <p:nvSpPr>
            <p:cNvPr id="8" name="Rectangle 7"/>
            <p:cNvSpPr/>
            <p:nvPr/>
          </p:nvSpPr>
          <p:spPr>
            <a:xfrm>
              <a:off x="356461" y="3281950"/>
              <a:ext cx="8516319" cy="12011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3867011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tail –f &lt;file 1&gt;</a:t>
              </a:r>
            </a:p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tail –n 50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18378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2704705"/>
            <a:ext cx="198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2909023"/>
            <a:ext cx="26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rgbClr val="535353"/>
                </a:solidFill>
                <a:latin typeface="Helvetica"/>
                <a:cs typeface="Helvetica"/>
              </a:rPr>
              <a:t>g</a:t>
            </a:r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rep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3"/>
            <a:ext cx="6400800" cy="154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grep</a:t>
            </a:r>
            <a:r>
              <a:rPr lang="en-US" sz="1200" b="1" dirty="0" smtClean="0"/>
              <a:t> </a:t>
            </a:r>
            <a:r>
              <a:rPr lang="en-US" sz="1200" dirty="0" smtClean="0"/>
              <a:t> print lines matching a pattern.</a:t>
            </a:r>
            <a:endParaRPr lang="en-US" sz="1200" b="1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-n = Print the line number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</a:t>
            </a:r>
            <a:r>
              <a:rPr lang="en-US" sz="800" b="1" dirty="0" err="1" smtClean="0">
                <a:latin typeface="Courier New" pitchFamily="49" charset="0"/>
              </a:rPr>
              <a:t>i</a:t>
            </a:r>
            <a:r>
              <a:rPr lang="en-US" sz="800" b="1" dirty="0">
                <a:latin typeface="Courier New" pitchFamily="49" charset="0"/>
              </a:rPr>
              <a:t> = </a:t>
            </a:r>
            <a:r>
              <a:rPr lang="en-US" sz="800" b="1" dirty="0" smtClean="0">
                <a:latin typeface="Courier New" pitchFamily="49" charset="0"/>
              </a:rPr>
              <a:t>Ignore </a:t>
            </a:r>
            <a:r>
              <a:rPr lang="en-US" sz="800" b="1" dirty="0">
                <a:latin typeface="Courier New" pitchFamily="49" charset="0"/>
              </a:rPr>
              <a:t>case </a:t>
            </a:r>
            <a:r>
              <a:rPr lang="en-US" sz="800" b="1" dirty="0" smtClean="0">
                <a:latin typeface="Courier New" pitchFamily="49" charset="0"/>
              </a:rPr>
              <a:t>distinctions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>
                <a:latin typeface="Courier New" pitchFamily="49" charset="0"/>
              </a:rPr>
              <a:t>-B = </a:t>
            </a:r>
            <a:r>
              <a:rPr lang="en-US" sz="800" b="1" dirty="0" smtClean="0">
                <a:latin typeface="Courier New" pitchFamily="49" charset="0"/>
              </a:rPr>
              <a:t>Print </a:t>
            </a:r>
            <a:r>
              <a:rPr lang="en-US" sz="800" b="1" dirty="0">
                <a:latin typeface="Courier New" pitchFamily="49" charset="0"/>
              </a:rPr>
              <a:t>NUM lines of leading </a:t>
            </a:r>
            <a:r>
              <a:rPr lang="en-US" sz="800" b="1" dirty="0" smtClean="0">
                <a:latin typeface="Courier New" pitchFamily="49" charset="0"/>
              </a:rPr>
              <a:t>context before the match.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 smtClean="0">
                <a:latin typeface="Courier New" pitchFamily="49" charset="0"/>
              </a:rPr>
              <a:t>-A = </a:t>
            </a:r>
            <a:r>
              <a:rPr lang="en-US" sz="800" b="1" dirty="0">
                <a:latin typeface="Courier New" pitchFamily="49" charset="0"/>
              </a:rPr>
              <a:t>Print NUM lines of </a:t>
            </a:r>
            <a:r>
              <a:rPr lang="en-US" sz="800" b="1" dirty="0" smtClean="0">
                <a:latin typeface="Courier New" pitchFamily="49" charset="0"/>
              </a:rPr>
              <a:t>trailing context </a:t>
            </a:r>
            <a:r>
              <a:rPr lang="en-US" sz="800" b="1" dirty="0">
                <a:latin typeface="Courier New" pitchFamily="49" charset="0"/>
              </a:rPr>
              <a:t>before the match</a:t>
            </a:r>
            <a:r>
              <a:rPr lang="en-US" sz="800" b="1" dirty="0" smtClean="0">
                <a:latin typeface="Courier New" pitchFamily="49" charset="0"/>
              </a:rPr>
              <a:t>.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b="1" dirty="0">
                <a:latin typeface="Courier New" pitchFamily="49" charset="0"/>
              </a:rPr>
              <a:t>-C = </a:t>
            </a:r>
            <a:r>
              <a:rPr lang="en-US" sz="800" b="1" dirty="0" smtClean="0">
                <a:latin typeface="Courier New" pitchFamily="49" charset="0"/>
              </a:rPr>
              <a:t>Print </a:t>
            </a:r>
            <a:r>
              <a:rPr lang="en-US" sz="800" b="1" dirty="0">
                <a:latin typeface="Courier New" pitchFamily="49" charset="0"/>
              </a:rPr>
              <a:t>NUM lines of output </a:t>
            </a:r>
            <a:r>
              <a:rPr lang="en-US" sz="800" b="1" dirty="0" smtClean="0">
                <a:latin typeface="Courier New" pitchFamily="49" charset="0"/>
              </a:rPr>
              <a:t>context around the match</a:t>
            </a:r>
            <a:r>
              <a:rPr lang="en-US" sz="800" b="1" dirty="0" smtClean="0">
                <a:latin typeface="Courier New" pitchFamily="49" charset="0"/>
              </a:rPr>
              <a:t>.</a:t>
            </a:r>
            <a:endParaRPr lang="en-US" sz="800" b="1" dirty="0" smtClean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0" y="3425125"/>
            <a:ext cx="8516319" cy="1519103"/>
            <a:chOff x="356460" y="3425125"/>
            <a:chExt cx="8516319" cy="1519103"/>
          </a:xfrm>
        </p:grpSpPr>
        <p:sp>
          <p:nvSpPr>
            <p:cNvPr id="8" name="Rectangle 7"/>
            <p:cNvSpPr/>
            <p:nvPr/>
          </p:nvSpPr>
          <p:spPr>
            <a:xfrm>
              <a:off x="356460" y="3425125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867010"/>
              <a:ext cx="82634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grep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–in –C 2 “text/pattern” &lt;file&gt;</a:t>
              </a:r>
            </a:p>
            <a:p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grep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–in –C 2 “text/pattern” &lt;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file 1&gt; &lt;file 2&gt;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grep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–in –C 2 “text/pattern” &lt;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file pattern&gt; (i.e.: file*.txt)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2541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s</a:t>
            </a:r>
            <a:r>
              <a:rPr lang="en-US" sz="1000" dirty="0" err="1" smtClean="0"/>
              <a:t>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rm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</a:t>
            </a:r>
            <a:r>
              <a:rPr lang="en-US" sz="1000" dirty="0" smtClean="0"/>
              <a:t>files </a:t>
            </a:r>
            <a:r>
              <a:rPr lang="en-US" sz="1000" dirty="0"/>
              <a:t>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813560"/>
            <a:ext cx="617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2898430"/>
            <a:ext cx="26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3087250"/>
            <a:ext cx="532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ssh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3"/>
            <a:ext cx="6400800" cy="154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ssh</a:t>
            </a:r>
            <a:r>
              <a:rPr lang="en-US" sz="1200" b="1" dirty="0" smtClean="0"/>
              <a:t> </a:t>
            </a:r>
            <a:r>
              <a:rPr lang="en-US" sz="1200" dirty="0" smtClean="0"/>
              <a:t> will allow you to connect via </a:t>
            </a:r>
            <a:r>
              <a:rPr lang="en-US" sz="1200" dirty="0" err="1" smtClean="0"/>
              <a:t>ssh</a:t>
            </a:r>
            <a:r>
              <a:rPr lang="en-US" sz="1200" dirty="0" smtClean="0"/>
              <a:t> to other computers.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some-user-name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&gt;@]&lt;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-name-of-computer-to-login&gt;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endParaRPr lang="en-US" sz="1200" b="1" dirty="0" smtClean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425254"/>
            <a:chOff x="356460" y="3254644"/>
            <a:chExt cx="8516319" cy="1425254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ssh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jbilling@demo.jbilling.com</a:t>
              </a:r>
            </a:p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apt-get install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ssh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/>
                <a:t>if </a:t>
              </a:r>
              <a:r>
                <a:rPr lang="en-US" sz="1600" dirty="0" err="1" smtClean="0"/>
                <a:t>ssh</a:t>
              </a:r>
              <a:r>
                <a:rPr lang="en-US" sz="1600" dirty="0" smtClean="0"/>
                <a:t> is not installed in your computer. 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6699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084406"/>
            <a:ext cx="508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3273226"/>
            <a:ext cx="266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p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ing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ping </a:t>
            </a:r>
            <a:r>
              <a:rPr lang="en-US" sz="1200" dirty="0" smtClean="0"/>
              <a:t>sends an ICMP ECHO_REQUEST packet to a remote host.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Useful to check whether or not the host is down.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ping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some-host-name-or-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i="1" dirty="0">
                <a:latin typeface="Courier New" pitchFamily="49" charset="0"/>
                <a:cs typeface="Courier New" pitchFamily="49" charset="0"/>
              </a:rPr>
              <a:t>-t = Ping the specified host until stopped.</a:t>
            </a:r>
            <a:endParaRPr lang="en-US" sz="800" dirty="0" smtClean="0"/>
          </a:p>
          <a:p>
            <a:pPr marL="171450" indent="-171450" algn="l">
              <a:buFont typeface="Arial" pitchFamily="34" charset="0"/>
              <a:buChar char="•"/>
            </a:pPr>
            <a:endParaRPr lang="en-US" sz="1200" b="1" dirty="0" smtClean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425254"/>
            <a:chOff x="356460" y="3254644"/>
            <a:chExt cx="8516319" cy="1425254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ping 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demo.jbilling.com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06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262633"/>
            <a:ext cx="2544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3451453"/>
            <a:ext cx="400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apt-get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apt-get </a:t>
            </a:r>
            <a:r>
              <a:rPr lang="en-US" sz="1200" dirty="0" smtClean="0"/>
              <a:t>is the command line tool for handling packages.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apt-get install &lt;package-name&gt; [packages] </a:t>
            </a:r>
            <a:r>
              <a:rPr lang="en-US" sz="1200" dirty="0"/>
              <a:t>to install a package.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apt-get remove &lt;package-name&gt; [packages] </a:t>
            </a:r>
            <a:r>
              <a:rPr lang="en-US" sz="1200" dirty="0" smtClean="0"/>
              <a:t>to </a:t>
            </a:r>
            <a:r>
              <a:rPr lang="en-US" sz="1200" dirty="0"/>
              <a:t>uninstall a package.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</a:rPr>
              <a:t>apt-get update </a:t>
            </a:r>
            <a:r>
              <a:rPr lang="en-US" sz="1200" dirty="0"/>
              <a:t>updates the list of packages.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425254"/>
            <a:chOff x="356460" y="3254644"/>
            <a:chExt cx="8516319" cy="1425254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apt-get install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rar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unrar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apt-get remove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unrar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37707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440860"/>
            <a:ext cx="400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3629680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scp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scp</a:t>
            </a:r>
            <a:r>
              <a:rPr lang="en-US" sz="1200" b="1" dirty="0" smtClean="0"/>
              <a:t> </a:t>
            </a:r>
            <a:r>
              <a:rPr lang="en-US" sz="1200" dirty="0" smtClean="0"/>
              <a:t>retrieves a file from a remote host and copies it to another host.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Useful to copy files from a server to the local computer.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[[user@]&lt;remote-host&gt;:]&lt;path-to-file&gt;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[[user@]&lt;remote-host&gt;:]&lt;path-to-file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425254"/>
            <a:chOff x="356460" y="3254644"/>
            <a:chExt cx="8516319" cy="1425254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scp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jbilling@demo.jbilling.com:/home/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jbilling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/file1.txt Desktop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33979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626836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3807907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mv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/>
              <a:t>mv </a:t>
            </a:r>
            <a:r>
              <a:rPr lang="en-US" sz="1200" dirty="0" smtClean="0"/>
              <a:t>is used to move or rename a file or a folder.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mv &lt;file-to-move-or-rename&gt; [more files] &lt;destination-or-new-name&gt;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425254"/>
            <a:chOff x="356460" y="3254644"/>
            <a:chExt cx="8516319" cy="1425254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4252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mv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../some-folder/</a:t>
              </a:r>
            </a:p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mv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testfile.txt</a:t>
              </a:r>
            </a:p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mv some-folder just-folder</a:t>
              </a:r>
              <a:endParaRPr lang="en-US" sz="1600" i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047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What is Linux?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42531"/>
            <a:ext cx="6400800" cy="378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fully-networked 32/64-Bit </a:t>
            </a:r>
            <a:r>
              <a:rPr lang="en-US" sz="1200" dirty="0" smtClean="0"/>
              <a:t>Unix-based Open Source Operating </a:t>
            </a:r>
            <a:r>
              <a:rPr lang="en-US" sz="1200" dirty="0"/>
              <a:t>System.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Multi-user</a:t>
            </a:r>
            <a:r>
              <a:rPr lang="en-US" sz="1200" dirty="0"/>
              <a:t>, </a:t>
            </a:r>
            <a:r>
              <a:rPr lang="en-US" sz="1200" dirty="0" smtClean="0"/>
              <a:t>Multitasking and Multiprocessor.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Coexists </a:t>
            </a:r>
            <a:r>
              <a:rPr lang="en-US" sz="1200" dirty="0"/>
              <a:t>with other Operating Systems.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Includes </a:t>
            </a:r>
            <a:r>
              <a:rPr lang="en-US" sz="1200" dirty="0"/>
              <a:t>the Source Code</a:t>
            </a:r>
            <a:r>
              <a:rPr lang="en-US" sz="1200" dirty="0" smtClean="0"/>
              <a:t>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Shell + X Window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Thought to be flexible rather than easy to use. Current distributions have a really nice UI.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805063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4001632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0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cp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cp</a:t>
            </a:r>
            <a:r>
              <a:rPr lang="en-US" sz="1200" b="1" dirty="0" smtClean="0"/>
              <a:t> </a:t>
            </a:r>
            <a:r>
              <a:rPr lang="en-US" sz="1200" dirty="0" smtClean="0"/>
              <a:t>is used to copy a file or a folder.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When specifying the destination  you also set the name of the copied file/folder.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&lt;file-to-copy&gt; &lt;destination&gt;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666068"/>
            <a:chOff x="356460" y="3254644"/>
            <a:chExt cx="8516319" cy="1519103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519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cp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../some-folder/ </a:t>
              </a:r>
              <a:r>
                <a:rPr lang="en-US" sz="1600" dirty="0"/>
                <a:t>will copy the file to some-folder with the same name.</a:t>
              </a:r>
            </a:p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cp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testfile.txt </a:t>
              </a:r>
              <a:r>
                <a:rPr lang="en-US" sz="1600" dirty="0"/>
                <a:t>will copy the file with testfile.txt as the name.</a:t>
              </a:r>
            </a:p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cp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–R some-folder new-folder </a:t>
              </a:r>
              <a:r>
                <a:rPr lang="en-US" sz="1600" dirty="0"/>
                <a:t>will copy the folder with all its content to a new folder named new-folder.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1315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3983290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4172110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rm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command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805554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err="1" smtClean="0"/>
              <a:t>rm</a:t>
            </a:r>
            <a:r>
              <a:rPr lang="en-US" sz="1200" b="1" dirty="0" smtClean="0"/>
              <a:t> </a:t>
            </a:r>
            <a:r>
              <a:rPr lang="en-US" sz="1200" dirty="0" smtClean="0"/>
              <a:t>is used to delete a file or a folder.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When deleting a folder you will get an error if it contains other files or folders.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Options: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800" i="1" dirty="0" smtClean="0">
                <a:latin typeface="Courier New" pitchFamily="49" charset="0"/>
                <a:cs typeface="Courier New" pitchFamily="49" charset="0"/>
              </a:rPr>
              <a:t>-R = Recursive delete.</a:t>
            </a:r>
            <a:endParaRPr lang="en-US" sz="800" i="1" dirty="0" smtClean="0">
              <a:latin typeface="Courier New" pitchFamily="49" charset="0"/>
              <a:cs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[options] &lt;file-folder-to-delete&gt;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460" y="3254644"/>
            <a:ext cx="8516319" cy="1666068"/>
            <a:chOff x="356460" y="3254644"/>
            <a:chExt cx="8516319" cy="1519103"/>
          </a:xfrm>
        </p:grpSpPr>
        <p:sp>
          <p:nvSpPr>
            <p:cNvPr id="8" name="Rectangle 7"/>
            <p:cNvSpPr/>
            <p:nvPr/>
          </p:nvSpPr>
          <p:spPr>
            <a:xfrm>
              <a:off x="356460" y="3254644"/>
              <a:ext cx="8516319" cy="1519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79" y="3696529"/>
              <a:ext cx="8263482" cy="75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/>
                <a:t>will delete the file named </a:t>
              </a:r>
              <a:r>
                <a:rPr lang="en-US" sz="1600" dirty="0" err="1"/>
                <a:t>testfile</a:t>
              </a:r>
              <a:r>
                <a:rPr lang="en-US" sz="1600" dirty="0"/>
                <a:t>.</a:t>
              </a:r>
              <a:endParaRPr lang="en-US" sz="1600" dirty="0"/>
            </a:p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–R some-folder </a:t>
              </a:r>
              <a:r>
                <a:rPr lang="en-US" sz="1600" dirty="0" smtClean="0"/>
                <a:t>will delete the folder and its content.</a:t>
              </a:r>
              <a:endParaRPr lang="en-US" sz="1600" dirty="0"/>
            </a:p>
            <a:p>
              <a:r>
                <a:rPr lang="en-US" sz="1600" i="1" dirty="0" err="1" smtClean="0">
                  <a:latin typeface="Courier New" pitchFamily="49" charset="0"/>
                  <a:cs typeface="Courier New" pitchFamily="49" charset="0"/>
                </a:rPr>
                <a:t>cp</a:t>
              </a:r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 some-folder </a:t>
              </a:r>
              <a:r>
                <a:rPr lang="en-US" sz="1600" dirty="0" smtClean="0"/>
                <a:t>will give an error if some-folder has files </a:t>
              </a:r>
              <a:r>
                <a:rPr lang="en-US" sz="1600" smtClean="0"/>
                <a:t>or folders </a:t>
              </a:r>
              <a:r>
                <a:rPr lang="en-US" sz="1600" dirty="0" smtClean="0"/>
                <a:t>inside.</a:t>
              </a:r>
              <a:endParaRPr lang="en-US" sz="1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47626" y="4850379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41900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5953" y="4169266"/>
            <a:ext cx="200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5953" y="4358086"/>
            <a:ext cx="1709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6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2162015"/>
            <a:ext cx="6400800" cy="134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Linux is designed to be a multi-user environment. In </a:t>
            </a:r>
            <a:r>
              <a:rPr lang="en-US" sz="1200" dirty="0" smtClean="0"/>
              <a:t>this scenario, </a:t>
            </a:r>
            <a:r>
              <a:rPr lang="en-US" sz="1200" dirty="0"/>
              <a:t>it is crucial to have a secure system for deciding </a:t>
            </a:r>
            <a:r>
              <a:rPr lang="en-US" sz="1200" dirty="0" smtClean="0"/>
              <a:t>who is the owner of the file and what permissions they have.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Every file on your Linux system, including directories, is owned by a specific user and </a:t>
            </a:r>
            <a:r>
              <a:rPr lang="en-US" sz="1200" dirty="0" smtClean="0"/>
              <a:t>group.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File permissions are defined separately for users, groups, and </a:t>
            </a:r>
            <a:r>
              <a:rPr lang="en-US" sz="1200" dirty="0" smtClean="0"/>
              <a:t>others.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8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2154266"/>
            <a:ext cx="6400800" cy="82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User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Group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Other</a:t>
            </a:r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Understanding file ownership - Types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5281" y="3117180"/>
            <a:ext cx="8516319" cy="1410346"/>
            <a:chOff x="356460" y="3254644"/>
            <a:chExt cx="8516319" cy="1410346"/>
          </a:xfrm>
        </p:grpSpPr>
        <p:sp>
          <p:nvSpPr>
            <p:cNvPr id="7" name="Rectangle 6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User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 username of the person who owns the file. By default, the user who creates the file will become its owner.</a:t>
              </a:r>
            </a:p>
            <a:p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7258" y="3533046"/>
            <a:ext cx="8516319" cy="1410346"/>
            <a:chOff x="356460" y="3254644"/>
            <a:chExt cx="8516319" cy="1410346"/>
          </a:xfrm>
        </p:grpSpPr>
        <p:sp>
          <p:nvSpPr>
            <p:cNvPr id="12" name="Rectangle 11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Group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dirty="0"/>
                <a:t>The </a:t>
              </a:r>
              <a:r>
                <a:rPr lang="en-US" sz="1600" dirty="0" smtClean="0"/>
                <a:t>group </a:t>
              </a:r>
              <a:r>
                <a:rPr lang="en-US" sz="1600" dirty="0"/>
                <a:t>that owns the file. All users who belong into the group that owns the file will have the same access permissions to the file.</a:t>
              </a:r>
            </a:p>
            <a:p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259" y="3976770"/>
            <a:ext cx="8516319" cy="1410346"/>
            <a:chOff x="356460" y="3254644"/>
            <a:chExt cx="8516319" cy="1410346"/>
          </a:xfrm>
        </p:grpSpPr>
        <p:sp>
          <p:nvSpPr>
            <p:cNvPr id="16" name="Rectangle 15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Other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879" y="3696529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dirty="0"/>
                <a:t>A user who isn't the owner of the file and doesn't belong in the same group the file does. “Everyone Else”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6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/>
      <p:bldP spid="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2154266"/>
            <a:ext cx="6400800" cy="111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Read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Write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Execute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These permissions are defined separately for the file's owner, group and all other users.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Understanding file permission - Types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3303" y="3574565"/>
            <a:ext cx="8516319" cy="1410346"/>
            <a:chOff x="356460" y="3254644"/>
            <a:chExt cx="8516319" cy="1410346"/>
          </a:xfrm>
        </p:grpSpPr>
        <p:sp>
          <p:nvSpPr>
            <p:cNvPr id="7" name="Rectangle 6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Read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dirty="0"/>
                <a:t>On a regular file, the read permission bit means the file can be opened and read. On a directory, the read permission means you can list the contents of the directory.</a:t>
              </a:r>
            </a:p>
            <a:p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280" y="3990431"/>
            <a:ext cx="8516319" cy="1410346"/>
            <a:chOff x="356460" y="3254644"/>
            <a:chExt cx="8516319" cy="1410346"/>
          </a:xfrm>
        </p:grpSpPr>
        <p:sp>
          <p:nvSpPr>
            <p:cNvPr id="12" name="Rectangle 11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Write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dirty="0"/>
                <a:t>On a regular file, this means you can modify the </a:t>
              </a:r>
              <a:r>
                <a:rPr lang="en-US" sz="1600" dirty="0" smtClean="0"/>
                <a:t>file. In </a:t>
              </a:r>
              <a:r>
                <a:rPr lang="en-US" sz="1600" dirty="0"/>
                <a:t>the case of a directory, the write permission means you can add, remove, and rename files in the directory.</a:t>
              </a:r>
            </a:p>
            <a:p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5281" y="4434155"/>
            <a:ext cx="8516319" cy="1410346"/>
            <a:chOff x="356460" y="3254644"/>
            <a:chExt cx="8516319" cy="1410346"/>
          </a:xfrm>
        </p:grpSpPr>
        <p:sp>
          <p:nvSpPr>
            <p:cNvPr id="16" name="Rectangle 15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4047639" y="3254644"/>
              <a:ext cx="1260986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Execute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879" y="3696529"/>
              <a:ext cx="8263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dirty="0"/>
                <a:t>In the case of a regular file, this means you can execute the file as a program or a shell script</a:t>
              </a:r>
              <a:r>
                <a:rPr lang="en-US" sz="1600" dirty="0" smtClean="0"/>
                <a:t>. On </a:t>
              </a:r>
              <a:r>
                <a:rPr lang="en-US" sz="1600" dirty="0"/>
                <a:t>a directory, the execute permission (also called the "search bit") allows you to access files in the directory and enter 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5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Understanding file permission – How to view a file’s permissions?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2" y="4232006"/>
            <a:ext cx="3086369" cy="13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493060" y="2154266"/>
            <a:ext cx="6400800" cy="1797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–l</a:t>
            </a:r>
            <a:r>
              <a:rPr lang="en-US" sz="1200" dirty="0" smtClean="0"/>
              <a:t> will show a list of files in the current folder.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The first column and character is the file type which can be: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d = Directory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- = Regular file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200" dirty="0"/>
              <a:t>l = Symbolic link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The next nine characters show the file's permissions, divided into three groups, each consisting of three characters.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7362" y="4127853"/>
            <a:ext cx="2332495" cy="1432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= Read permission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 = Write permission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= Execute permission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= No permission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0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Understanding file permission – How to set a file’s permissions? - Symbolic mode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93060" y="2064228"/>
            <a:ext cx="6400800" cy="880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The Symbolic mode is a way to set permission using symbols/letters to set the user, permission type and action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You </a:t>
            </a:r>
            <a:r>
              <a:rPr lang="en-US" sz="1200" dirty="0"/>
              <a:t>can set </a:t>
            </a:r>
            <a:r>
              <a:rPr lang="en-US" sz="1200" dirty="0" smtClean="0"/>
              <a:t>a file’s </a:t>
            </a:r>
            <a:r>
              <a:rPr lang="en-US" sz="1200" dirty="0"/>
              <a:t>permissions with the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200" dirty="0"/>
              <a:t> command. Both the root user and the file's owner can set file permissions</a:t>
            </a:r>
            <a:r>
              <a:rPr lang="en-US" sz="1200" dirty="0" smtClean="0"/>
              <a:t>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&lt;file/folder&gt;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060" y="3011972"/>
            <a:ext cx="2332495" cy="1432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Which user?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 = User/Owner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= Group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= Other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= All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7955" y="3011972"/>
            <a:ext cx="2996642" cy="1432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to do?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 = Add this permission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= Remove this permission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= = Set exactly this permission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2858" y="3011972"/>
            <a:ext cx="2332495" cy="1432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Which permission?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 = Read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 = Write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= Execute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7620" y="4558137"/>
            <a:ext cx="7997733" cy="1410346"/>
            <a:chOff x="356460" y="3254644"/>
            <a:chExt cx="8516319" cy="1410346"/>
          </a:xfrm>
        </p:grpSpPr>
        <p:sp>
          <p:nvSpPr>
            <p:cNvPr id="12" name="Rectangle 11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4047640" y="3254644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879" y="3696529"/>
              <a:ext cx="8263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chmod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a=r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testfile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chmod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g+x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testfile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chmod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u+wx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testfile</a:t>
              </a:r>
              <a:endParaRPr lang="en-US" sz="1600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54637" y="4873624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</p:spTree>
    <p:extLst>
      <p:ext uri="{BB962C8B-B14F-4D97-AF65-F5344CB8AC3E}">
        <p14:creationId xmlns:p14="http://schemas.microsoft.com/office/powerpoint/2010/main" val="59006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0" grpId="0"/>
      <p:bldP spid="10" grpId="1" animBg="1"/>
      <p:bldP spid="8" grpId="0" animBg="1"/>
      <p:bldP spid="9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Who created it?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42531"/>
            <a:ext cx="6400800" cy="378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Linus Torvalds created it with the assistance of programmers around the </a:t>
            </a:r>
            <a:r>
              <a:rPr lang="en-US" sz="1200" dirty="0" smtClean="0"/>
              <a:t>world. (Open Source)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Ownership of files and directories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Understanding file permission – How to set a file’s permissions? - Numeric mode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93060" y="2154266"/>
            <a:ext cx="6400800" cy="666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The Numeric mode is a way to set the permission using a positional number system.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We use 3 numbers, the first one is for the owner, the second for the group and the third one others.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20" y="2928371"/>
            <a:ext cx="2509051" cy="14902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= read (r)</a:t>
            </a:r>
          </a:p>
          <a:p>
            <a:pPr algn="ctr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2 = write (w)</a:t>
            </a:r>
          </a:p>
          <a:p>
            <a:pPr algn="ctr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1 = execute (x)</a:t>
            </a:r>
          </a:p>
          <a:p>
            <a:pPr algn="ctr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0 = no permission (-)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7620" y="4570865"/>
            <a:ext cx="7321275" cy="1410346"/>
            <a:chOff x="356460" y="3254644"/>
            <a:chExt cx="8516319" cy="1410346"/>
          </a:xfrm>
        </p:grpSpPr>
        <p:sp>
          <p:nvSpPr>
            <p:cNvPr id="12" name="Rectangle 11"/>
            <p:cNvSpPr/>
            <p:nvPr/>
          </p:nvSpPr>
          <p:spPr>
            <a:xfrm>
              <a:off x="356460" y="3254644"/>
              <a:ext cx="8516319" cy="1410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4047643" y="3254644"/>
              <a:ext cx="1435858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879" y="3696529"/>
              <a:ext cx="8263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chmod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640 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testfile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/>
                <a:t>will set a read and write permission to the user, a read permission to the group and no permission to others.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54637" y="4734142"/>
            <a:ext cx="4940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3387" y="2928371"/>
            <a:ext cx="4635508" cy="14902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Combinations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---		4</a:t>
            </a:r>
            <a:r>
              <a:rPr lang="en-US" dirty="0">
                <a:solidFill>
                  <a:schemeClr val="tx1"/>
                </a:solidFill>
              </a:rPr>
              <a:t>	r-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	--</a:t>
            </a:r>
            <a:r>
              <a:rPr lang="en-US" dirty="0" smtClean="0">
                <a:solidFill>
                  <a:schemeClr val="tx1"/>
                </a:solidFill>
              </a:rPr>
              <a:t>x		5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r-x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	-</a:t>
            </a:r>
            <a:r>
              <a:rPr lang="en-US" dirty="0" smtClean="0">
                <a:solidFill>
                  <a:schemeClr val="tx1"/>
                </a:solidFill>
              </a:rPr>
              <a:t>w-		6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rw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	-</a:t>
            </a:r>
            <a:r>
              <a:rPr lang="en-US" dirty="0" err="1" smtClean="0">
                <a:solidFill>
                  <a:schemeClr val="tx1"/>
                </a:solidFill>
              </a:rPr>
              <a:t>wx</a:t>
            </a:r>
            <a:r>
              <a:rPr lang="en-US" dirty="0" smtClean="0">
                <a:solidFill>
                  <a:schemeClr val="tx1"/>
                </a:solidFill>
              </a:rPr>
              <a:t>		7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rwx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32156" y="3308888"/>
            <a:ext cx="7749" cy="1007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2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0" grpId="0"/>
      <p:bldP spid="8" grpId="0" animBg="1"/>
      <p:bldP spid="15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mvidal\AppData\Local\Microsoft\Windows\Temporary Internet Files\Content.IE5\P2EUJF04\MM900282747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80" y="784522"/>
            <a:ext cx="1401494" cy="14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mvidal\AppData\Local\Microsoft\Windows\Temporary Internet Files\Content.IE5\SUGZFXOX\MC900078622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862595"/>
            <a:ext cx="1230355" cy="264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mvidal\AppData\Local\Microsoft\Windows\Temporary Internet Files\Content.IE5\0VZH8L7A\MC900078711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62" y="2625039"/>
            <a:ext cx="1201926" cy="29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mvidal\AppData\Local\Microsoft\Windows\Temporary Internet Files\Content.IE5\98ZFNT1Q\MC900384172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6" y="3894594"/>
            <a:ext cx="1538287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mvidal\AppData\Local\Microsoft\Windows\Temporary Internet Files\Content.IE5\P2EUJF04\MC900304311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22" y="2495213"/>
            <a:ext cx="106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mvidal\AppData\Local\Microsoft\Windows\Temporary Internet Files\Content.IE5\SUGZFXOX\MC900441902[1].w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2" y="698163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mvidal\AppData\Local\Microsoft\Windows\Temporary Internet Files\Content.IE5\0VZH8L7A\MC900441930[1]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4020599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882" y="2165297"/>
            <a:ext cx="4854332" cy="54864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4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How do I get it?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42531"/>
            <a:ext cx="6400800" cy="378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You can download it for free from the internet because it’s Open Source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Ubuntu is a nice distribution: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www.ubuntu.com/download/</a:t>
            </a:r>
            <a:endParaRPr lang="en-US" sz="1200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 smtClean="0"/>
              <a:t>latest version is </a:t>
            </a:r>
            <a:r>
              <a:rPr lang="en-US" sz="1200" dirty="0" smtClean="0"/>
              <a:t>12.10</a:t>
            </a:r>
            <a:endParaRPr lang="en-US" sz="1200" dirty="0" smtClean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69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File System Basics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42531"/>
            <a:ext cx="6400800" cy="378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Linux files are stored in a single rooted, hierarchical file system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Data files are stored in directories (folders)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Directories may be nested as deep as needed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448090" y="1324760"/>
            <a:ext cx="96774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 (root)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5453680" y="2053030"/>
            <a:ext cx="60422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6162790" y="2063578"/>
            <a:ext cx="90902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7175800" y="2053029"/>
            <a:ext cx="69723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usr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5603390" y="2635078"/>
            <a:ext cx="90902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juanv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6721290" y="2635078"/>
            <a:ext cx="909020" cy="3518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oscarb</a:t>
            </a:r>
            <a:endParaRPr lang="es-AR" dirty="0"/>
          </a:p>
        </p:txBody>
      </p:sp>
      <p:sp>
        <p:nvSpPr>
          <p:cNvPr id="12" name="Folded Corner 11"/>
          <p:cNvSpPr/>
          <p:nvPr/>
        </p:nvSpPr>
        <p:spPr>
          <a:xfrm>
            <a:off x="4883635" y="3479300"/>
            <a:ext cx="957430" cy="7315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File.txt</a:t>
            </a:r>
            <a:endParaRPr lang="es-AR" dirty="0"/>
          </a:p>
        </p:txBody>
      </p:sp>
      <p:sp>
        <p:nvSpPr>
          <p:cNvPr id="13" name="Folded Corner 12"/>
          <p:cNvSpPr/>
          <p:nvPr/>
        </p:nvSpPr>
        <p:spPr>
          <a:xfrm>
            <a:off x="5955365" y="3479300"/>
            <a:ext cx="1114090" cy="7315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script.sh</a:t>
            </a:r>
            <a:endParaRPr lang="es-AR" dirty="0"/>
          </a:p>
        </p:txBody>
      </p:sp>
      <p:sp>
        <p:nvSpPr>
          <p:cNvPr id="14" name="Folded Corner 13"/>
          <p:cNvSpPr/>
          <p:nvPr/>
        </p:nvSpPr>
        <p:spPr>
          <a:xfrm>
            <a:off x="7175800" y="3479300"/>
            <a:ext cx="1897380" cy="7315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nice_picture.png</a:t>
            </a:r>
            <a:endParaRPr lang="es-AR" dirty="0"/>
          </a:p>
        </p:txBody>
      </p:sp>
      <p:cxnSp>
        <p:nvCxnSpPr>
          <p:cNvPr id="16" name="Elbow Connector 15"/>
          <p:cNvCxnSpPr>
            <a:stCxn id="4" idx="2"/>
            <a:endCxn id="6" idx="0"/>
          </p:cNvCxnSpPr>
          <p:nvPr/>
        </p:nvCxnSpPr>
        <p:spPr>
          <a:xfrm rot="5400000">
            <a:off x="6155652" y="1276721"/>
            <a:ext cx="376447" cy="11761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9" idx="0"/>
          </p:cNvCxnSpPr>
          <p:nvPr/>
        </p:nvCxnSpPr>
        <p:spPr>
          <a:xfrm rot="16200000" flipH="1">
            <a:off x="7039964" y="1568578"/>
            <a:ext cx="376446" cy="5924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7" idx="0"/>
          </p:cNvCxnSpPr>
          <p:nvPr/>
        </p:nvCxnSpPr>
        <p:spPr>
          <a:xfrm rot="5400000">
            <a:off x="6581133" y="1712750"/>
            <a:ext cx="386995" cy="3146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1" idx="0"/>
          </p:cNvCxnSpPr>
          <p:nvPr/>
        </p:nvCxnSpPr>
        <p:spPr>
          <a:xfrm rot="16200000" flipH="1">
            <a:off x="6786712" y="2245989"/>
            <a:ext cx="219677" cy="5585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0" idx="0"/>
          </p:cNvCxnSpPr>
          <p:nvPr/>
        </p:nvCxnSpPr>
        <p:spPr>
          <a:xfrm rot="5400000">
            <a:off x="6227762" y="2245539"/>
            <a:ext cx="219677" cy="559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2"/>
            <a:endCxn id="12" idx="0"/>
          </p:cNvCxnSpPr>
          <p:nvPr/>
        </p:nvCxnSpPr>
        <p:spPr>
          <a:xfrm rot="5400000">
            <a:off x="5463926" y="2885325"/>
            <a:ext cx="492399" cy="6955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3" idx="0"/>
          </p:cNvCxnSpPr>
          <p:nvPr/>
        </p:nvCxnSpPr>
        <p:spPr>
          <a:xfrm rot="16200000" flipH="1">
            <a:off x="6038956" y="3005845"/>
            <a:ext cx="492399" cy="4545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2"/>
            <a:endCxn id="14" idx="0"/>
          </p:cNvCxnSpPr>
          <p:nvPr/>
        </p:nvCxnSpPr>
        <p:spPr>
          <a:xfrm rot="16200000" flipH="1">
            <a:off x="7403946" y="2758755"/>
            <a:ext cx="492399" cy="9486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6395256" y="1276974"/>
            <a:ext cx="444090" cy="78759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ounded Rectangle 43"/>
          <p:cNvSpPr/>
          <p:nvPr/>
        </p:nvSpPr>
        <p:spPr>
          <a:xfrm>
            <a:off x="4959316" y="203880"/>
            <a:ext cx="1592947" cy="1013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configuration files.</a:t>
            </a:r>
            <a:endParaRPr lang="es-AR" sz="1400" dirty="0"/>
          </a:p>
        </p:txBody>
      </p:sp>
      <p:sp>
        <p:nvSpPr>
          <p:cNvPr id="45" name="Down Arrow 44"/>
          <p:cNvSpPr/>
          <p:nvPr/>
        </p:nvSpPr>
        <p:spPr>
          <a:xfrm>
            <a:off x="5533745" y="1265433"/>
            <a:ext cx="444090" cy="78759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ounded Rectangle 41"/>
          <p:cNvSpPr/>
          <p:nvPr/>
        </p:nvSpPr>
        <p:spPr>
          <a:xfrm>
            <a:off x="5820826" y="201610"/>
            <a:ext cx="1592947" cy="1013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</a:t>
            </a:r>
            <a:r>
              <a:rPr lang="en-US" sz="1400" dirty="0"/>
              <a:t>users’ home directories are stored here.</a:t>
            </a:r>
            <a:endParaRPr lang="es-AR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721290" y="201610"/>
            <a:ext cx="1790250" cy="1013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 programs used by the users. (docs, source code, compilers, etc.)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302370" y="1255997"/>
            <a:ext cx="444090" cy="78759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ounded Rectangle 47"/>
          <p:cNvSpPr/>
          <p:nvPr/>
        </p:nvSpPr>
        <p:spPr>
          <a:xfrm>
            <a:off x="5710125" y="1164086"/>
            <a:ext cx="1790250" cy="1013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home directories</a:t>
            </a:r>
          </a:p>
        </p:txBody>
      </p:sp>
      <p:sp>
        <p:nvSpPr>
          <p:cNvPr id="49" name="Down Arrow 48"/>
          <p:cNvSpPr/>
          <p:nvPr/>
        </p:nvSpPr>
        <p:spPr>
          <a:xfrm rot="1851579">
            <a:off x="6078284" y="2137851"/>
            <a:ext cx="444090" cy="601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Down Arrow 49"/>
          <p:cNvSpPr/>
          <p:nvPr/>
        </p:nvSpPr>
        <p:spPr>
          <a:xfrm rot="19382718">
            <a:off x="6687055" y="2116633"/>
            <a:ext cx="444090" cy="601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ounded Rectangle 50"/>
          <p:cNvSpPr/>
          <p:nvPr/>
        </p:nvSpPr>
        <p:spPr>
          <a:xfrm>
            <a:off x="5977835" y="4933759"/>
            <a:ext cx="1790250" cy="1013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files</a:t>
            </a:r>
          </a:p>
        </p:txBody>
      </p:sp>
      <p:sp>
        <p:nvSpPr>
          <p:cNvPr id="52" name="Down Arrow 51"/>
          <p:cNvSpPr/>
          <p:nvPr/>
        </p:nvSpPr>
        <p:spPr>
          <a:xfrm rot="7361048">
            <a:off x="5733320" y="4153126"/>
            <a:ext cx="444090" cy="106341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Down Arrow 52"/>
          <p:cNvSpPr/>
          <p:nvPr/>
        </p:nvSpPr>
        <p:spPr>
          <a:xfrm rot="10361445">
            <a:off x="6496017" y="4235892"/>
            <a:ext cx="444090" cy="78179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Down Arrow 53"/>
          <p:cNvSpPr/>
          <p:nvPr/>
        </p:nvSpPr>
        <p:spPr>
          <a:xfrm rot="13287916">
            <a:off x="7231624" y="4118481"/>
            <a:ext cx="444090" cy="106341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03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File System 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Basics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2222239"/>
            <a:ext cx="6400800" cy="114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>
                <a:latin typeface="Courier New" pitchFamily="49" charset="0"/>
              </a:rPr>
              <a:t>/</a:t>
            </a:r>
            <a:r>
              <a:rPr lang="en-US" sz="1200" dirty="0" smtClean="0"/>
              <a:t>    </a:t>
            </a:r>
            <a:r>
              <a:rPr lang="en-US" sz="1200" dirty="0"/>
              <a:t>The root directory (not to be confused with the root user</a:t>
            </a:r>
            <a:r>
              <a:rPr lang="en-US" sz="1200" dirty="0" smtClean="0"/>
              <a:t>)</a:t>
            </a:r>
            <a:endParaRPr lang="en-US" sz="1200" dirty="0" smtClean="0">
              <a:latin typeface="Courier New" pitchFamily="49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 smtClean="0">
                <a:latin typeface="Courier New" pitchFamily="49" charset="0"/>
              </a:rPr>
              <a:t>.</a:t>
            </a:r>
            <a:r>
              <a:rPr lang="en-US" sz="1200" dirty="0" smtClean="0"/>
              <a:t>    </a:t>
            </a:r>
            <a:r>
              <a:rPr lang="en-US" sz="1200" dirty="0"/>
              <a:t>The current directory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>
                <a:latin typeface="Courier New" pitchFamily="49" charset="0"/>
              </a:rPr>
              <a:t>..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/>
              <a:t>The parent (previous) </a:t>
            </a:r>
            <a:r>
              <a:rPr lang="en-US" sz="1200" dirty="0" smtClean="0"/>
              <a:t>directory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b="1" dirty="0">
                <a:latin typeface="Courier New" pitchFamily="49" charset="0"/>
              </a:rPr>
              <a:t>~</a:t>
            </a:r>
            <a:r>
              <a:rPr lang="en-US" sz="1200" dirty="0"/>
              <a:t>    My home directory</a:t>
            </a:r>
            <a:endParaRPr lang="en-US" sz="1200" dirty="0" smtClean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493060" y="1713382"/>
            <a:ext cx="6400800" cy="35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kern="1000" spc="90" dirty="0" smtClean="0">
                <a:solidFill>
                  <a:srgbClr val="7DBC3A"/>
                </a:solidFill>
                <a:latin typeface="Helvetica"/>
                <a:cs typeface="Helvetica"/>
              </a:rPr>
              <a:t>Special File Names</a:t>
            </a:r>
            <a:endParaRPr lang="en-US" sz="1000" kern="1000" spc="90" dirty="0">
              <a:solidFill>
                <a:srgbClr val="7DBC3A"/>
              </a:solidFill>
              <a:latin typeface="Helvetica"/>
              <a:cs typeface="Helvetic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6461" y="3425125"/>
            <a:ext cx="8516319" cy="2402238"/>
            <a:chOff x="356461" y="3425125"/>
            <a:chExt cx="8516319" cy="2402238"/>
          </a:xfrm>
        </p:grpSpPr>
        <p:sp>
          <p:nvSpPr>
            <p:cNvPr id="8" name="Rectangle 7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4047640" y="3425125"/>
              <a:ext cx="1133960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060" y="4339525"/>
              <a:ext cx="82634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Courier New" pitchFamily="49" charset="0"/>
                  <a:cs typeface="Courier New" pitchFamily="49" charset="0"/>
                </a:rPr>
                <a:t>cd ./a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/>
                <a:t>is the same as </a:t>
              </a:r>
              <a:r>
                <a:rPr lang="en-US" sz="1600" i="1" dirty="0" smtClean="0"/>
                <a:t>cd a</a:t>
              </a:r>
            </a:p>
            <a:p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cd ../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juanv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i="1" dirty="0" err="1">
                  <a:latin typeface="Courier New" pitchFamily="49" charset="0"/>
                  <a:cs typeface="Courier New" pitchFamily="49" charset="0"/>
                </a:rPr>
                <a:t>somefolder</a:t>
              </a:r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/ </a:t>
              </a:r>
              <a:r>
                <a:rPr lang="en-US" sz="1600" dirty="0" smtClean="0"/>
                <a:t>will go one level up and then into the </a:t>
              </a:r>
              <a:r>
                <a:rPr lang="en-US" sz="1600" i="1" dirty="0" err="1" smtClean="0"/>
                <a:t>somefolder</a:t>
              </a:r>
              <a:r>
                <a:rPr lang="en-US" sz="1600" i="1" dirty="0" smtClean="0"/>
                <a:t> </a:t>
              </a:r>
              <a:r>
                <a:rPr lang="en-US" sz="1600" dirty="0" smtClean="0"/>
                <a:t>folder that is inside </a:t>
              </a:r>
              <a:r>
                <a:rPr lang="en-US" sz="1600" i="1" dirty="0" err="1" smtClean="0"/>
                <a:t>juanv</a:t>
              </a:r>
              <a:endParaRPr lang="en-US" sz="1600" i="1" dirty="0" smtClean="0"/>
            </a:p>
            <a:p>
              <a:r>
                <a:rPr lang="en-US" sz="1600" i="1" dirty="0">
                  <a:latin typeface="Courier New" pitchFamily="49" charset="0"/>
                  <a:cs typeface="Courier New" pitchFamily="49" charset="0"/>
                </a:rPr>
                <a:t>cd ~</a:t>
              </a:r>
              <a:r>
                <a:rPr lang="en-US" sz="1600" i="1" dirty="0" smtClean="0"/>
                <a:t> </a:t>
              </a:r>
              <a:r>
                <a:rPr lang="en-US" sz="1600" dirty="0" smtClean="0"/>
                <a:t>will take you to your home directory, for example </a:t>
              </a:r>
              <a:r>
                <a:rPr lang="en-US" sz="1600" i="1" dirty="0" smtClean="0"/>
                <a:t>/home/</a:t>
              </a:r>
              <a:r>
                <a:rPr lang="en-US" sz="1600" i="1" dirty="0" err="1" smtClean="0"/>
                <a:t>juanv</a:t>
              </a:r>
              <a:r>
                <a:rPr lang="en-US" sz="1600" i="1" dirty="0"/>
                <a:t>/</a:t>
              </a:r>
              <a:endParaRPr lang="es-A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4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60" y="1594681"/>
            <a:ext cx="6006800" cy="315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Linux </a:t>
            </a:r>
            <a:r>
              <a:rPr lang="en-US" sz="1000" dirty="0"/>
              <a:t>Basics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 smtClean="0"/>
              <a:t>Commands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Find a </a:t>
            </a:r>
            <a:r>
              <a:rPr lang="en-US" sz="1000" dirty="0" smtClean="0"/>
              <a:t>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Kill </a:t>
            </a:r>
            <a:r>
              <a:rPr lang="en-US" sz="1000" dirty="0"/>
              <a:t>a process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diff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tail	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grep</a:t>
            </a:r>
            <a:r>
              <a:rPr lang="en-US" sz="1000" dirty="0" smtClean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ssh</a:t>
            </a:r>
            <a:r>
              <a:rPr lang="en-US" sz="1000" dirty="0" smtClean="0"/>
              <a:t> </a:t>
            </a:r>
            <a:r>
              <a:rPr lang="en-US" sz="1000" dirty="0"/>
              <a:t>setup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ping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apt-get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 smtClean="0"/>
              <a:t>scp</a:t>
            </a:r>
            <a:endParaRPr lang="en-US" sz="1000" dirty="0" smtClean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/>
              <a:t>mv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cp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err="1"/>
              <a:t>rm</a:t>
            </a:r>
            <a:r>
              <a:rPr lang="en-US" sz="1000" dirty="0"/>
              <a:t> </a:t>
            </a:r>
            <a:endParaRPr lang="en-US" sz="1000" dirty="0"/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sz="1000" dirty="0" smtClean="0"/>
              <a:t>ownership </a:t>
            </a:r>
            <a:r>
              <a:rPr lang="en-US" sz="1000" dirty="0"/>
              <a:t>of files and directories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813560"/>
            <a:ext cx="617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1979133"/>
            <a:ext cx="617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82770" y="3502145"/>
            <a:ext cx="1140163" cy="662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Linux Commands Basics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How to?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1842531"/>
            <a:ext cx="6400800" cy="36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To execute a command, type its name and arguments at the command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700" y="2810315"/>
            <a:ext cx="17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-la /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etc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2904893" y="3502145"/>
            <a:ext cx="1140163" cy="662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name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70955" y="3977425"/>
            <a:ext cx="1140163" cy="662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Options (flags)</a:t>
            </a:r>
          </a:p>
        </p:txBody>
      </p:sp>
      <p:sp>
        <p:nvSpPr>
          <p:cNvPr id="9" name="Down Arrow 8"/>
          <p:cNvSpPr/>
          <p:nvPr/>
        </p:nvSpPr>
        <p:spPr>
          <a:xfrm rot="11688146">
            <a:off x="3787001" y="3133684"/>
            <a:ext cx="193265" cy="3662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Down Arrow 9"/>
          <p:cNvSpPr/>
          <p:nvPr/>
        </p:nvSpPr>
        <p:spPr>
          <a:xfrm rot="10478009">
            <a:off x="5039206" y="3164636"/>
            <a:ext cx="193265" cy="3662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Down Arrow 10"/>
          <p:cNvSpPr/>
          <p:nvPr/>
        </p:nvSpPr>
        <p:spPr>
          <a:xfrm rot="10800000">
            <a:off x="4380000" y="3164635"/>
            <a:ext cx="193265" cy="74093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0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5" grpId="0"/>
      <p:bldP spid="4" grpId="0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jBill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</Template>
  <TotalTime>523</TotalTime>
  <Words>1932</Words>
  <Application>Microsoft Office PowerPoint</Application>
  <PresentationFormat>On-screen Show (4:3)</PresentationFormat>
  <Paragraphs>523</Paragraphs>
  <Slides>42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jBilling Template</vt:lpstr>
      <vt:lpstr>Linux</vt:lpstr>
      <vt:lpstr>Agenda</vt:lpstr>
      <vt:lpstr>Linux Basics</vt:lpstr>
      <vt:lpstr>Linux Basics</vt:lpstr>
      <vt:lpstr>Linux Basics</vt:lpstr>
      <vt:lpstr>Linux Basics</vt:lpstr>
      <vt:lpstr>Linux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Agenda</vt:lpstr>
      <vt:lpstr>Linux Commands Basics</vt:lpstr>
      <vt:lpstr>Linux Commands Basics</vt:lpstr>
      <vt:lpstr>Linux Commands Basics</vt:lpstr>
      <vt:lpstr>Linux Commands Basics</vt:lpstr>
      <vt:lpstr>Linux Commands Basics</vt:lpstr>
      <vt:lpstr>Linux Commands Basics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jmvidal</dc:creator>
  <cp:lastModifiedBy>jmvidal</cp:lastModifiedBy>
  <cp:revision>207</cp:revision>
  <dcterms:created xsi:type="dcterms:W3CDTF">2013-03-20T12:08:25Z</dcterms:created>
  <dcterms:modified xsi:type="dcterms:W3CDTF">2013-03-25T14:49:50Z</dcterms:modified>
</cp:coreProperties>
</file>