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8" r:id="rId5"/>
    <p:sldId id="266" r:id="rId6"/>
    <p:sldId id="263" r:id="rId7"/>
    <p:sldId id="267" r:id="rId8"/>
    <p:sldId id="259" r:id="rId9"/>
    <p:sldId id="274" r:id="rId10"/>
    <p:sldId id="275" r:id="rId11"/>
    <p:sldId id="276" r:id="rId12"/>
    <p:sldId id="277" r:id="rId13"/>
    <p:sldId id="268" r:id="rId14"/>
    <p:sldId id="260" r:id="rId15"/>
    <p:sldId id="279" r:id="rId16"/>
    <p:sldId id="269" r:id="rId17"/>
    <p:sldId id="280" r:id="rId18"/>
    <p:sldId id="281" r:id="rId19"/>
    <p:sldId id="282" r:id="rId20"/>
    <p:sldId id="285" r:id="rId21"/>
    <p:sldId id="283" r:id="rId22"/>
    <p:sldId id="272" r:id="rId23"/>
    <p:sldId id="284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8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54B574-5AC4-474B-96F2-B4DACB8F5291}" type="datetimeFigureOut">
              <a:rPr lang="en-US"/>
              <a:pPr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64990-1DAE-4DD8-BCC8-9A17DD222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DD500-AFE1-45F2-AA2F-8E7A1E71848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D95A-94A2-4436-B41D-8C55F2B0F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billing.com/files/jBilling_3_docs.zi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334" y="2040598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jBilling Mediation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Developers training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diationprocess.JPG"/>
          <p:cNvPicPr>
            <a:picLocks noChangeAspect="1"/>
          </p:cNvPicPr>
          <p:nvPr/>
        </p:nvPicPr>
        <p:blipFill rotWithShape="1">
          <a:blip r:embed="rId2"/>
          <a:srcRect l="296" t="-271" r="-296" b="20447"/>
          <a:stretch/>
        </p:blipFill>
        <p:spPr>
          <a:xfrm>
            <a:off x="604021" y="2777384"/>
            <a:ext cx="7926046" cy="2358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Processor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ditiontas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05" y="2316480"/>
            <a:ext cx="6635860" cy="3645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Task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rrorhandler.JPG"/>
          <p:cNvPicPr>
            <a:picLocks noChangeAspect="1"/>
          </p:cNvPicPr>
          <p:nvPr/>
        </p:nvPicPr>
        <p:blipFill rotWithShape="1">
          <a:blip r:embed="rId2"/>
          <a:srcRect b="26057"/>
          <a:stretch/>
        </p:blipFill>
        <p:spPr>
          <a:xfrm>
            <a:off x="1385967" y="2881045"/>
            <a:ext cx="6362151" cy="2126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Error Handler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22313" y="2433229"/>
            <a:ext cx="3562304" cy="31642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entity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58" y="2335781"/>
            <a:ext cx="1737360" cy="104997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97640"/>
              </p:ext>
            </p:extLst>
          </p:nvPr>
        </p:nvGraphicFramePr>
        <p:xfrm>
          <a:off x="6296298" y="3226526"/>
          <a:ext cx="2686595" cy="125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19"/>
                <a:gridCol w="442394"/>
                <a:gridCol w="632244"/>
                <a:gridCol w="537319"/>
                <a:gridCol w="537319"/>
              </a:tblGrid>
              <a:tr h="31350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sdd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3edrfg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56</a:t>
                      </a:r>
                      <a:endParaRPr lang="en-US" sz="1000" dirty="0"/>
                    </a:p>
                  </a:txBody>
                  <a:tcPr/>
                </a:tc>
              </a:tr>
              <a:tr h="31350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sjws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edrfgt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43</a:t>
                      </a:r>
                      <a:endParaRPr lang="en-US" sz="1000" dirty="0"/>
                    </a:p>
                  </a:txBody>
                  <a:tcPr/>
                </a:tc>
              </a:tr>
              <a:tr h="31350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sdfg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</a:t>
                      </a:r>
                      <a:endParaRPr lang="en-US" sz="1000" dirty="0"/>
                    </a:p>
                  </a:txBody>
                  <a:tcPr/>
                </a:tc>
              </a:tr>
              <a:tr h="31350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dsg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296298" y="2860766"/>
            <a:ext cx="26865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 Detail Record (CDR)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4354" y="3480382"/>
            <a:ext cx="1306286" cy="7442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Mediation</a:t>
            </a:r>
          </a:p>
          <a:p>
            <a:pPr algn="ctr"/>
            <a:r>
              <a:rPr lang="en-US" sz="1600" b="1" dirty="0" smtClean="0"/>
              <a:t>Reader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41386" y="3970098"/>
            <a:ext cx="9729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30382" y="3480382"/>
            <a:ext cx="1378132" cy="7442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Mediation</a:t>
            </a:r>
          </a:p>
          <a:p>
            <a:pPr algn="ctr"/>
            <a:r>
              <a:rPr lang="en-US" sz="1600" b="1" dirty="0" smtClean="0"/>
              <a:t>Process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430382" y="2458255"/>
            <a:ext cx="1378132" cy="4569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Mediation</a:t>
            </a:r>
          </a:p>
          <a:p>
            <a:pPr algn="ctr"/>
            <a:r>
              <a:rPr lang="en-US" sz="1600" b="1" dirty="0" smtClean="0"/>
              <a:t>Task</a:t>
            </a:r>
            <a:endParaRPr lang="en-US" sz="1600" b="1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119448" y="2915168"/>
            <a:ext cx="0" cy="541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116" y="2939142"/>
            <a:ext cx="797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(Trigger)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08514" y="3762105"/>
            <a:ext cx="1005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5120640" y="3840483"/>
            <a:ext cx="1175658" cy="13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52158" y="2586243"/>
            <a:ext cx="339635" cy="37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30382" y="3922168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4354" y="3939260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430382" y="4676503"/>
          <a:ext cx="165898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46"/>
                <a:gridCol w="496256"/>
                <a:gridCol w="333235"/>
                <a:gridCol w="414746"/>
              </a:tblGrid>
              <a:tr h="22888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sdd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</a:tr>
              <a:tr h="22888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siws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</a:tr>
              <a:tr h="22888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119448" y="4224679"/>
            <a:ext cx="0" cy="451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Summary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0713" y="4382248"/>
            <a:ext cx="83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Orders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  <p:bldP spid="7" grpId="0" animBg="1"/>
      <p:bldP spid="14" grpId="0" animBg="1"/>
      <p:bldP spid="19" grpId="0" animBg="1"/>
      <p:bldP spid="22" grpId="0"/>
      <p:bldP spid="35" grpId="0"/>
      <p:bldP spid="36" grpId="0"/>
      <p:bldP spid="37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13254" y="2195968"/>
            <a:ext cx="1385589" cy="831353"/>
          </a:xfrm>
          <a:custGeom>
            <a:avLst/>
            <a:gdLst>
              <a:gd name="connsiteX0" fmla="*/ 0 w 1385589"/>
              <a:gd name="connsiteY0" fmla="*/ 83135 h 831353"/>
              <a:gd name="connsiteX1" fmla="*/ 83135 w 1385589"/>
              <a:gd name="connsiteY1" fmla="*/ 0 h 831353"/>
              <a:gd name="connsiteX2" fmla="*/ 1302454 w 1385589"/>
              <a:gd name="connsiteY2" fmla="*/ 0 h 831353"/>
              <a:gd name="connsiteX3" fmla="*/ 1385589 w 1385589"/>
              <a:gd name="connsiteY3" fmla="*/ 83135 h 831353"/>
              <a:gd name="connsiteX4" fmla="*/ 1385589 w 1385589"/>
              <a:gd name="connsiteY4" fmla="*/ 748218 h 831353"/>
              <a:gd name="connsiteX5" fmla="*/ 1302454 w 1385589"/>
              <a:gd name="connsiteY5" fmla="*/ 831353 h 831353"/>
              <a:gd name="connsiteX6" fmla="*/ 83135 w 1385589"/>
              <a:gd name="connsiteY6" fmla="*/ 831353 h 831353"/>
              <a:gd name="connsiteX7" fmla="*/ 0 w 1385589"/>
              <a:gd name="connsiteY7" fmla="*/ 748218 h 831353"/>
              <a:gd name="connsiteX8" fmla="*/ 0 w 1385589"/>
              <a:gd name="connsiteY8" fmla="*/ 83135 h 83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5589" h="831353">
                <a:moveTo>
                  <a:pt x="0" y="83135"/>
                </a:moveTo>
                <a:cubicBezTo>
                  <a:pt x="0" y="37221"/>
                  <a:pt x="37221" y="0"/>
                  <a:pt x="83135" y="0"/>
                </a:cubicBezTo>
                <a:lnTo>
                  <a:pt x="1302454" y="0"/>
                </a:lnTo>
                <a:cubicBezTo>
                  <a:pt x="1348368" y="0"/>
                  <a:pt x="1385589" y="37221"/>
                  <a:pt x="1385589" y="83135"/>
                </a:cubicBezTo>
                <a:lnTo>
                  <a:pt x="1385589" y="748218"/>
                </a:lnTo>
                <a:cubicBezTo>
                  <a:pt x="1385589" y="794132"/>
                  <a:pt x="1348368" y="831353"/>
                  <a:pt x="1302454" y="831353"/>
                </a:cubicBezTo>
                <a:lnTo>
                  <a:pt x="83135" y="831353"/>
                </a:lnTo>
                <a:cubicBezTo>
                  <a:pt x="37221" y="831353"/>
                  <a:pt x="0" y="794132"/>
                  <a:pt x="0" y="748218"/>
                </a:cubicBezTo>
                <a:lnTo>
                  <a:pt x="0" y="8313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689" tIns="77689" rIns="77689" bIns="7768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Resolve User</a:t>
            </a:r>
            <a:endParaRPr lang="en-US" sz="1400" b="1" kern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420776" y="2439832"/>
            <a:ext cx="293745" cy="343626"/>
          </a:xfrm>
          <a:custGeom>
            <a:avLst/>
            <a:gdLst>
              <a:gd name="connsiteX0" fmla="*/ 0 w 293745"/>
              <a:gd name="connsiteY0" fmla="*/ 68725 h 343626"/>
              <a:gd name="connsiteX1" fmla="*/ 146873 w 293745"/>
              <a:gd name="connsiteY1" fmla="*/ 68725 h 343626"/>
              <a:gd name="connsiteX2" fmla="*/ 146873 w 293745"/>
              <a:gd name="connsiteY2" fmla="*/ 0 h 343626"/>
              <a:gd name="connsiteX3" fmla="*/ 293745 w 293745"/>
              <a:gd name="connsiteY3" fmla="*/ 171813 h 343626"/>
              <a:gd name="connsiteX4" fmla="*/ 146873 w 293745"/>
              <a:gd name="connsiteY4" fmla="*/ 343626 h 343626"/>
              <a:gd name="connsiteX5" fmla="*/ 146873 w 293745"/>
              <a:gd name="connsiteY5" fmla="*/ 274901 h 343626"/>
              <a:gd name="connsiteX6" fmla="*/ 0 w 293745"/>
              <a:gd name="connsiteY6" fmla="*/ 274901 h 343626"/>
              <a:gd name="connsiteX7" fmla="*/ 0 w 293745"/>
              <a:gd name="connsiteY7" fmla="*/ 68725 h 34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45" h="343626">
                <a:moveTo>
                  <a:pt x="0" y="68725"/>
                </a:moveTo>
                <a:lnTo>
                  <a:pt x="146873" y="68725"/>
                </a:lnTo>
                <a:lnTo>
                  <a:pt x="146873" y="0"/>
                </a:lnTo>
                <a:lnTo>
                  <a:pt x="293745" y="171813"/>
                </a:lnTo>
                <a:lnTo>
                  <a:pt x="146873" y="343626"/>
                </a:lnTo>
                <a:lnTo>
                  <a:pt x="146873" y="274901"/>
                </a:lnTo>
                <a:lnTo>
                  <a:pt x="0" y="274901"/>
                </a:lnTo>
                <a:lnTo>
                  <a:pt x="0" y="687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725" rIns="88123" bIns="6872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3853080" y="2195968"/>
            <a:ext cx="1385589" cy="831353"/>
          </a:xfrm>
          <a:custGeom>
            <a:avLst/>
            <a:gdLst>
              <a:gd name="connsiteX0" fmla="*/ 0 w 1385589"/>
              <a:gd name="connsiteY0" fmla="*/ 83135 h 831353"/>
              <a:gd name="connsiteX1" fmla="*/ 83135 w 1385589"/>
              <a:gd name="connsiteY1" fmla="*/ 0 h 831353"/>
              <a:gd name="connsiteX2" fmla="*/ 1302454 w 1385589"/>
              <a:gd name="connsiteY2" fmla="*/ 0 h 831353"/>
              <a:gd name="connsiteX3" fmla="*/ 1385589 w 1385589"/>
              <a:gd name="connsiteY3" fmla="*/ 83135 h 831353"/>
              <a:gd name="connsiteX4" fmla="*/ 1385589 w 1385589"/>
              <a:gd name="connsiteY4" fmla="*/ 748218 h 831353"/>
              <a:gd name="connsiteX5" fmla="*/ 1302454 w 1385589"/>
              <a:gd name="connsiteY5" fmla="*/ 831353 h 831353"/>
              <a:gd name="connsiteX6" fmla="*/ 83135 w 1385589"/>
              <a:gd name="connsiteY6" fmla="*/ 831353 h 831353"/>
              <a:gd name="connsiteX7" fmla="*/ 0 w 1385589"/>
              <a:gd name="connsiteY7" fmla="*/ 748218 h 831353"/>
              <a:gd name="connsiteX8" fmla="*/ 0 w 1385589"/>
              <a:gd name="connsiteY8" fmla="*/ 83135 h 83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5589" h="831353">
                <a:moveTo>
                  <a:pt x="0" y="83135"/>
                </a:moveTo>
                <a:cubicBezTo>
                  <a:pt x="0" y="37221"/>
                  <a:pt x="37221" y="0"/>
                  <a:pt x="83135" y="0"/>
                </a:cubicBezTo>
                <a:lnTo>
                  <a:pt x="1302454" y="0"/>
                </a:lnTo>
                <a:cubicBezTo>
                  <a:pt x="1348368" y="0"/>
                  <a:pt x="1385589" y="37221"/>
                  <a:pt x="1385589" y="83135"/>
                </a:cubicBezTo>
                <a:lnTo>
                  <a:pt x="1385589" y="748218"/>
                </a:lnTo>
                <a:cubicBezTo>
                  <a:pt x="1385589" y="794132"/>
                  <a:pt x="1348368" y="831353"/>
                  <a:pt x="1302454" y="831353"/>
                </a:cubicBezTo>
                <a:lnTo>
                  <a:pt x="83135" y="831353"/>
                </a:lnTo>
                <a:cubicBezTo>
                  <a:pt x="37221" y="831353"/>
                  <a:pt x="0" y="794132"/>
                  <a:pt x="0" y="748218"/>
                </a:cubicBezTo>
                <a:lnTo>
                  <a:pt x="0" y="8313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689" tIns="77689" rIns="77689" bIns="7768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Resolve Currency &amp; Date</a:t>
            </a:r>
            <a:endParaRPr lang="en-US" sz="1400" b="1" kern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360601" y="2439832"/>
            <a:ext cx="293745" cy="343626"/>
          </a:xfrm>
          <a:custGeom>
            <a:avLst/>
            <a:gdLst>
              <a:gd name="connsiteX0" fmla="*/ 0 w 293745"/>
              <a:gd name="connsiteY0" fmla="*/ 68725 h 343626"/>
              <a:gd name="connsiteX1" fmla="*/ 146873 w 293745"/>
              <a:gd name="connsiteY1" fmla="*/ 68725 h 343626"/>
              <a:gd name="connsiteX2" fmla="*/ 146873 w 293745"/>
              <a:gd name="connsiteY2" fmla="*/ 0 h 343626"/>
              <a:gd name="connsiteX3" fmla="*/ 293745 w 293745"/>
              <a:gd name="connsiteY3" fmla="*/ 171813 h 343626"/>
              <a:gd name="connsiteX4" fmla="*/ 146873 w 293745"/>
              <a:gd name="connsiteY4" fmla="*/ 343626 h 343626"/>
              <a:gd name="connsiteX5" fmla="*/ 146873 w 293745"/>
              <a:gd name="connsiteY5" fmla="*/ 274901 h 343626"/>
              <a:gd name="connsiteX6" fmla="*/ 0 w 293745"/>
              <a:gd name="connsiteY6" fmla="*/ 274901 h 343626"/>
              <a:gd name="connsiteX7" fmla="*/ 0 w 293745"/>
              <a:gd name="connsiteY7" fmla="*/ 68725 h 34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45" h="343626">
                <a:moveTo>
                  <a:pt x="0" y="68725"/>
                </a:moveTo>
                <a:lnTo>
                  <a:pt x="146873" y="68725"/>
                </a:lnTo>
                <a:lnTo>
                  <a:pt x="146873" y="0"/>
                </a:lnTo>
                <a:lnTo>
                  <a:pt x="293745" y="171813"/>
                </a:lnTo>
                <a:lnTo>
                  <a:pt x="146873" y="343626"/>
                </a:lnTo>
                <a:lnTo>
                  <a:pt x="146873" y="274901"/>
                </a:lnTo>
                <a:lnTo>
                  <a:pt x="0" y="274901"/>
                </a:lnTo>
                <a:lnTo>
                  <a:pt x="0" y="687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725" rIns="88123" bIns="6872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5792905" y="2195968"/>
            <a:ext cx="1385589" cy="831353"/>
          </a:xfrm>
          <a:custGeom>
            <a:avLst/>
            <a:gdLst>
              <a:gd name="connsiteX0" fmla="*/ 0 w 1385589"/>
              <a:gd name="connsiteY0" fmla="*/ 83135 h 831353"/>
              <a:gd name="connsiteX1" fmla="*/ 83135 w 1385589"/>
              <a:gd name="connsiteY1" fmla="*/ 0 h 831353"/>
              <a:gd name="connsiteX2" fmla="*/ 1302454 w 1385589"/>
              <a:gd name="connsiteY2" fmla="*/ 0 h 831353"/>
              <a:gd name="connsiteX3" fmla="*/ 1385589 w 1385589"/>
              <a:gd name="connsiteY3" fmla="*/ 83135 h 831353"/>
              <a:gd name="connsiteX4" fmla="*/ 1385589 w 1385589"/>
              <a:gd name="connsiteY4" fmla="*/ 748218 h 831353"/>
              <a:gd name="connsiteX5" fmla="*/ 1302454 w 1385589"/>
              <a:gd name="connsiteY5" fmla="*/ 831353 h 831353"/>
              <a:gd name="connsiteX6" fmla="*/ 83135 w 1385589"/>
              <a:gd name="connsiteY6" fmla="*/ 831353 h 831353"/>
              <a:gd name="connsiteX7" fmla="*/ 0 w 1385589"/>
              <a:gd name="connsiteY7" fmla="*/ 748218 h 831353"/>
              <a:gd name="connsiteX8" fmla="*/ 0 w 1385589"/>
              <a:gd name="connsiteY8" fmla="*/ 83135 h 83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5589" h="831353">
                <a:moveTo>
                  <a:pt x="0" y="83135"/>
                </a:moveTo>
                <a:cubicBezTo>
                  <a:pt x="0" y="37221"/>
                  <a:pt x="37221" y="0"/>
                  <a:pt x="83135" y="0"/>
                </a:cubicBezTo>
                <a:lnTo>
                  <a:pt x="1302454" y="0"/>
                </a:lnTo>
                <a:cubicBezTo>
                  <a:pt x="1348368" y="0"/>
                  <a:pt x="1385589" y="37221"/>
                  <a:pt x="1385589" y="83135"/>
                </a:cubicBezTo>
                <a:lnTo>
                  <a:pt x="1385589" y="748218"/>
                </a:lnTo>
                <a:cubicBezTo>
                  <a:pt x="1385589" y="794132"/>
                  <a:pt x="1348368" y="831353"/>
                  <a:pt x="1302454" y="831353"/>
                </a:cubicBezTo>
                <a:lnTo>
                  <a:pt x="83135" y="831353"/>
                </a:lnTo>
                <a:cubicBezTo>
                  <a:pt x="37221" y="831353"/>
                  <a:pt x="0" y="794132"/>
                  <a:pt x="0" y="748218"/>
                </a:cubicBezTo>
                <a:lnTo>
                  <a:pt x="0" y="8313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689" tIns="77689" rIns="77689" bIns="7768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Resolve Current Order</a:t>
            </a:r>
            <a:endParaRPr lang="en-US" sz="1400" b="1" kern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313887" y="3149253"/>
            <a:ext cx="343627" cy="293746"/>
          </a:xfrm>
          <a:custGeom>
            <a:avLst/>
            <a:gdLst>
              <a:gd name="connsiteX0" fmla="*/ 0 w 293745"/>
              <a:gd name="connsiteY0" fmla="*/ 68725 h 343626"/>
              <a:gd name="connsiteX1" fmla="*/ 146873 w 293745"/>
              <a:gd name="connsiteY1" fmla="*/ 68725 h 343626"/>
              <a:gd name="connsiteX2" fmla="*/ 146873 w 293745"/>
              <a:gd name="connsiteY2" fmla="*/ 0 h 343626"/>
              <a:gd name="connsiteX3" fmla="*/ 293745 w 293745"/>
              <a:gd name="connsiteY3" fmla="*/ 171813 h 343626"/>
              <a:gd name="connsiteX4" fmla="*/ 146873 w 293745"/>
              <a:gd name="connsiteY4" fmla="*/ 343626 h 343626"/>
              <a:gd name="connsiteX5" fmla="*/ 146873 w 293745"/>
              <a:gd name="connsiteY5" fmla="*/ 274901 h 343626"/>
              <a:gd name="connsiteX6" fmla="*/ 0 w 293745"/>
              <a:gd name="connsiteY6" fmla="*/ 274901 h 343626"/>
              <a:gd name="connsiteX7" fmla="*/ 0 w 293745"/>
              <a:gd name="connsiteY7" fmla="*/ 68725 h 34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45" h="343626">
                <a:moveTo>
                  <a:pt x="234996" y="1"/>
                </a:moveTo>
                <a:lnTo>
                  <a:pt x="234996" y="171814"/>
                </a:lnTo>
                <a:lnTo>
                  <a:pt x="293745" y="171814"/>
                </a:lnTo>
                <a:lnTo>
                  <a:pt x="146873" y="343625"/>
                </a:lnTo>
                <a:lnTo>
                  <a:pt x="0" y="171814"/>
                </a:lnTo>
                <a:lnTo>
                  <a:pt x="58749" y="171814"/>
                </a:lnTo>
                <a:lnTo>
                  <a:pt x="58749" y="1"/>
                </a:lnTo>
                <a:lnTo>
                  <a:pt x="234996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726" tIns="1" rIns="68725" bIns="8812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5792905" y="3581558"/>
            <a:ext cx="1385589" cy="831353"/>
          </a:xfrm>
          <a:custGeom>
            <a:avLst/>
            <a:gdLst>
              <a:gd name="connsiteX0" fmla="*/ 0 w 1385589"/>
              <a:gd name="connsiteY0" fmla="*/ 83135 h 831353"/>
              <a:gd name="connsiteX1" fmla="*/ 83135 w 1385589"/>
              <a:gd name="connsiteY1" fmla="*/ 0 h 831353"/>
              <a:gd name="connsiteX2" fmla="*/ 1302454 w 1385589"/>
              <a:gd name="connsiteY2" fmla="*/ 0 h 831353"/>
              <a:gd name="connsiteX3" fmla="*/ 1385589 w 1385589"/>
              <a:gd name="connsiteY3" fmla="*/ 83135 h 831353"/>
              <a:gd name="connsiteX4" fmla="*/ 1385589 w 1385589"/>
              <a:gd name="connsiteY4" fmla="*/ 748218 h 831353"/>
              <a:gd name="connsiteX5" fmla="*/ 1302454 w 1385589"/>
              <a:gd name="connsiteY5" fmla="*/ 831353 h 831353"/>
              <a:gd name="connsiteX6" fmla="*/ 83135 w 1385589"/>
              <a:gd name="connsiteY6" fmla="*/ 831353 h 831353"/>
              <a:gd name="connsiteX7" fmla="*/ 0 w 1385589"/>
              <a:gd name="connsiteY7" fmla="*/ 748218 h 831353"/>
              <a:gd name="connsiteX8" fmla="*/ 0 w 1385589"/>
              <a:gd name="connsiteY8" fmla="*/ 83135 h 83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5589" h="831353">
                <a:moveTo>
                  <a:pt x="0" y="83135"/>
                </a:moveTo>
                <a:cubicBezTo>
                  <a:pt x="0" y="37221"/>
                  <a:pt x="37221" y="0"/>
                  <a:pt x="83135" y="0"/>
                </a:cubicBezTo>
                <a:lnTo>
                  <a:pt x="1302454" y="0"/>
                </a:lnTo>
                <a:cubicBezTo>
                  <a:pt x="1348368" y="0"/>
                  <a:pt x="1385589" y="37221"/>
                  <a:pt x="1385589" y="83135"/>
                </a:cubicBezTo>
                <a:lnTo>
                  <a:pt x="1385589" y="748218"/>
                </a:lnTo>
                <a:cubicBezTo>
                  <a:pt x="1385589" y="794132"/>
                  <a:pt x="1348368" y="831353"/>
                  <a:pt x="1302454" y="831353"/>
                </a:cubicBezTo>
                <a:lnTo>
                  <a:pt x="83135" y="831353"/>
                </a:lnTo>
                <a:cubicBezTo>
                  <a:pt x="37221" y="831353"/>
                  <a:pt x="0" y="794132"/>
                  <a:pt x="0" y="748218"/>
                </a:cubicBezTo>
                <a:lnTo>
                  <a:pt x="0" y="8313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689" tIns="77689" rIns="77689" bIns="7768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Resolve Item</a:t>
            </a:r>
            <a:endParaRPr lang="en-US" sz="1400" b="1" kern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77228" y="3825422"/>
            <a:ext cx="293746" cy="343626"/>
          </a:xfrm>
          <a:custGeom>
            <a:avLst/>
            <a:gdLst>
              <a:gd name="connsiteX0" fmla="*/ 0 w 293745"/>
              <a:gd name="connsiteY0" fmla="*/ 68725 h 343626"/>
              <a:gd name="connsiteX1" fmla="*/ 146873 w 293745"/>
              <a:gd name="connsiteY1" fmla="*/ 68725 h 343626"/>
              <a:gd name="connsiteX2" fmla="*/ 146873 w 293745"/>
              <a:gd name="connsiteY2" fmla="*/ 0 h 343626"/>
              <a:gd name="connsiteX3" fmla="*/ 293745 w 293745"/>
              <a:gd name="connsiteY3" fmla="*/ 171813 h 343626"/>
              <a:gd name="connsiteX4" fmla="*/ 146873 w 293745"/>
              <a:gd name="connsiteY4" fmla="*/ 343626 h 343626"/>
              <a:gd name="connsiteX5" fmla="*/ 146873 w 293745"/>
              <a:gd name="connsiteY5" fmla="*/ 274901 h 343626"/>
              <a:gd name="connsiteX6" fmla="*/ 0 w 293745"/>
              <a:gd name="connsiteY6" fmla="*/ 274901 h 343626"/>
              <a:gd name="connsiteX7" fmla="*/ 0 w 293745"/>
              <a:gd name="connsiteY7" fmla="*/ 68725 h 34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45" h="343626">
                <a:moveTo>
                  <a:pt x="293745" y="274901"/>
                </a:moveTo>
                <a:lnTo>
                  <a:pt x="146872" y="274901"/>
                </a:lnTo>
                <a:lnTo>
                  <a:pt x="146872" y="343626"/>
                </a:lnTo>
                <a:lnTo>
                  <a:pt x="0" y="171813"/>
                </a:lnTo>
                <a:lnTo>
                  <a:pt x="146872" y="0"/>
                </a:lnTo>
                <a:lnTo>
                  <a:pt x="146872" y="68725"/>
                </a:lnTo>
                <a:lnTo>
                  <a:pt x="293745" y="68725"/>
                </a:lnTo>
                <a:lnTo>
                  <a:pt x="293745" y="27490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23" tIns="68725" rIns="1" bIns="6872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16" name="Freeform 15"/>
          <p:cNvSpPr/>
          <p:nvPr/>
        </p:nvSpPr>
        <p:spPr>
          <a:xfrm>
            <a:off x="3853080" y="3581558"/>
            <a:ext cx="1385589" cy="831353"/>
          </a:xfrm>
          <a:custGeom>
            <a:avLst/>
            <a:gdLst>
              <a:gd name="connsiteX0" fmla="*/ 0 w 1385589"/>
              <a:gd name="connsiteY0" fmla="*/ 83135 h 831353"/>
              <a:gd name="connsiteX1" fmla="*/ 83135 w 1385589"/>
              <a:gd name="connsiteY1" fmla="*/ 0 h 831353"/>
              <a:gd name="connsiteX2" fmla="*/ 1302454 w 1385589"/>
              <a:gd name="connsiteY2" fmla="*/ 0 h 831353"/>
              <a:gd name="connsiteX3" fmla="*/ 1385589 w 1385589"/>
              <a:gd name="connsiteY3" fmla="*/ 83135 h 831353"/>
              <a:gd name="connsiteX4" fmla="*/ 1385589 w 1385589"/>
              <a:gd name="connsiteY4" fmla="*/ 748218 h 831353"/>
              <a:gd name="connsiteX5" fmla="*/ 1302454 w 1385589"/>
              <a:gd name="connsiteY5" fmla="*/ 831353 h 831353"/>
              <a:gd name="connsiteX6" fmla="*/ 83135 w 1385589"/>
              <a:gd name="connsiteY6" fmla="*/ 831353 h 831353"/>
              <a:gd name="connsiteX7" fmla="*/ 0 w 1385589"/>
              <a:gd name="connsiteY7" fmla="*/ 748218 h 831353"/>
              <a:gd name="connsiteX8" fmla="*/ 0 w 1385589"/>
              <a:gd name="connsiteY8" fmla="*/ 83135 h 83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5589" h="831353">
                <a:moveTo>
                  <a:pt x="0" y="83135"/>
                </a:moveTo>
                <a:cubicBezTo>
                  <a:pt x="0" y="37221"/>
                  <a:pt x="37221" y="0"/>
                  <a:pt x="83135" y="0"/>
                </a:cubicBezTo>
                <a:lnTo>
                  <a:pt x="1302454" y="0"/>
                </a:lnTo>
                <a:cubicBezTo>
                  <a:pt x="1348368" y="0"/>
                  <a:pt x="1385589" y="37221"/>
                  <a:pt x="1385589" y="83135"/>
                </a:cubicBezTo>
                <a:lnTo>
                  <a:pt x="1385589" y="748218"/>
                </a:lnTo>
                <a:cubicBezTo>
                  <a:pt x="1385589" y="794132"/>
                  <a:pt x="1348368" y="831353"/>
                  <a:pt x="1302454" y="831353"/>
                </a:cubicBezTo>
                <a:lnTo>
                  <a:pt x="83135" y="831353"/>
                </a:lnTo>
                <a:cubicBezTo>
                  <a:pt x="37221" y="831353"/>
                  <a:pt x="0" y="794132"/>
                  <a:pt x="0" y="748218"/>
                </a:cubicBezTo>
                <a:lnTo>
                  <a:pt x="0" y="8313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689" tIns="77689" rIns="77689" bIns="7768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Resolve Price (external)</a:t>
            </a:r>
            <a:endParaRPr lang="en-US" sz="1400" b="1" kern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437403" y="3825421"/>
            <a:ext cx="293745" cy="343627"/>
          </a:xfrm>
          <a:custGeom>
            <a:avLst/>
            <a:gdLst>
              <a:gd name="connsiteX0" fmla="*/ 0 w 293745"/>
              <a:gd name="connsiteY0" fmla="*/ 68725 h 343626"/>
              <a:gd name="connsiteX1" fmla="*/ 146873 w 293745"/>
              <a:gd name="connsiteY1" fmla="*/ 68725 h 343626"/>
              <a:gd name="connsiteX2" fmla="*/ 146873 w 293745"/>
              <a:gd name="connsiteY2" fmla="*/ 0 h 343626"/>
              <a:gd name="connsiteX3" fmla="*/ 293745 w 293745"/>
              <a:gd name="connsiteY3" fmla="*/ 171813 h 343626"/>
              <a:gd name="connsiteX4" fmla="*/ 146873 w 293745"/>
              <a:gd name="connsiteY4" fmla="*/ 343626 h 343626"/>
              <a:gd name="connsiteX5" fmla="*/ 146873 w 293745"/>
              <a:gd name="connsiteY5" fmla="*/ 274901 h 343626"/>
              <a:gd name="connsiteX6" fmla="*/ 0 w 293745"/>
              <a:gd name="connsiteY6" fmla="*/ 274901 h 343626"/>
              <a:gd name="connsiteX7" fmla="*/ 0 w 293745"/>
              <a:gd name="connsiteY7" fmla="*/ 68725 h 34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45" h="343626">
                <a:moveTo>
                  <a:pt x="293745" y="274901"/>
                </a:moveTo>
                <a:lnTo>
                  <a:pt x="146872" y="274901"/>
                </a:lnTo>
                <a:lnTo>
                  <a:pt x="146872" y="343626"/>
                </a:lnTo>
                <a:lnTo>
                  <a:pt x="0" y="171813"/>
                </a:lnTo>
                <a:lnTo>
                  <a:pt x="146872" y="0"/>
                </a:lnTo>
                <a:lnTo>
                  <a:pt x="146872" y="68725"/>
                </a:lnTo>
                <a:lnTo>
                  <a:pt x="293745" y="68725"/>
                </a:lnTo>
                <a:lnTo>
                  <a:pt x="293745" y="27490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23" tIns="68726" rIns="0" bIns="6872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18" name="Freeform 17"/>
          <p:cNvSpPr/>
          <p:nvPr/>
        </p:nvSpPr>
        <p:spPr>
          <a:xfrm>
            <a:off x="1913254" y="3581558"/>
            <a:ext cx="1385589" cy="831353"/>
          </a:xfrm>
          <a:custGeom>
            <a:avLst/>
            <a:gdLst>
              <a:gd name="connsiteX0" fmla="*/ 0 w 1385589"/>
              <a:gd name="connsiteY0" fmla="*/ 83135 h 831353"/>
              <a:gd name="connsiteX1" fmla="*/ 83135 w 1385589"/>
              <a:gd name="connsiteY1" fmla="*/ 0 h 831353"/>
              <a:gd name="connsiteX2" fmla="*/ 1302454 w 1385589"/>
              <a:gd name="connsiteY2" fmla="*/ 0 h 831353"/>
              <a:gd name="connsiteX3" fmla="*/ 1385589 w 1385589"/>
              <a:gd name="connsiteY3" fmla="*/ 83135 h 831353"/>
              <a:gd name="connsiteX4" fmla="*/ 1385589 w 1385589"/>
              <a:gd name="connsiteY4" fmla="*/ 748218 h 831353"/>
              <a:gd name="connsiteX5" fmla="*/ 1302454 w 1385589"/>
              <a:gd name="connsiteY5" fmla="*/ 831353 h 831353"/>
              <a:gd name="connsiteX6" fmla="*/ 83135 w 1385589"/>
              <a:gd name="connsiteY6" fmla="*/ 831353 h 831353"/>
              <a:gd name="connsiteX7" fmla="*/ 0 w 1385589"/>
              <a:gd name="connsiteY7" fmla="*/ 748218 h 831353"/>
              <a:gd name="connsiteX8" fmla="*/ 0 w 1385589"/>
              <a:gd name="connsiteY8" fmla="*/ 83135 h 83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5589" h="831353">
                <a:moveTo>
                  <a:pt x="0" y="83135"/>
                </a:moveTo>
                <a:cubicBezTo>
                  <a:pt x="0" y="37221"/>
                  <a:pt x="37221" y="0"/>
                  <a:pt x="83135" y="0"/>
                </a:cubicBezTo>
                <a:lnTo>
                  <a:pt x="1302454" y="0"/>
                </a:lnTo>
                <a:cubicBezTo>
                  <a:pt x="1348368" y="0"/>
                  <a:pt x="1385589" y="37221"/>
                  <a:pt x="1385589" y="83135"/>
                </a:cubicBezTo>
                <a:lnTo>
                  <a:pt x="1385589" y="748218"/>
                </a:lnTo>
                <a:cubicBezTo>
                  <a:pt x="1385589" y="794132"/>
                  <a:pt x="1348368" y="831353"/>
                  <a:pt x="1302454" y="831353"/>
                </a:cubicBezTo>
                <a:lnTo>
                  <a:pt x="83135" y="831353"/>
                </a:lnTo>
                <a:cubicBezTo>
                  <a:pt x="37221" y="831353"/>
                  <a:pt x="0" y="794132"/>
                  <a:pt x="0" y="748218"/>
                </a:cubicBezTo>
                <a:lnTo>
                  <a:pt x="0" y="8313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689" tIns="77689" rIns="77689" bIns="7768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Line Creation</a:t>
            </a:r>
            <a:endParaRPr lang="en-US" sz="1400" b="1" kern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434235" y="4534843"/>
            <a:ext cx="343627" cy="293746"/>
          </a:xfrm>
          <a:custGeom>
            <a:avLst/>
            <a:gdLst>
              <a:gd name="connsiteX0" fmla="*/ 0 w 293745"/>
              <a:gd name="connsiteY0" fmla="*/ 68725 h 343626"/>
              <a:gd name="connsiteX1" fmla="*/ 146873 w 293745"/>
              <a:gd name="connsiteY1" fmla="*/ 68725 h 343626"/>
              <a:gd name="connsiteX2" fmla="*/ 146873 w 293745"/>
              <a:gd name="connsiteY2" fmla="*/ 0 h 343626"/>
              <a:gd name="connsiteX3" fmla="*/ 293745 w 293745"/>
              <a:gd name="connsiteY3" fmla="*/ 171813 h 343626"/>
              <a:gd name="connsiteX4" fmla="*/ 146873 w 293745"/>
              <a:gd name="connsiteY4" fmla="*/ 343626 h 343626"/>
              <a:gd name="connsiteX5" fmla="*/ 146873 w 293745"/>
              <a:gd name="connsiteY5" fmla="*/ 274901 h 343626"/>
              <a:gd name="connsiteX6" fmla="*/ 0 w 293745"/>
              <a:gd name="connsiteY6" fmla="*/ 274901 h 343626"/>
              <a:gd name="connsiteX7" fmla="*/ 0 w 293745"/>
              <a:gd name="connsiteY7" fmla="*/ 68725 h 34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45" h="343626">
                <a:moveTo>
                  <a:pt x="234996" y="1"/>
                </a:moveTo>
                <a:lnTo>
                  <a:pt x="234996" y="171814"/>
                </a:lnTo>
                <a:lnTo>
                  <a:pt x="293745" y="171814"/>
                </a:lnTo>
                <a:lnTo>
                  <a:pt x="146873" y="343625"/>
                </a:lnTo>
                <a:lnTo>
                  <a:pt x="0" y="171814"/>
                </a:lnTo>
                <a:lnTo>
                  <a:pt x="58749" y="171814"/>
                </a:lnTo>
                <a:lnTo>
                  <a:pt x="58749" y="1"/>
                </a:lnTo>
                <a:lnTo>
                  <a:pt x="234996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726" tIns="1" rIns="68725" bIns="8812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20" name="Freeform 19"/>
          <p:cNvSpPr/>
          <p:nvPr/>
        </p:nvSpPr>
        <p:spPr>
          <a:xfrm>
            <a:off x="1913254" y="4967148"/>
            <a:ext cx="1385589" cy="831353"/>
          </a:xfrm>
          <a:custGeom>
            <a:avLst/>
            <a:gdLst>
              <a:gd name="connsiteX0" fmla="*/ 0 w 1385589"/>
              <a:gd name="connsiteY0" fmla="*/ 83135 h 831353"/>
              <a:gd name="connsiteX1" fmla="*/ 83135 w 1385589"/>
              <a:gd name="connsiteY1" fmla="*/ 0 h 831353"/>
              <a:gd name="connsiteX2" fmla="*/ 1302454 w 1385589"/>
              <a:gd name="connsiteY2" fmla="*/ 0 h 831353"/>
              <a:gd name="connsiteX3" fmla="*/ 1385589 w 1385589"/>
              <a:gd name="connsiteY3" fmla="*/ 83135 h 831353"/>
              <a:gd name="connsiteX4" fmla="*/ 1385589 w 1385589"/>
              <a:gd name="connsiteY4" fmla="*/ 748218 h 831353"/>
              <a:gd name="connsiteX5" fmla="*/ 1302454 w 1385589"/>
              <a:gd name="connsiteY5" fmla="*/ 831353 h 831353"/>
              <a:gd name="connsiteX6" fmla="*/ 83135 w 1385589"/>
              <a:gd name="connsiteY6" fmla="*/ 831353 h 831353"/>
              <a:gd name="connsiteX7" fmla="*/ 0 w 1385589"/>
              <a:gd name="connsiteY7" fmla="*/ 748218 h 831353"/>
              <a:gd name="connsiteX8" fmla="*/ 0 w 1385589"/>
              <a:gd name="connsiteY8" fmla="*/ 83135 h 83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5589" h="831353">
                <a:moveTo>
                  <a:pt x="0" y="83135"/>
                </a:moveTo>
                <a:cubicBezTo>
                  <a:pt x="0" y="37221"/>
                  <a:pt x="37221" y="0"/>
                  <a:pt x="83135" y="0"/>
                </a:cubicBezTo>
                <a:lnTo>
                  <a:pt x="1302454" y="0"/>
                </a:lnTo>
                <a:cubicBezTo>
                  <a:pt x="1348368" y="0"/>
                  <a:pt x="1385589" y="37221"/>
                  <a:pt x="1385589" y="83135"/>
                </a:cubicBezTo>
                <a:lnTo>
                  <a:pt x="1385589" y="748218"/>
                </a:lnTo>
                <a:cubicBezTo>
                  <a:pt x="1385589" y="794132"/>
                  <a:pt x="1348368" y="831353"/>
                  <a:pt x="1302454" y="831353"/>
                </a:cubicBezTo>
                <a:lnTo>
                  <a:pt x="83135" y="831353"/>
                </a:lnTo>
                <a:cubicBezTo>
                  <a:pt x="37221" y="831353"/>
                  <a:pt x="0" y="794132"/>
                  <a:pt x="0" y="748218"/>
                </a:cubicBezTo>
                <a:lnTo>
                  <a:pt x="0" y="8313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689" tIns="77689" rIns="77689" bIns="7768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Item Management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(external)</a:t>
            </a:r>
            <a:endParaRPr lang="en-US" sz="1400" b="1" kern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Process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Steps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Topics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377440"/>
            <a:ext cx="7772400" cy="3391534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What is mediation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Why mediate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How mediation works in </a:t>
            </a: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 3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configuration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exercise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722313" y="1714770"/>
            <a:ext cx="7772400" cy="863460"/>
          </a:xfrm>
          <a:custGeom>
            <a:avLst/>
            <a:gdLst>
              <a:gd name="connsiteX0" fmla="*/ 0 w 7772400"/>
              <a:gd name="connsiteY0" fmla="*/ 143913 h 863460"/>
              <a:gd name="connsiteX1" fmla="*/ 143913 w 7772400"/>
              <a:gd name="connsiteY1" fmla="*/ 0 h 863460"/>
              <a:gd name="connsiteX2" fmla="*/ 7628487 w 7772400"/>
              <a:gd name="connsiteY2" fmla="*/ 0 h 863460"/>
              <a:gd name="connsiteX3" fmla="*/ 7772400 w 7772400"/>
              <a:gd name="connsiteY3" fmla="*/ 143913 h 863460"/>
              <a:gd name="connsiteX4" fmla="*/ 7772400 w 7772400"/>
              <a:gd name="connsiteY4" fmla="*/ 719547 h 863460"/>
              <a:gd name="connsiteX5" fmla="*/ 7628487 w 7772400"/>
              <a:gd name="connsiteY5" fmla="*/ 863460 h 863460"/>
              <a:gd name="connsiteX6" fmla="*/ 143913 w 7772400"/>
              <a:gd name="connsiteY6" fmla="*/ 863460 h 863460"/>
              <a:gd name="connsiteX7" fmla="*/ 0 w 7772400"/>
              <a:gd name="connsiteY7" fmla="*/ 719547 h 863460"/>
              <a:gd name="connsiteX8" fmla="*/ 0 w 7772400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2400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7628487" y="0"/>
                </a:lnTo>
                <a:cubicBezTo>
                  <a:pt x="7707968" y="0"/>
                  <a:pt x="7772400" y="64432"/>
                  <a:pt x="7772400" y="143913"/>
                </a:cubicBezTo>
                <a:lnTo>
                  <a:pt x="7772400" y="719547"/>
                </a:lnTo>
                <a:cubicBezTo>
                  <a:pt x="7772400" y="799028"/>
                  <a:pt x="7707968" y="863460"/>
                  <a:pt x="7628487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lvl="0" algn="l" defTabSz="1600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kern="1200" dirty="0" smtClean="0"/>
              <a:t>Plug-ins</a:t>
            </a:r>
            <a:endParaRPr lang="en-US" sz="3600" b="1" kern="1200" dirty="0"/>
          </a:p>
        </p:txBody>
      </p:sp>
      <p:sp>
        <p:nvSpPr>
          <p:cNvPr id="8" name="Freeform 7"/>
          <p:cNvSpPr/>
          <p:nvPr/>
        </p:nvSpPr>
        <p:spPr>
          <a:xfrm>
            <a:off x="722313" y="2578231"/>
            <a:ext cx="7772400" cy="968760"/>
          </a:xfrm>
          <a:custGeom>
            <a:avLst/>
            <a:gdLst>
              <a:gd name="connsiteX0" fmla="*/ 0 w 7772400"/>
              <a:gd name="connsiteY0" fmla="*/ 0 h 968760"/>
              <a:gd name="connsiteX1" fmla="*/ 7772400 w 7772400"/>
              <a:gd name="connsiteY1" fmla="*/ 0 h 968760"/>
              <a:gd name="connsiteX2" fmla="*/ 7772400 w 7772400"/>
              <a:gd name="connsiteY2" fmla="*/ 968760 h 968760"/>
              <a:gd name="connsiteX3" fmla="*/ 0 w 7772400"/>
              <a:gd name="connsiteY3" fmla="*/ 968760 h 968760"/>
              <a:gd name="connsiteX4" fmla="*/ 0 w 7772400"/>
              <a:gd name="connsiteY4" fmla="*/ 0 h 96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968760">
                <a:moveTo>
                  <a:pt x="0" y="0"/>
                </a:moveTo>
                <a:lnTo>
                  <a:pt x="7772400" y="0"/>
                </a:lnTo>
                <a:lnTo>
                  <a:pt x="7772400" y="968760"/>
                </a:lnTo>
                <a:lnTo>
                  <a:pt x="0" y="9687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774" tIns="45720" rIns="256032" bIns="45720" numCol="1" spcCol="1270" anchor="t" anchorCtr="0">
            <a:noAutofit/>
          </a:bodyPr>
          <a:lstStyle/>
          <a:p>
            <a:pPr marL="285750" lvl="1" indent="-285750" algn="l" defTabSz="124460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800" kern="1200" dirty="0" smtClean="0"/>
              <a:t>Define reader plug-in</a:t>
            </a:r>
            <a:endParaRPr lang="en-US" sz="2800" b="1" kern="1200" dirty="0"/>
          </a:p>
          <a:p>
            <a:pPr marL="285750" lvl="1" indent="-285750" algn="l" defTabSz="124460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800" kern="1200" dirty="0" smtClean="0"/>
              <a:t>Mediation process</a:t>
            </a:r>
            <a:endParaRPr lang="en-US" sz="2800" b="1" kern="1200" dirty="0"/>
          </a:p>
        </p:txBody>
      </p:sp>
      <p:sp>
        <p:nvSpPr>
          <p:cNvPr id="9" name="Freeform 8"/>
          <p:cNvSpPr/>
          <p:nvPr/>
        </p:nvSpPr>
        <p:spPr>
          <a:xfrm>
            <a:off x="722313" y="3546991"/>
            <a:ext cx="7772400" cy="863460"/>
          </a:xfrm>
          <a:custGeom>
            <a:avLst/>
            <a:gdLst>
              <a:gd name="connsiteX0" fmla="*/ 0 w 7772400"/>
              <a:gd name="connsiteY0" fmla="*/ 143913 h 863460"/>
              <a:gd name="connsiteX1" fmla="*/ 143913 w 7772400"/>
              <a:gd name="connsiteY1" fmla="*/ 0 h 863460"/>
              <a:gd name="connsiteX2" fmla="*/ 7628487 w 7772400"/>
              <a:gd name="connsiteY2" fmla="*/ 0 h 863460"/>
              <a:gd name="connsiteX3" fmla="*/ 7772400 w 7772400"/>
              <a:gd name="connsiteY3" fmla="*/ 143913 h 863460"/>
              <a:gd name="connsiteX4" fmla="*/ 7772400 w 7772400"/>
              <a:gd name="connsiteY4" fmla="*/ 719547 h 863460"/>
              <a:gd name="connsiteX5" fmla="*/ 7628487 w 7772400"/>
              <a:gd name="connsiteY5" fmla="*/ 863460 h 863460"/>
              <a:gd name="connsiteX6" fmla="*/ 143913 w 7772400"/>
              <a:gd name="connsiteY6" fmla="*/ 863460 h 863460"/>
              <a:gd name="connsiteX7" fmla="*/ 0 w 7772400"/>
              <a:gd name="connsiteY7" fmla="*/ 719547 h 863460"/>
              <a:gd name="connsiteX8" fmla="*/ 0 w 7772400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2400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7628487" y="0"/>
                </a:lnTo>
                <a:cubicBezTo>
                  <a:pt x="7707968" y="0"/>
                  <a:pt x="7772400" y="64432"/>
                  <a:pt x="7772400" y="143913"/>
                </a:cubicBezTo>
                <a:lnTo>
                  <a:pt x="7772400" y="719547"/>
                </a:lnTo>
                <a:cubicBezTo>
                  <a:pt x="7772400" y="799028"/>
                  <a:pt x="7707968" y="863460"/>
                  <a:pt x="7628487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lvl="0" algn="l" defTabSz="1600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Mediation configuration</a:t>
            </a:r>
            <a:endParaRPr lang="en-US" sz="3600" b="1" kern="1200" dirty="0"/>
          </a:p>
        </p:txBody>
      </p:sp>
      <p:sp>
        <p:nvSpPr>
          <p:cNvPr id="10" name="Freeform 9"/>
          <p:cNvSpPr/>
          <p:nvPr/>
        </p:nvSpPr>
        <p:spPr>
          <a:xfrm>
            <a:off x="722313" y="4410450"/>
            <a:ext cx="7772400" cy="596160"/>
          </a:xfrm>
          <a:custGeom>
            <a:avLst/>
            <a:gdLst>
              <a:gd name="connsiteX0" fmla="*/ 0 w 7772400"/>
              <a:gd name="connsiteY0" fmla="*/ 0 h 596160"/>
              <a:gd name="connsiteX1" fmla="*/ 7772400 w 7772400"/>
              <a:gd name="connsiteY1" fmla="*/ 0 h 596160"/>
              <a:gd name="connsiteX2" fmla="*/ 7772400 w 7772400"/>
              <a:gd name="connsiteY2" fmla="*/ 596160 h 596160"/>
              <a:gd name="connsiteX3" fmla="*/ 0 w 7772400"/>
              <a:gd name="connsiteY3" fmla="*/ 596160 h 596160"/>
              <a:gd name="connsiteX4" fmla="*/ 0 w 7772400"/>
              <a:gd name="connsiteY4" fmla="*/ 0 h 5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596160">
                <a:moveTo>
                  <a:pt x="0" y="0"/>
                </a:moveTo>
                <a:lnTo>
                  <a:pt x="7772400" y="0"/>
                </a:lnTo>
                <a:lnTo>
                  <a:pt x="7772400" y="596160"/>
                </a:lnTo>
                <a:lnTo>
                  <a:pt x="0" y="596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774" tIns="45720" rIns="256032" bIns="45720" numCol="1" spcCol="1270" anchor="t" anchorCtr="0">
            <a:noAutofit/>
          </a:bodyPr>
          <a:lstStyle/>
          <a:p>
            <a:pPr marL="285750" lvl="1" indent="-285750" algn="l" defTabSz="124460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800" kern="1200" dirty="0" smtClean="0"/>
              <a:t>No configuration, no mediation</a:t>
            </a:r>
            <a:endParaRPr lang="en-US" sz="2800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Plugins - Reader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2" name="Picture 3" descr="C:\Users\jmvida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" y="1676810"/>
            <a:ext cx="9144000" cy="40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9745178" y="1922271"/>
            <a:ext cx="944880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/>
          <p:cNvSpPr/>
          <p:nvPr/>
        </p:nvSpPr>
        <p:spPr>
          <a:xfrm>
            <a:off x="-1221207" y="4846028"/>
            <a:ext cx="647701" cy="2133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9615638" y="1514619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1</a:t>
            </a:r>
            <a:endParaRPr lang="es-AR" sz="3200" dirty="0">
              <a:latin typeface="Berlin Sans FB Dem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6906" y="4348683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2</a:t>
            </a:r>
            <a:endParaRPr lang="es-AR" sz="3200" dirty="0">
              <a:latin typeface="Berlin Sans FB Demi" pitchFamily="34" charset="0"/>
            </a:endParaRPr>
          </a:p>
        </p:txBody>
      </p:sp>
      <p:pic>
        <p:nvPicPr>
          <p:cNvPr id="1026" name="Picture 2" descr="C:\Users\jmvidal\Desktop\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9" y="2136030"/>
            <a:ext cx="8286750" cy="3667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mvidal\Desktop\reader_conf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7" y="3090103"/>
            <a:ext cx="7634482" cy="11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9284676" y="4409330"/>
            <a:ext cx="3341078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9748479" y="3936665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3</a:t>
            </a:r>
            <a:endParaRPr lang="es-AR" sz="3200" dirty="0">
              <a:latin typeface="Berlin Sans FB Demi" pitchFamily="34" charset="0"/>
            </a:endParaRPr>
          </a:p>
        </p:txBody>
      </p:sp>
      <p:pic>
        <p:nvPicPr>
          <p:cNvPr id="1028" name="Picture 4" descr="C:\Users\jmvidal\Desktop\reader_conf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7" y="1764555"/>
            <a:ext cx="8286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mvidal\Desktop\fi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52" y="1384422"/>
            <a:ext cx="4349471" cy="53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0.00555 C -0.05 -0.00694 -0.05972 -0.00971 -0.07014 -0.0111 C -0.0757 -0.01179 -0.08698 -0.01388 -0.08698 -0.01364 C -0.10521 -0.02197 -0.15157 -0.0155 -0.15643 -0.01526 C -0.1625 -0.01318 -0.16806 -0.0111 -0.17431 -0.00971 C -0.18229 -0.00624 -0.17847 -0.0074 -0.18577 -0.00555 C -0.19115 -0.00115 -0.1974 -0.00277 -0.20261 0.00162 C -0.20556 0.00417 -0.21216 0.00717 -0.21216 0.00741 C -0.21528 0.01134 -0.21945 0.01504 -0.22379 0.01689 C -0.22518 0.01967 -0.22587 0.0236 -0.22795 0.02545 C -0.23177 0.02869 -0.23056 0.02684 -0.23212 0.031 " pathEditMode="relative" rAng="0" ptsTypes="ffffffffff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00556 C -0.05 -0.00694 -0.05972 -0.00972 -0.07014 -0.01111 C -0.07569 -0.0118 -0.08698 -0.01388 -0.08698 -0.01365 C -0.10521 -0.02198 -0.15156 -0.0155 -0.15642 -0.01527 C -0.1625 -0.01319 -0.16805 -0.01111 -0.1743 -0.00972 C -0.18229 -0.00625 -0.17847 -0.00741 -0.18576 -0.00556 C -0.19114 -0.00116 -0.19739 -0.00278 -0.2026 0.00162 C -0.20555 0.00416 -0.21215 0.00717 -0.21215 0.0074 C -0.21528 0.01133 -0.21944 0.01503 -0.22378 0.01688 C -0.22517 0.01966 -0.22587 0.02359 -0.22795 0.02544 C -0.23177 0.02868 -0.23055 0.02683 -0.23212 0.03099 " pathEditMode="relative" rAng="0" ptsTypes="ffffffffff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125 C 0.02934 -0.00532 0.02569 -0.00694 0.04288 -0.00556 C 0.0592 -0.00023 0.07552 -0.00347 0.09236 -0.00417 C 0.09757 -0.00556 0.10225 -0.00764 0.10729 -0.00972 C 0.1092 -0.01065 0.11128 -0.01157 0.11319 -0.0125 C 0.11441 -0.01296 0.11632 -0.01389 0.11632 -0.01366 C 0.11944 -0.01782 0.12344 -0.02014 0.12708 -0.02384 C 0.13038 -0.02755 0.13021 -0.02477 0.13021 -0.02801 " pathEditMode="relative" rAng="0" ptsTypes="fffffff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125 C 0.02934 -0.00532 0.02569 -0.00694 0.04288 -0.00555 C 0.0592 -0.00023 0.07552 -0.00347 0.09236 -0.00416 C 0.09757 -0.00555 0.10226 -0.00764 0.10729 -0.00972 C 0.1092 -0.01065 0.11128 -0.01157 0.11319 -0.0125 C 0.11441 -0.01296 0.11632 -0.01389 0.11632 -0.01366 C 0.11944 -0.01782 0.12344 -0.02014 0.12708 -0.02384 C 0.13038 -0.02754 0.13021 -0.02477 0.13021 -0.02801 " pathEditMode="relative" rAng="0" ptsTypes="fffffff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 3.33333E-6 C -0.06858 -0.00232 -0.08959 -0.01042 -0.11129 -0.01273 C -0.16459 -0.01852 -0.21841 -0.0257 -0.27188 -0.02824 C -0.29549 -0.03797 -0.34584 -0.03195 -0.34584 -0.03172 C -0.3566 -0.03311 -0.36684 -0.03496 -0.37761 -0.03588 C -0.39288 -0.04144 -0.41094 -0.04005 -0.42657 -0.04098 C -0.45191 -0.04723 -0.47882 -0.04931 -0.50452 -0.05255 C -0.52795 -0.05556 -0.50122 -0.05232 -0.52761 -0.0551 C -0.53559 -0.05602 -0.55157 -0.05764 -0.55157 -0.05741 C -0.56823 -0.06158 -0.58577 -0.06158 -0.60261 -0.06412 C -0.63351 -0.06898 -0.6625 -0.07199 -0.69393 -0.07315 C -0.74636 -0.07686 -0.79913 -0.07616 -0.85157 -0.07686 C -0.87309 -0.07639 -0.89445 -0.07639 -0.91598 -0.0757 C -0.92518 -0.07547 -0.93473 -0.06991 -0.94393 -0.06806 C -0.94861 -0.06574 -0.95365 -0.06436 -0.95834 -0.06158 " pathEditMode="relative" rAng="0" ptsTypes="ffffffffffffff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3" y="-384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7 1.11022E-16 C -0.06858 -0.00231 -0.08958 -0.01042 -0.11128 -0.01273 C -0.16458 -0.01852 -0.2184 -0.02569 -0.27187 -0.02824 C -0.29549 -0.03796 -0.34583 -0.03194 -0.34583 -0.03171 C -0.3566 -0.0331 -0.36684 -0.03495 -0.3776 -0.03588 C -0.39288 -0.04144 -0.41094 -0.04005 -0.42656 -0.04097 C -0.45191 -0.04722 -0.47882 -0.04931 -0.50451 -0.05255 C -0.52795 -0.05556 -0.50121 -0.05231 -0.5276 -0.05509 C -0.53559 -0.05602 -0.55156 -0.05764 -0.55156 -0.05741 C -0.56823 -0.06157 -0.58576 -0.06157 -0.6026 -0.06412 C -0.63351 -0.06898 -0.6625 -0.07199 -0.69392 -0.07315 C -0.74635 -0.07685 -0.79913 -0.07616 -0.85156 -0.07685 C -0.87309 -0.07639 -0.89444 -0.07639 -0.91597 -0.07569 C -0.92517 -0.07546 -0.93472 -0.06991 -0.94392 -0.06806 C -0.94861 -0.06574 -0.95365 -0.06435 -0.95833 -0.06157 " pathEditMode="relative" rAng="0" ptsTypes="ffffffffffffff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3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1" animBg="1"/>
      <p:bldP spid="17" grpId="2" animBg="1"/>
      <p:bldP spid="18" grpId="1"/>
      <p:bldP spid="1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Plugins - Processor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2" name="Picture 3" descr="C:\Users\jmvida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" y="1676810"/>
            <a:ext cx="9144000" cy="40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9745178" y="1922271"/>
            <a:ext cx="944880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/>
          <p:cNvSpPr/>
          <p:nvPr/>
        </p:nvSpPr>
        <p:spPr>
          <a:xfrm>
            <a:off x="-1221207" y="4846028"/>
            <a:ext cx="647701" cy="2133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9615638" y="1514619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1</a:t>
            </a:r>
            <a:endParaRPr lang="es-AR" sz="3200" dirty="0">
              <a:latin typeface="Berlin Sans FB Dem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6906" y="4348683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2</a:t>
            </a:r>
            <a:endParaRPr lang="es-AR" sz="3200" dirty="0">
              <a:latin typeface="Berlin Sans FB Demi" pitchFamily="34" charset="0"/>
            </a:endParaRPr>
          </a:p>
        </p:txBody>
      </p:sp>
      <p:pic>
        <p:nvPicPr>
          <p:cNvPr id="2050" name="Picture 2" descr="C:\Users\jmvidal\Desktop\proces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9" y="2276517"/>
            <a:ext cx="83153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9284676" y="4409330"/>
            <a:ext cx="3341078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9748479" y="3936665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3</a:t>
            </a:r>
            <a:endParaRPr lang="es-AR" sz="3200" dirty="0">
              <a:latin typeface="Berlin Sans FB Demi" pitchFamily="34" charset="0"/>
            </a:endParaRPr>
          </a:p>
        </p:txBody>
      </p:sp>
      <p:pic>
        <p:nvPicPr>
          <p:cNvPr id="2051" name="Picture 3" descr="C:\Users\jmvidal\Desktop\processor_con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4" y="3157579"/>
            <a:ext cx="8382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0.00555 C -0.05 -0.00694 -0.05972 -0.00971 -0.07014 -0.0111 C -0.0757 -0.01179 -0.08698 -0.01388 -0.08698 -0.01364 C -0.10521 -0.02197 -0.15157 -0.0155 -0.15643 -0.01526 C -0.1625 -0.01318 -0.16806 -0.0111 -0.17431 -0.00971 C -0.18229 -0.00624 -0.17847 -0.0074 -0.18577 -0.00555 C -0.19115 -0.00115 -0.1974 -0.00277 -0.20261 0.00162 C -0.20556 0.00417 -0.21216 0.00717 -0.21216 0.00741 C -0.21528 0.01134 -0.21945 0.01504 -0.22379 0.01689 C -0.22518 0.01967 -0.22587 0.0236 -0.22795 0.02545 C -0.23177 0.02869 -0.23056 0.02684 -0.23212 0.031 " pathEditMode="relative" rAng="0" ptsTypes="ffffffffff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00556 C -0.05 -0.00694 -0.05972 -0.00972 -0.07014 -0.01111 C -0.07569 -0.0118 -0.08698 -0.01388 -0.08698 -0.01365 C -0.10521 -0.02198 -0.15156 -0.0155 -0.15642 -0.01527 C -0.1625 -0.01319 -0.16805 -0.01111 -0.1743 -0.00972 C -0.18229 -0.00625 -0.17847 -0.00741 -0.18576 -0.00556 C -0.19114 -0.00116 -0.19739 -0.00278 -0.2026 0.00162 C -0.20555 0.00416 -0.21215 0.00717 -0.21215 0.0074 C -0.21528 0.01133 -0.21944 0.01503 -0.22378 0.01688 C -0.22517 0.01966 -0.22587 0.02359 -0.22795 0.02544 C -0.23177 0.02868 -0.23055 0.02683 -0.23212 0.03099 " pathEditMode="relative" rAng="0" ptsTypes="ffffffffff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125 C 0.02934 -0.00532 0.02569 -0.00694 0.04288 -0.00556 C 0.0592 -0.00023 0.07552 -0.00347 0.09236 -0.00417 C 0.09757 -0.00556 0.10225 -0.00764 0.10729 -0.00972 C 0.1092 -0.01065 0.11128 -0.01157 0.11319 -0.0125 C 0.11441 -0.01296 0.11632 -0.01389 0.11632 -0.01366 C 0.11944 -0.01782 0.12344 -0.02014 0.12708 -0.02384 C 0.13038 -0.02755 0.13021 -0.02477 0.13021 -0.02801 " pathEditMode="relative" rAng="0" ptsTypes="fffffff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125 C 0.02934 -0.00532 0.02569 -0.00694 0.04288 -0.00555 C 0.0592 -0.00023 0.07552 -0.00347 0.09236 -0.00416 C 0.09757 -0.00555 0.10226 -0.00764 0.10729 -0.00972 C 0.1092 -0.01065 0.11128 -0.01157 0.11319 -0.0125 C 0.11441 -0.01296 0.11632 -0.01389 0.11632 -0.01366 C 0.11944 -0.01782 0.12344 -0.02014 0.12708 -0.02384 C 0.13038 -0.02754 0.13021 -0.02477 0.13021 -0.02801 " pathEditMode="relative" rAng="0" ptsTypes="fffffff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 0.0125 C -0.06858 0.01018 -0.08959 0.00208 -0.11129 -0.00023 C -0.16459 -0.00602 -0.21841 -0.0132 -0.27188 -0.01574 C -0.29549 -0.02547 -0.34584 -0.01945 -0.34584 -0.01922 C -0.3566 -0.02061 -0.36684 -0.02246 -0.37761 -0.02338 C -0.39288 -0.02894 -0.41094 -0.02755 -0.42657 -0.02848 C -0.45191 -0.03473 -0.47882 -0.03681 -0.50452 -0.04005 C -0.52795 -0.04306 -0.50122 -0.03982 -0.52761 -0.0426 C -0.53559 -0.04352 -0.55157 -0.04514 -0.55157 -0.04491 C -0.56823 -0.04908 -0.58577 -0.04908 -0.60261 -0.05162 C -0.63351 -0.05648 -0.6625 -0.05949 -0.69393 -0.06065 C -0.74636 -0.06436 -0.79913 -0.06366 -0.85157 -0.06436 C -0.87309 -0.06389 -0.89445 -0.06389 -0.91598 -0.0632 C -0.92518 -0.06297 -0.93473 -0.05741 -0.94393 -0.05556 C -0.94861 -0.05324 -0.95365 -0.05186 -0.95834 -0.04908 " pathEditMode="relative" rAng="0" ptsTypes="ffffffffffffff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3" y="-384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7 0.0125 C -0.06858 0.01019 -0.08958 0.00208 -0.11128 -0.00023 C -0.16458 -0.00602 -0.2184 -0.01319 -0.27187 -0.01574 C -0.29549 -0.02546 -0.34583 -0.01944 -0.34583 -0.01921 C -0.3566 -0.0206 -0.36684 -0.02245 -0.3776 -0.02338 C -0.39288 -0.02894 -0.41094 -0.02755 -0.42656 -0.02847 C -0.45191 -0.03472 -0.47882 -0.03681 -0.50451 -0.04005 C -0.52795 -0.04306 -0.50121 -0.03981 -0.5276 -0.04259 C -0.53559 -0.04352 -0.55156 -0.04514 -0.55156 -0.04491 C -0.56823 -0.04907 -0.58576 -0.04907 -0.6026 -0.05162 C -0.63351 -0.05648 -0.6625 -0.05949 -0.69392 -0.06065 C -0.74635 -0.06435 -0.79913 -0.06366 -0.85156 -0.06435 C -0.87309 -0.06389 -0.89444 -0.06389 -0.91597 -0.06319 C -0.92517 -0.06296 -0.93472 -0.05741 -0.94392 -0.05556 C -0.94861 -0.05324 -0.95365 -0.05185 -0.95833 -0.04907 " pathEditMode="relative" rAng="0" ptsTypes="ffffffffffffff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3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 animBg="1"/>
      <p:bldP spid="17" grpId="1" animBg="1"/>
      <p:bldP spid="18" grpId="0"/>
      <p:bldP spid="1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– 3.1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2" name="Picture 3" descr="C:\Users\jmvida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" y="1676810"/>
            <a:ext cx="9144000" cy="40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9745178" y="1922271"/>
            <a:ext cx="944880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/>
          <p:cNvSpPr/>
          <p:nvPr/>
        </p:nvSpPr>
        <p:spPr>
          <a:xfrm>
            <a:off x="-1221207" y="4344884"/>
            <a:ext cx="647701" cy="2133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9615638" y="1514619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1</a:t>
            </a:r>
            <a:endParaRPr lang="es-AR" sz="3200" dirty="0">
              <a:latin typeface="Berlin Sans FB Dem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6906" y="3847539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2</a:t>
            </a:r>
            <a:endParaRPr lang="es-AR" sz="3200" dirty="0">
              <a:latin typeface="Berlin Sans FB Demi" pitchFamily="34" charset="0"/>
            </a:endParaRPr>
          </a:p>
        </p:txBody>
      </p:sp>
      <p:pic>
        <p:nvPicPr>
          <p:cNvPr id="3074" name="Picture 2" descr="C:\Users\jmvidal\Desktop\medi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06" y="2761689"/>
            <a:ext cx="83724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0.00555 C -0.05 -0.00694 -0.05972 -0.00971 -0.07014 -0.0111 C -0.0757 -0.01179 -0.08698 -0.01388 -0.08698 -0.01364 C -0.10521 -0.02197 -0.15157 -0.0155 -0.15643 -0.01526 C -0.1625 -0.01318 -0.16806 -0.0111 -0.17431 -0.00971 C -0.18229 -0.00624 -0.17847 -0.0074 -0.18577 -0.00555 C -0.19115 -0.00115 -0.1974 -0.00277 -0.20261 0.00162 C -0.20556 0.00417 -0.21216 0.00717 -0.21216 0.00741 C -0.21528 0.01134 -0.21945 0.01504 -0.22379 0.01689 C -0.22518 0.01967 -0.22587 0.0236 -0.22795 0.02545 C -0.23177 0.02869 -0.23056 0.02684 -0.23212 0.031 " pathEditMode="relative" rAng="0" ptsTypes="ffffffffff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00556 C -0.05 -0.00694 -0.05972 -0.00972 -0.07014 -0.01111 C -0.07569 -0.0118 -0.08698 -0.01388 -0.08698 -0.01365 C -0.10521 -0.02198 -0.15156 -0.0155 -0.15642 -0.01527 C -0.1625 -0.01319 -0.16805 -0.01111 -0.1743 -0.00972 C -0.18229 -0.00625 -0.17847 -0.00741 -0.18576 -0.00556 C -0.19114 -0.00116 -0.19739 -0.00278 -0.2026 0.00162 C -0.20555 0.00416 -0.21215 0.00717 -0.21215 0.0074 C -0.21528 0.01133 -0.21944 0.01503 -0.22378 0.01688 C -0.22517 0.01966 -0.22587 0.02359 -0.22795 0.02544 C -0.23177 0.02868 -0.23055 0.02683 -0.23212 0.03099 " pathEditMode="relative" rAng="0" ptsTypes="ffffffffff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125 C 0.02934 -0.00532 0.02569 -0.00694 0.04288 -0.00556 C 0.0592 -0.00023 0.07552 -0.00347 0.09236 -0.00417 C 0.09757 -0.00556 0.10225 -0.00764 0.10729 -0.00972 C 0.1092 -0.01065 0.11128 -0.01157 0.11319 -0.0125 C 0.11441 -0.01296 0.11632 -0.01389 0.11632 -0.01366 C 0.11944 -0.01782 0.12344 -0.02014 0.12708 -0.02384 C 0.13038 -0.02755 0.13021 -0.02477 0.13021 -0.02801 " pathEditMode="relative" rAng="0" ptsTypes="fffffff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125 C 0.02934 -0.00532 0.02569 -0.00694 0.04288 -0.00555 C 0.0592 -0.00023 0.07552 -0.00347 0.09236 -0.00416 C 0.09757 -0.00555 0.10226 -0.00764 0.10729 -0.00972 C 0.1092 -0.01065 0.11128 -0.01157 0.11319 -0.0125 C 0.11441 -0.01296 0.11632 -0.01389 0.11632 -0.01366 C 0.11944 -0.01782 0.12344 -0.02014 0.12708 -0.02384 C 0.13038 -0.02754 0.13021 -0.02477 0.13021 -0.02801 " pathEditMode="relative" rAng="0" ptsTypes="fffffff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Topics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377440"/>
            <a:ext cx="7772400" cy="3391534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What is mediation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Why mediate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How mediation works in </a:t>
            </a: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 3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configuration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exercise</a:t>
            </a: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– 3.2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026" name="Picture 2" descr="C:\Users\jmvidal\Desktop\medi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9" y="2517548"/>
            <a:ext cx="7703829" cy="216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Topics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377440"/>
            <a:ext cx="7772400" cy="3391534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What is mediation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Why mediate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How mediation works in </a:t>
            </a: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 3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configuration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exercise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004921"/>
          </a:xfrm>
        </p:spPr>
        <p:txBody>
          <a:bodyPr anchor="ctr">
            <a:normAutofit/>
          </a:bodyPr>
          <a:lstStyle/>
          <a:p>
            <a:pPr marL="457200" indent="-457200" algn="l">
              <a:defRPr/>
            </a:pPr>
            <a:r>
              <a:rPr lang="en-US" dirty="0" smtClean="0">
                <a:ea typeface="ＭＳ Ｐゴシック" charset="0"/>
              </a:rPr>
              <a:t>Create a Java </a:t>
            </a:r>
            <a:r>
              <a:rPr lang="en-US" dirty="0">
                <a:ea typeface="ＭＳ Ｐゴシック" charset="0"/>
              </a:rPr>
              <a:t>Based mediation </a:t>
            </a:r>
            <a:r>
              <a:rPr lang="en-US" dirty="0" smtClean="0">
                <a:ea typeface="ＭＳ Ｐゴシック" charset="0"/>
              </a:rPr>
              <a:t>processor: 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Resolve product by id.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Skip calls from numbers that start with 101.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Skip calls with zero duration.</a:t>
            </a:r>
            <a:endParaRPr lang="en-US" dirty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Find user by username.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Exercise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55" y="2300321"/>
            <a:ext cx="8720488" cy="200492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 user’s manual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sz="1800" dirty="0">
                <a:ea typeface="ＭＳ Ｐゴシック" charset="0"/>
                <a:hlinkClick r:id="rId2"/>
              </a:rPr>
              <a:t>http://</a:t>
            </a:r>
            <a:r>
              <a:rPr lang="en-US" sz="1800" dirty="0" smtClean="0">
                <a:ea typeface="ＭＳ Ｐゴシック" charset="0"/>
                <a:hlinkClick r:id="rId2"/>
              </a:rPr>
              <a:t>jbilling.com/files/jBilling_3_docs.zip</a:t>
            </a:r>
            <a:endParaRPr lang="en-US" sz="1800" dirty="0" smtClean="0">
              <a:ea typeface="ＭＳ Ｐゴシック" charset="0"/>
            </a:endParaRP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es-AR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ＭＳ Ｐゴシック" charset="0"/>
                <a:cs typeface="ＭＳ Ｐゴシック" charset="0"/>
              </a:rPr>
              <a:t>1.7 CHAPTER 6 </a:t>
            </a:r>
            <a:r>
              <a:rPr lang="es-A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ＭＳ Ｐゴシック" charset="0"/>
                <a:cs typeface="ＭＳ Ｐゴシック" charset="0"/>
              </a:rPr>
              <a:t>MEDIATION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s-A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ＭＳ Ｐゴシック" charset="0"/>
                <a:cs typeface="ＭＳ Ｐゴシック" charset="0"/>
              </a:rPr>
              <a:t>wiki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ea typeface="ＭＳ Ｐゴシック" charset="0"/>
              <a:cs typeface="ＭＳ Ｐゴシック" charset="0"/>
            </a:endParaRPr>
          </a:p>
          <a:p>
            <a:pPr marL="457200" indent="-457200" algn="l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Useful Links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064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What is Mediation?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5739" y="3202351"/>
            <a:ext cx="8282609" cy="2386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+mn-lt"/>
              <a:ea typeface="ＭＳ Ｐゴシック" charset="0"/>
              <a:cs typeface="ＭＳ Ｐゴシック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+mn-lt"/>
              <a:ea typeface="ＭＳ Ｐゴシック" charset="0"/>
              <a:cs typeface="ＭＳ Ｐゴシック" charset="0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a typeface="ＭＳ Ｐゴシック" charset="0"/>
                <a:cs typeface="ＭＳ Ｐゴシック" charset="0"/>
              </a:rPr>
              <a:t>Mediation is the backbone of a Telecom Billing system 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a typeface="ＭＳ Ｐゴシック" charset="0"/>
              <a:cs typeface="ＭＳ Ｐゴシック" charset="0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+mn-lt"/>
                <a:ea typeface="ＭＳ Ｐゴシック" charset="0"/>
                <a:cs typeface="ＭＳ Ｐゴシック" charset="0"/>
              </a:rPr>
              <a:t>jBilling </a:t>
            </a:r>
            <a:r>
              <a:rPr 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+mn-lt"/>
                <a:ea typeface="ＭＳ Ｐゴシック" charset="0"/>
                <a:cs typeface="ＭＳ Ｐゴシック" charset="0"/>
              </a:rPr>
              <a:t>is a Enterprise Billing System well suited for </a:t>
            </a:r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+mn-lt"/>
                <a:ea typeface="ＭＳ Ｐゴシック" charset="0"/>
                <a:cs typeface="ＭＳ Ｐゴシック" charset="0"/>
              </a:rPr>
              <a:t>the Telecom Industry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+mn-lt"/>
                <a:ea typeface="ＭＳ Ｐゴシック" charset="0"/>
                <a:cs typeface="ＭＳ Ｐゴシック" charset="0"/>
              </a:rPr>
              <a:t>The Mediation module is responsible for collecting, validating, translating and sometimes rating these transactions for the billing system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+mn-lt"/>
              <a:ea typeface="ＭＳ Ｐゴシック" charset="0"/>
              <a:cs typeface="ＭＳ Ｐゴシック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5739" y="1896804"/>
            <a:ext cx="8282609" cy="119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+mn-lt"/>
                <a:ea typeface="ＭＳ Ｐゴシック" charset="0"/>
                <a:cs typeface="ＭＳ Ｐゴシック" charset="0"/>
              </a:rPr>
              <a:t>Me-di-ate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To</a:t>
            </a:r>
            <a:r>
              <a:rPr kumimoji="0" lang="en-US" sz="2000" b="1" i="0" u="none" strike="noStrike" kern="1200" cap="all" spc="0" normalizeH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resolve or settle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1" cap="all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+mn-lt"/>
                <a:ea typeface="ＭＳ Ｐゴシック" charset="0"/>
                <a:cs typeface="ＭＳ Ｐゴシック" charset="0"/>
              </a:rPr>
              <a:t>To intervene</a:t>
            </a:r>
            <a:endParaRPr kumimoji="0" lang="en-US" sz="2000" b="1" i="0" u="none" strike="noStrike" kern="1200" cap="none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Topics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377440"/>
            <a:ext cx="7772400" cy="3391534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What is mediation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Why mediate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How mediation works in </a:t>
            </a: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 3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configuration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exercise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44" y="2513606"/>
            <a:ext cx="7772400" cy="2422933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In Telecom, purchases happen over network elements (Voice, SMS, Data, MMS, etc)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All these purchases need to be billed correctly for generating correct invoices/bills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Records in another systems are most likely in proprietary format</a:t>
            </a: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Why Mediate?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2313" y="2433229"/>
            <a:ext cx="3405550" cy="300911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ntity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2433229"/>
            <a:ext cx="1737360" cy="10499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96298" y="3226526"/>
          <a:ext cx="2686595" cy="125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19"/>
                <a:gridCol w="442394"/>
                <a:gridCol w="632244"/>
                <a:gridCol w="537319"/>
                <a:gridCol w="537319"/>
              </a:tblGrid>
              <a:tr h="31350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sdd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3edrfg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56</a:t>
                      </a:r>
                      <a:endParaRPr lang="en-US" sz="1000" dirty="0"/>
                    </a:p>
                  </a:txBody>
                  <a:tcPr/>
                </a:tc>
              </a:tr>
              <a:tr h="31350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sjws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edrfgt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43</a:t>
                      </a:r>
                      <a:endParaRPr lang="en-US" sz="1000" dirty="0"/>
                    </a:p>
                  </a:txBody>
                  <a:tcPr/>
                </a:tc>
              </a:tr>
              <a:tr h="31350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sdfg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</a:t>
                      </a:r>
                      <a:endParaRPr lang="en-US" sz="1000" dirty="0"/>
                    </a:p>
                  </a:txBody>
                  <a:tcPr/>
                </a:tc>
              </a:tr>
              <a:tr h="31350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dsg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579223" y="3475005"/>
            <a:ext cx="1097280" cy="7442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Mediation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6296298" y="2860766"/>
            <a:ext cx="26865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 Detail Record (CDR)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Why Mediate?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76503" y="3852531"/>
            <a:ext cx="161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47258" y="3852531"/>
            <a:ext cx="1031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40674" y="3422465"/>
          <a:ext cx="15065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46"/>
                <a:gridCol w="450669"/>
                <a:gridCol w="302623"/>
                <a:gridCol w="376646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sdd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siws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0674" y="3117435"/>
            <a:ext cx="150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Topics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idx="1"/>
          </p:nvPr>
        </p:nvSpPr>
        <p:spPr>
          <a:xfrm>
            <a:off x="680844" y="2032084"/>
            <a:ext cx="7772400" cy="3391534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What is mediation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Why mediate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How mediation works in </a:t>
            </a: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 3</a:t>
            </a:r>
          </a:p>
          <a:p>
            <a:pPr marL="971550" lvl="1" indent="-514350">
              <a:buFont typeface="+mj-lt"/>
              <a:buAutoNum type="romanUcPeriod"/>
              <a:defRPr/>
            </a:pPr>
            <a:r>
              <a:rPr 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ＭＳ Ｐゴシック" charset="0"/>
                <a:cs typeface="ＭＳ Ｐゴシック" charset="0"/>
              </a:rPr>
              <a:t>Mediation components</a:t>
            </a:r>
          </a:p>
          <a:p>
            <a:pPr marL="971550" lvl="1" indent="-514350">
              <a:buFont typeface="+mj-lt"/>
              <a:buAutoNum type="romanUcPeriod"/>
              <a:defRPr/>
            </a:pPr>
            <a:r>
              <a:rPr 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ＭＳ Ｐゴシック" charset="0"/>
                <a:cs typeface="ＭＳ Ｐゴシック" charset="0"/>
              </a:rPr>
              <a:t>Mediation </a:t>
            </a:r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ＭＳ Ｐゴシック" charset="0"/>
                <a:cs typeface="ＭＳ Ｐゴシック" charset="0"/>
              </a:rPr>
              <a:t>steps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configuration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exercise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40"/>
                            </p:stCondLst>
                            <p:childTnLst>
                              <p:par>
                                <p:cTn id="34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9510"/>
            <a:ext cx="7772400" cy="1921216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Reader - </a:t>
            </a:r>
            <a:r>
              <a:rPr lang="en-US" dirty="0" err="1" smtClean="0">
                <a:ea typeface="ＭＳ Ｐゴシック" charset="0"/>
              </a:rPr>
              <a:t>Imediationreader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Mediation processor - </a:t>
            </a:r>
            <a:r>
              <a:rPr lang="en-US" dirty="0" err="1" smtClean="0">
                <a:ea typeface="ＭＳ Ｐゴシック" charset="0"/>
              </a:rPr>
              <a:t>imediationprocess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Mediation task  - </a:t>
            </a:r>
            <a:r>
              <a:rPr lang="en-US" dirty="0" err="1" smtClean="0">
                <a:ea typeface="ＭＳ Ｐゴシック" charset="0"/>
              </a:rPr>
              <a:t>ischeduledtask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Mediation error handler - </a:t>
            </a:r>
            <a:r>
              <a:rPr lang="en-US" dirty="0" err="1" smtClean="0">
                <a:ea typeface="ＭＳ Ｐゴシック" charset="0"/>
              </a:rPr>
              <a:t>imediationerrorhandler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ediationreader.JPG"/>
          <p:cNvPicPr>
            <a:picLocks noChangeAspect="1"/>
          </p:cNvPicPr>
          <p:nvPr/>
        </p:nvPicPr>
        <p:blipFill rotWithShape="1">
          <a:blip r:embed="rId2"/>
          <a:srcRect b="28633"/>
          <a:stretch/>
        </p:blipFill>
        <p:spPr>
          <a:xfrm>
            <a:off x="1340860" y="2963389"/>
            <a:ext cx="6552064" cy="2129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879307" y="367087"/>
            <a:ext cx="73754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155" y="1092035"/>
            <a:ext cx="737547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Mediation Reader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Billing 3 - Medi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 3 - Mediation</Template>
  <TotalTime>1526</TotalTime>
  <Words>417</Words>
  <Application>Microsoft Office PowerPoint</Application>
  <PresentationFormat>On-screen Show (4:3)</PresentationFormat>
  <Paragraphs>184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jBilling 3 - Mediation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vikasdev</dc:creator>
  <cp:lastModifiedBy>jmvidal</cp:lastModifiedBy>
  <cp:revision>137</cp:revision>
  <dcterms:created xsi:type="dcterms:W3CDTF">2012-03-04T06:35:07Z</dcterms:created>
  <dcterms:modified xsi:type="dcterms:W3CDTF">2012-07-17T15:01:01Z</dcterms:modified>
</cp:coreProperties>
</file>