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74" r:id="rId4"/>
    <p:sldId id="275" r:id="rId5"/>
    <p:sldId id="273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6" r:id="rId18"/>
  </p:sldIdLst>
  <p:sldSz cx="9144000" cy="6858000" type="screen4x3"/>
  <p:notesSz cx="6858000" cy="9144000"/>
  <p:defaultTextStyle>
    <a:defPPr>
      <a:defRPr lang="en-I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352C29-DAEC-46B8-8AFA-1C6DFBC0A8F9}" type="datetimeFigureOut">
              <a:rPr lang="en-IN"/>
              <a:pPr/>
              <a:t>12-09-26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12F63B-462E-4894-8E64-5B0200C21B2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08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Payment Processing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84276" y="5780690"/>
            <a:ext cx="2103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/>
              <a:t>Vikas Bodani</a:t>
            </a:r>
          </a:p>
          <a:p>
            <a:pPr algn="r"/>
            <a:r>
              <a:rPr lang="en-US" sz="1200" smtClean="0"/>
              <a:t>May 9, </a:t>
            </a:r>
            <a:r>
              <a:rPr lang="en-US" sz="1200" dirty="0" smtClean="0"/>
              <a:t>2012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Rule 3 (continued)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406869"/>
            <a:ext cx="7532468" cy="3362106"/>
          </a:xfrm>
        </p:spPr>
        <p:txBody>
          <a:bodyPr anchor="t"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Update the payment object with the result</a:t>
            </a:r>
          </a:p>
          <a:p>
            <a:pPr marL="457200" indent="-457200" algn="l">
              <a:defRPr/>
            </a:pPr>
            <a:r>
              <a:rPr lang="en-US" dirty="0" smtClean="0">
                <a:ea typeface="ＭＳ Ｐゴシック" charset="0"/>
              </a:rPr>
              <a:t>	</a:t>
            </a:r>
            <a:r>
              <a:rPr lang="en-US" dirty="0" err="1" smtClean="0">
                <a:ea typeface="ＭＳ Ｐゴシック" charset="0"/>
              </a:rPr>
              <a:t>Constants.ok</a:t>
            </a:r>
            <a:r>
              <a:rPr lang="en-US" dirty="0" smtClean="0">
                <a:ea typeface="ＭＳ Ｐゴシック" charset="0"/>
              </a:rPr>
              <a:t/>
            </a:r>
            <a:br>
              <a:rPr lang="en-US" dirty="0" smtClean="0">
                <a:ea typeface="ＭＳ Ｐゴシック" charset="0"/>
              </a:rPr>
            </a:br>
            <a:r>
              <a:rPr lang="en-US" dirty="0" err="1" smtClean="0">
                <a:ea typeface="ＭＳ Ｐゴシック" charset="0"/>
              </a:rPr>
              <a:t>constants.fail</a:t>
            </a:r>
            <a:r>
              <a:rPr lang="en-US" dirty="0" smtClean="0">
                <a:ea typeface="ＭＳ Ｐゴシック" charset="0"/>
              </a:rPr>
              <a:t/>
            </a:r>
            <a:br>
              <a:rPr lang="en-US" dirty="0" smtClean="0">
                <a:ea typeface="ＭＳ Ｐゴシック" charset="0"/>
              </a:rPr>
            </a:br>
            <a:r>
              <a:rPr lang="en-US" dirty="0" err="1" smtClean="0">
                <a:ea typeface="ＭＳ Ｐゴシック" charset="0"/>
              </a:rPr>
              <a:t>constants.unavailable</a:t>
            </a:r>
            <a:endParaRPr lang="en-US" dirty="0" smtClean="0">
              <a:ea typeface="ＭＳ Ｐゴシック" charset="0"/>
            </a:endParaRPr>
          </a:p>
        </p:txBody>
      </p:sp>
      <p:pic>
        <p:nvPicPr>
          <p:cNvPr id="7" name="Picture 6" descr="SETPAYMENT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21" y="3912474"/>
            <a:ext cx="6134957" cy="129558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Rule 4 (continued)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713186"/>
            <a:ext cx="7532468" cy="4055790"/>
          </a:xfrm>
        </p:spPr>
        <p:txBody>
          <a:bodyPr anchor="t"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Parse the processor result as </a:t>
            </a:r>
            <a:r>
              <a:rPr lang="en-US" dirty="0" err="1" smtClean="0">
                <a:ea typeface="ＭＳ Ｐゴシック" charset="0"/>
              </a:rPr>
              <a:t>paymentauthorizationDto</a:t>
            </a:r>
            <a:endParaRPr lang="en-US" dirty="0" smtClean="0">
              <a:ea typeface="ＭＳ Ｐゴシック" charset="0"/>
            </a:endParaRPr>
          </a:p>
          <a:p>
            <a:pPr marL="457200" indent="-457200" algn="l">
              <a:defRPr/>
            </a:pPr>
            <a:r>
              <a:rPr lang="en-US" dirty="0" smtClean="0">
                <a:ea typeface="ＭＳ Ｐゴシック" charset="0"/>
              </a:rPr>
              <a:t>	</a:t>
            </a:r>
          </a:p>
        </p:txBody>
      </p:sp>
      <p:pic>
        <p:nvPicPr>
          <p:cNvPr id="8" name="Picture 7" descr="payment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89" y="2365704"/>
            <a:ext cx="6890392" cy="39641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Rule 5 (continued)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406868"/>
            <a:ext cx="7532468" cy="3362107"/>
          </a:xfrm>
        </p:spPr>
        <p:txBody>
          <a:bodyPr anchor="t"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Return true or false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As a rule, always return false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Return true only if the gateway is unavailable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This gives a chance for the other processors to be called to process the payment</a:t>
            </a:r>
          </a:p>
          <a:p>
            <a:pPr marL="457200" indent="-457200" algn="l">
              <a:defRPr/>
            </a:pPr>
            <a:r>
              <a:rPr lang="en-US" dirty="0" smtClean="0">
                <a:ea typeface="ＭＳ Ｐゴシック" charset="0"/>
              </a:rPr>
              <a:t>	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Rule 6-7 (continued)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396358"/>
            <a:ext cx="7532468" cy="3372617"/>
          </a:xfrm>
        </p:spPr>
        <p:txBody>
          <a:bodyPr anchor="t"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A- Add authorization result to the payment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B -Create the auth record in the database</a:t>
            </a:r>
          </a:p>
          <a:p>
            <a:pPr marL="457200" indent="-457200" algn="l">
              <a:defRPr/>
            </a:pPr>
            <a:r>
              <a:rPr lang="en-US" dirty="0" smtClean="0">
                <a:ea typeface="ＭＳ Ｐゴシック" charset="0"/>
              </a:rPr>
              <a:t>	</a:t>
            </a:r>
          </a:p>
        </p:txBody>
      </p:sp>
      <p:pic>
        <p:nvPicPr>
          <p:cNvPr id="9" name="Picture 8" descr="addauthinf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07" y="3428999"/>
            <a:ext cx="7392432" cy="152421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924" y="367087"/>
            <a:ext cx="82506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Payment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Instrument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0938" y="2698750"/>
            <a:ext cx="681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There is a plug-in type that has as a goal to find a payment method (instrument). Typically, find a valid credit card for a user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return value of this plug-in will be the parameter for the payment processing plug-in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4063" y="4087813"/>
            <a:ext cx="792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PaymentInfoTask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PaymentDTOEx</a:t>
            </a:r>
            <a:r>
              <a:rPr lang="en-US" dirty="0"/>
              <a:t> </a:t>
            </a:r>
            <a:r>
              <a:rPr lang="en-US" dirty="0" err="1"/>
              <a:t>getPaymentInfo</a:t>
            </a:r>
            <a:r>
              <a:rPr lang="en-US" dirty="0"/>
              <a:t>(Integer </a:t>
            </a:r>
            <a:r>
              <a:rPr lang="en-US" dirty="0" err="1"/>
              <a:t>userId</a:t>
            </a:r>
            <a:r>
              <a:rPr lang="en-US" dirty="0"/>
              <a:t>) throws </a:t>
            </a:r>
            <a:r>
              <a:rPr lang="en-US" dirty="0" err="1"/>
              <a:t>TaskException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924" y="367087"/>
            <a:ext cx="82506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PLUGINS TO </a:t>
            </a:r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INTEGRATE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7" name="Picture 6" descr="PaymentTas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57" y="1944619"/>
            <a:ext cx="3543795" cy="4124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Asynchronous processing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753709"/>
            <a:ext cx="7959232" cy="3015265"/>
          </a:xfrm>
        </p:spPr>
        <p:txBody>
          <a:bodyPr anchor="t"/>
          <a:lstStyle/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billing process should not wait for payment processing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allows running payments as a batch job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required when there are potentially large number of payments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gateways may or may not support concurrent requests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The </a:t>
            </a:r>
            <a:r>
              <a:rPr lang="en-US" dirty="0" err="1" smtClean="0">
                <a:ea typeface="ＭＳ Ｐゴシック" charset="0"/>
              </a:rPr>
              <a:t>processpaymentmdb</a:t>
            </a:r>
            <a:r>
              <a:rPr lang="en-US" dirty="0" smtClean="0">
                <a:ea typeface="ＭＳ Ｐゴシック" charset="0"/>
              </a:rPr>
              <a:t> calls </a:t>
            </a:r>
            <a:r>
              <a:rPr lang="en-US" dirty="0" err="1" smtClean="0">
                <a:ea typeface="ＭＳ Ｐゴシック" charset="0"/>
              </a:rPr>
              <a:t>billingprocesssessionbean.processpayment</a:t>
            </a:r>
            <a:r>
              <a:rPr lang="en-US" dirty="0" smtClean="0">
                <a:ea typeface="ＭＳ Ｐゴシック" charset="0"/>
              </a:rPr>
              <a:t> to process the payments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Asynchronous processing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9938" y="2921000"/>
            <a:ext cx="7484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billing process should not ‘wait’ to get a payment processed (ideally, payment processing would be in a different batch).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When the time comes to process a payment, the billing process will post a message in a queue (</a:t>
            </a:r>
            <a:r>
              <a:rPr lang="en-US" dirty="0" err="1" smtClean="0"/>
              <a:t>BillingProcessSessionBean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emailAndPayment</a:t>
            </a:r>
            <a:r>
              <a:rPr lang="en-US" dirty="0" smtClean="0"/>
              <a:t>())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Using JMS with </a:t>
            </a:r>
            <a:r>
              <a:rPr lang="en-US" dirty="0" err="1" smtClean="0"/>
              <a:t>ActiveMQ</a:t>
            </a:r>
            <a:r>
              <a:rPr lang="en-US" dirty="0" smtClean="0"/>
              <a:t>, a message driven class will pick up the request: </a:t>
            </a:r>
            <a:r>
              <a:rPr lang="en-US" dirty="0" err="1" smtClean="0"/>
              <a:t>ProcessPaymentMDB.java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configuration for JMS is all done with Spring: grails-app/</a:t>
            </a:r>
            <a:r>
              <a:rPr lang="en-US" dirty="0" err="1" smtClean="0"/>
              <a:t>conf</a:t>
            </a:r>
            <a:r>
              <a:rPr lang="en-US" dirty="0" smtClean="0"/>
              <a:t>/spring/</a:t>
            </a:r>
            <a:r>
              <a:rPr lang="en-US" dirty="0" err="1" smtClean="0"/>
              <a:t>resources.xml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8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Agenda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6813" y="3167063"/>
            <a:ext cx="6635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Payments: why, what?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Integration with payment gateways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Parallel payment processing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Payments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438" y="1984375"/>
            <a:ext cx="546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Payments are the last step of the main billing workflow</a:t>
            </a:r>
            <a:endParaRPr lang="en-US" dirty="0"/>
          </a:p>
        </p:txBody>
      </p:sp>
      <p:pic>
        <p:nvPicPr>
          <p:cNvPr id="5" name="Picture 4" descr="jbilling_syste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4" y="2101472"/>
            <a:ext cx="6108218" cy="42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Payments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563" y="1928814"/>
            <a:ext cx="655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Payments have a many-to-many relationship with invoices</a:t>
            </a:r>
            <a:endParaRPr lang="en-US" dirty="0"/>
          </a:p>
        </p:txBody>
      </p:sp>
      <p:pic>
        <p:nvPicPr>
          <p:cNvPr id="2" name="Picture 1" descr="jbilling_payment_invo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7" y="2318968"/>
            <a:ext cx="5230813" cy="38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1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Background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753709"/>
            <a:ext cx="7959232" cy="1754791"/>
          </a:xfrm>
        </p:spPr>
        <p:txBody>
          <a:bodyPr anchor="t"/>
          <a:lstStyle/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jBilling is not standalone billing system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integrated application with many interfaces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plug-in architecture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Payment plugins  extend the payment </a:t>
            </a:r>
            <a:r>
              <a:rPr lang="en-US" dirty="0" smtClean="0">
                <a:ea typeface="ＭＳ Ｐゴシック" charset="0"/>
              </a:rPr>
              <a:t>interface</a:t>
            </a:r>
          </a:p>
          <a:p>
            <a:pPr algn="l">
              <a:buFont typeface="Arial" pitchFamily="34" charset="0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algn="l">
              <a:buFont typeface="Arial" pitchFamily="34" charset="0"/>
              <a:buChar char="•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5875" y="4508500"/>
            <a:ext cx="675481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Step-by-step instructions on how to create a new payment processing plug-in are in the ‘jBilling Extension Guide’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0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Payment Processor Requirements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975945"/>
            <a:ext cx="7959232" cy="3793030"/>
          </a:xfrm>
        </p:spPr>
        <p:txBody>
          <a:bodyPr anchor="t"/>
          <a:lstStyle/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support many payment options (credit card, ach or direct debit)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provide fail-over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support for custom protocols for each gateway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 ease of use/configuration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Abstract classes that provide default implementation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6" y="367087"/>
            <a:ext cx="79704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Interface </a:t>
            </a:r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PaymentTask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975945"/>
            <a:ext cx="7959232" cy="3793030"/>
          </a:xfrm>
        </p:spPr>
        <p:txBody>
          <a:bodyPr anchor="t"/>
          <a:lstStyle/>
          <a:p>
            <a:pPr algn="l"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6" descr="PaymentTas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3" y="1975945"/>
            <a:ext cx="8453536" cy="3962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Rules for implementing a Payment Processor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860331"/>
            <a:ext cx="7532468" cy="4099034"/>
          </a:xfrm>
        </p:spPr>
        <p:txBody>
          <a:bodyPr anchor="t"/>
          <a:lstStyle/>
          <a:p>
            <a:pPr marL="457200" indent="-457200" algn="l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Implement a time-out </a:t>
            </a:r>
          </a:p>
          <a:p>
            <a:pPr marL="457200" indent="-457200" algn="l">
              <a:defRPr/>
            </a:pPr>
            <a:r>
              <a:rPr lang="en-US" dirty="0" smtClean="0">
                <a:ea typeface="ＭＳ Ｐゴシック" charset="0"/>
              </a:rPr>
              <a:t>	seconds or </a:t>
            </a:r>
            <a:r>
              <a:rPr lang="en-US" dirty="0" err="1" smtClean="0">
                <a:ea typeface="ＭＳ Ｐゴシック" charset="0"/>
              </a:rPr>
              <a:t>mili</a:t>
            </a:r>
            <a:r>
              <a:rPr lang="en-US" dirty="0" smtClean="0">
                <a:ea typeface="ＭＳ Ｐゴシック" charset="0"/>
              </a:rPr>
              <a:t>-seconds, if timeout, gateway unavailable</a:t>
            </a:r>
          </a:p>
        </p:txBody>
      </p:sp>
      <p:pic>
        <p:nvPicPr>
          <p:cNvPr id="8" name="Picture 7" descr="PaymentTaskWithTime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89" y="2953407"/>
            <a:ext cx="6715576" cy="390459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367087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Rule 2 (continued)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1860331"/>
            <a:ext cx="7532468" cy="4099034"/>
          </a:xfrm>
        </p:spPr>
        <p:txBody>
          <a:bodyPr anchor="t"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Use Parameters</a:t>
            </a:r>
          </a:p>
          <a:p>
            <a:pPr marL="457200" indent="-457200" algn="l">
              <a:defRPr/>
            </a:pPr>
            <a:r>
              <a:rPr lang="en-US" dirty="0" smtClean="0">
                <a:ea typeface="ＭＳ Ｐゴシック" charset="0"/>
              </a:rPr>
              <a:t>	gateway </a:t>
            </a:r>
            <a:r>
              <a:rPr lang="en-US" dirty="0" err="1" smtClean="0">
                <a:ea typeface="ＭＳ Ｐゴシック" charset="0"/>
              </a:rPr>
              <a:t>url</a:t>
            </a:r>
            <a:r>
              <a:rPr lang="en-US" dirty="0" smtClean="0">
                <a:ea typeface="ＭＳ Ｐゴシック" charset="0"/>
              </a:rPr>
              <a:t>, key, username, password etc</a:t>
            </a:r>
          </a:p>
        </p:txBody>
      </p:sp>
      <p:pic>
        <p:nvPicPr>
          <p:cNvPr id="8" name="Picture 7" descr="PaymentTaskWithTime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89" y="2953407"/>
            <a:ext cx="6715576" cy="390459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billing-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449</Words>
  <Application>Microsoft Macintosh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jbilling-presentationtemplate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LongerDays.com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Lawie</dc:creator>
  <cp:lastModifiedBy>Emiliano Conde</cp:lastModifiedBy>
  <cp:revision>75</cp:revision>
  <dcterms:created xsi:type="dcterms:W3CDTF">2012-02-10T14:50:52Z</dcterms:created>
  <dcterms:modified xsi:type="dcterms:W3CDTF">2012-09-26T14:20:53Z</dcterms:modified>
</cp:coreProperties>
</file>