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31"/>
  </p:handout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7" r:id="rId27"/>
    <p:sldId id="286" r:id="rId28"/>
    <p:sldId id="267" r:id="rId29"/>
    <p:sldId id="268" r:id="rId3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7" d="100"/>
          <a:sy n="167" d="100"/>
        </p:scale>
        <p:origin x="-10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DD02DAB-D1A3-3648-8DF3-53BEC6F129AD}" type="datetimeFigureOut">
              <a:rPr lang="en-US"/>
              <a:pPr>
                <a:defRPr/>
              </a:pPr>
              <a:t>12-06-15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1D2D0F8-1A1B-D940-B84F-534557A4EA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277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34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4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noFill/>
        </p:spPr>
        <p:txBody>
          <a:bodyPr anchor="t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 algn="l">
              <a:defRPr sz="4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 marL="0" indent="0" algn="ctr">
              <a:buNone/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9601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572085"/>
            <a:ext cx="4038600" cy="3554077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sz="2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>
              <a:defRPr sz="24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2pPr>
            <a:lvl3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3pPr>
            <a:lvl4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4pPr>
            <a:lvl5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572086"/>
            <a:ext cx="4038600" cy="3554077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sz="2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>
              <a:defRPr sz="24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2pPr>
            <a:lvl3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3pPr>
            <a:lvl4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4pPr>
            <a:lvl5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94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79705"/>
            <a:ext cx="4040188" cy="3446458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sz="24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2pPr>
            <a:lvl3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3pPr>
            <a:lvl4pPr>
              <a:defRPr sz="16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4pPr>
            <a:lvl5pPr>
              <a:defRPr sz="16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79705"/>
            <a:ext cx="4041775" cy="3446458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sz="24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2pPr>
            <a:lvl3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3pPr>
            <a:lvl4pPr>
              <a:defRPr sz="16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4pPr>
            <a:lvl5pPr>
              <a:defRPr sz="16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78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023567" cy="1162050"/>
          </a:xfrm>
        </p:spPr>
        <p:txBody>
          <a:bodyPr anchor="b"/>
          <a:lstStyle>
            <a:lvl1pPr algn="ctr">
              <a:defRPr sz="4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01228"/>
            <a:ext cx="5111750" cy="3831225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sz="32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>
              <a:defRPr sz="2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2pPr>
            <a:lvl3pPr>
              <a:defRPr sz="24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3pPr>
            <a:lvl4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4pPr>
            <a:lvl5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66279"/>
            <a:ext cx="3008313" cy="3572940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 marL="0" indent="0">
              <a:buNone/>
              <a:defRPr sz="2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7658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028" name="Picture 4" descr="jBilling-academy-logo-trans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5737225"/>
            <a:ext cx="2493963" cy="103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ln w="1841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ln w="18415" cmpd="sng">
            <a:solidFill>
              <a:srgbClr val="FFFFFF"/>
            </a:solidFill>
            <a:prstDash val="solid"/>
          </a:ln>
          <a:solidFill>
            <a:schemeClr val="bg1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ln w="18415" cmpd="sng">
            <a:solidFill>
              <a:srgbClr val="FFFFFF"/>
            </a:solidFill>
            <a:prstDash val="solid"/>
          </a:ln>
          <a:solidFill>
            <a:schemeClr val="bg1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ln w="18415" cmpd="sng">
            <a:solidFill>
              <a:srgbClr val="FFFFFF"/>
            </a:solidFill>
            <a:prstDash val="solid"/>
          </a:ln>
          <a:solidFill>
            <a:schemeClr val="bg1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ln w="18415" cmpd="sng">
            <a:solidFill>
              <a:srgbClr val="FFFFFF"/>
            </a:solidFill>
            <a:prstDash val="solid"/>
          </a:ln>
          <a:solidFill>
            <a:schemeClr val="bg1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ln w="18415" cmpd="sng">
            <a:solidFill>
              <a:srgbClr val="FFFFFF"/>
            </a:solidFill>
            <a:prstDash val="solid"/>
          </a:ln>
          <a:solidFill>
            <a:schemeClr val="bg1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9307" y="2222344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jBilling Plug-ins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2334" y="3148594"/>
            <a:ext cx="7375474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Extending jBilling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076" name="TextBox 6"/>
          <p:cNvSpPr txBox="1">
            <a:spLocks noChangeArrowheads="1"/>
          </p:cNvSpPr>
          <p:nvPr/>
        </p:nvSpPr>
        <p:spPr bwMode="auto">
          <a:xfrm>
            <a:off x="1636713" y="4514850"/>
            <a:ext cx="59134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Category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79307" y="2510820"/>
            <a:ext cx="737547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Name</a:t>
            </a:r>
            <a:r>
              <a:rPr lang="en-US" b="1" dirty="0"/>
              <a:t>: </a:t>
            </a:r>
            <a:r>
              <a:rPr lang="en-US" dirty="0"/>
              <a:t>Invoice composition</a:t>
            </a:r>
          </a:p>
          <a:p>
            <a:r>
              <a:rPr lang="en-US" b="1" u="sng" dirty="0"/>
              <a:t/>
            </a:r>
            <a:br>
              <a:rPr lang="en-US" b="1" u="sng" dirty="0"/>
            </a:br>
            <a:r>
              <a:rPr lang="en-US" b="1" u="sng" dirty="0" smtClean="0"/>
              <a:t>Interface</a:t>
            </a:r>
            <a:r>
              <a:rPr lang="en-US" dirty="0" smtClean="0"/>
              <a:t>: </a:t>
            </a:r>
            <a:r>
              <a:rPr lang="en-US" sz="1200" dirty="0">
                <a:latin typeface="Courier New"/>
                <a:cs typeface="Courier New"/>
              </a:rPr>
              <a:t> com.sapienter.jBilling.server.pluggableTask.InvoiceCompositionTask</a:t>
            </a:r>
            <a:endParaRPr lang="en-US" sz="1200" dirty="0" smtClean="0">
              <a:latin typeface="Courier New"/>
              <a:cs typeface="Courier New"/>
            </a:endParaRPr>
          </a:p>
          <a:p>
            <a:endParaRPr lang="en-US" sz="1200" u="sng" dirty="0">
              <a:latin typeface="Courier New"/>
              <a:cs typeface="Courier New"/>
            </a:endParaRPr>
          </a:p>
          <a:p>
            <a:r>
              <a:rPr lang="en-US" b="1" u="sng" dirty="0" smtClean="0"/>
              <a:t>Description</a:t>
            </a:r>
            <a:r>
              <a:rPr lang="en-US" dirty="0" smtClean="0"/>
              <a:t>: </a:t>
            </a:r>
          </a:p>
          <a:p>
            <a:endParaRPr lang="en-US" sz="2000" dirty="0"/>
          </a:p>
          <a:p>
            <a:r>
              <a:rPr lang="en-US" sz="2000" dirty="0" smtClean="0"/>
              <a:t>Called by the billing process, or when an invoice is created manually.</a:t>
            </a:r>
          </a:p>
          <a:p>
            <a:r>
              <a:rPr lang="en-US" sz="2000" dirty="0" smtClean="0"/>
              <a:t>It ‘copies’ the orders into the invoice.</a:t>
            </a:r>
            <a:r>
              <a:rPr lang="en-US" sz="2000" dirty="0" smtClean="0"/>
              <a:t> Creates </a:t>
            </a:r>
            <a:r>
              <a:rPr lang="en-US" sz="2000" dirty="0"/>
              <a:t>an invoice from a given order/s or invoice/s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New implementations are usually used chained, after the ‘Basic’ type ran.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619302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Category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79307" y="2510820"/>
            <a:ext cx="737547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Name</a:t>
            </a:r>
            <a:r>
              <a:rPr lang="en-US" b="1" dirty="0"/>
              <a:t>: </a:t>
            </a:r>
            <a:r>
              <a:rPr lang="en-US" dirty="0"/>
              <a:t>Order Period</a:t>
            </a:r>
          </a:p>
          <a:p>
            <a:r>
              <a:rPr lang="en-US" b="1" u="sng" dirty="0"/>
              <a:t/>
            </a:r>
            <a:br>
              <a:rPr lang="en-US" b="1" u="sng" dirty="0"/>
            </a:br>
            <a:r>
              <a:rPr lang="en-US" b="1" u="sng" dirty="0" smtClean="0"/>
              <a:t>Interface</a:t>
            </a:r>
            <a:r>
              <a:rPr lang="en-US" dirty="0" smtClean="0"/>
              <a:t>: 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com.sapienter.jBilling.server.pluggableTask.OrderPeriodTask</a:t>
            </a:r>
            <a:endParaRPr lang="en-US" sz="1200" dirty="0" smtClean="0">
              <a:latin typeface="Courier New"/>
              <a:cs typeface="Courier New"/>
            </a:endParaRPr>
          </a:p>
          <a:p>
            <a:endParaRPr lang="en-US" sz="1200" u="sng" dirty="0">
              <a:latin typeface="Courier New"/>
              <a:cs typeface="Courier New"/>
            </a:endParaRPr>
          </a:p>
          <a:p>
            <a:r>
              <a:rPr lang="en-US" b="1" u="sng" dirty="0" smtClean="0"/>
              <a:t>Description</a:t>
            </a:r>
            <a:r>
              <a:rPr lang="en-US" dirty="0" smtClean="0"/>
              <a:t>: </a:t>
            </a:r>
          </a:p>
          <a:p>
            <a:endParaRPr lang="en-US" sz="2000" dirty="0"/>
          </a:p>
          <a:p>
            <a:r>
              <a:rPr lang="en-US" sz="2000" dirty="0" smtClean="0"/>
              <a:t>Called when an invoice is created (mostly by the billing process). Called after order filter if it return ‘true’.</a:t>
            </a:r>
          </a:p>
          <a:p>
            <a:r>
              <a:rPr lang="en-US" sz="2000" dirty="0" smtClean="0"/>
              <a:t>Calculates </a:t>
            </a:r>
            <a:r>
              <a:rPr lang="en-US" sz="2000" dirty="0"/>
              <a:t>the start and end dates of the period of an order to be included in an invoice.</a:t>
            </a:r>
            <a:endParaRPr lang="en-US" sz="2000" u="sng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00353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Category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79307" y="2510820"/>
            <a:ext cx="73754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Name</a:t>
            </a:r>
            <a:r>
              <a:rPr lang="en-US" b="1" dirty="0"/>
              <a:t>: </a:t>
            </a:r>
            <a:r>
              <a:rPr lang="en-US" dirty="0"/>
              <a:t>Payment Gateway</a:t>
            </a:r>
          </a:p>
          <a:p>
            <a:r>
              <a:rPr lang="en-US" b="1" u="sng" dirty="0"/>
              <a:t/>
            </a:r>
            <a:br>
              <a:rPr lang="en-US" b="1" u="sng" dirty="0"/>
            </a:br>
            <a:r>
              <a:rPr lang="en-US" b="1" u="sng" dirty="0" smtClean="0"/>
              <a:t>Interface</a:t>
            </a:r>
            <a:r>
              <a:rPr lang="en-US" dirty="0" smtClean="0"/>
              <a:t>: 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com.sapienter.jBilling.server.pluggableTask.PaymentTask</a:t>
            </a:r>
            <a:endParaRPr lang="en-US" sz="1200" dirty="0" smtClean="0">
              <a:latin typeface="Courier New"/>
              <a:cs typeface="Courier New"/>
            </a:endParaRPr>
          </a:p>
          <a:p>
            <a:endParaRPr lang="en-US" sz="1200" u="sng" dirty="0">
              <a:latin typeface="Courier New"/>
              <a:cs typeface="Courier New"/>
            </a:endParaRPr>
          </a:p>
          <a:p>
            <a:r>
              <a:rPr lang="en-US" b="1" u="sng" dirty="0" smtClean="0"/>
              <a:t>Description</a:t>
            </a:r>
            <a:r>
              <a:rPr lang="en-US" dirty="0" smtClean="0"/>
              <a:t>: </a:t>
            </a:r>
          </a:p>
          <a:p>
            <a:endParaRPr lang="en-US" sz="2000" dirty="0"/>
          </a:p>
          <a:p>
            <a:r>
              <a:rPr lang="en-US" sz="2000" dirty="0"/>
              <a:t>Submits a payment request to a payment gateway, usually to clear a credit card or ACH payment.</a:t>
            </a:r>
            <a:endParaRPr lang="en-US" sz="2000" u="sng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67067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Category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79307" y="2510820"/>
            <a:ext cx="737547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Name</a:t>
            </a:r>
            <a:r>
              <a:rPr lang="en-US" b="1" dirty="0"/>
              <a:t>: </a:t>
            </a:r>
            <a:r>
              <a:rPr lang="en-US" dirty="0"/>
              <a:t>Notification</a:t>
            </a:r>
          </a:p>
          <a:p>
            <a:r>
              <a:rPr lang="en-US" b="1" u="sng" dirty="0"/>
              <a:t/>
            </a:r>
            <a:br>
              <a:rPr lang="en-US" b="1" u="sng" dirty="0"/>
            </a:br>
            <a:r>
              <a:rPr lang="en-US" b="1" u="sng" dirty="0" smtClean="0"/>
              <a:t>Interface</a:t>
            </a:r>
            <a:r>
              <a:rPr lang="en-US" dirty="0" smtClean="0"/>
              <a:t>: 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com.sapienter.jBilling.server.pluggableTask.NotificationTask</a:t>
            </a:r>
            <a:endParaRPr lang="en-US" sz="1200" dirty="0" smtClean="0">
              <a:latin typeface="Courier New"/>
              <a:cs typeface="Courier New"/>
            </a:endParaRPr>
          </a:p>
          <a:p>
            <a:endParaRPr lang="en-US" sz="1200" u="sng" dirty="0">
              <a:latin typeface="Courier New"/>
              <a:cs typeface="Courier New"/>
            </a:endParaRPr>
          </a:p>
          <a:p>
            <a:r>
              <a:rPr lang="en-US" b="1" u="sng" dirty="0" smtClean="0"/>
              <a:t>Description</a:t>
            </a:r>
            <a:r>
              <a:rPr lang="en-US" dirty="0" smtClean="0"/>
              <a:t>: </a:t>
            </a:r>
          </a:p>
          <a:p>
            <a:endParaRPr lang="en-US" sz="2000" dirty="0"/>
          </a:p>
          <a:p>
            <a:r>
              <a:rPr lang="en-US" sz="2000" dirty="0"/>
              <a:t>Sends a notification to a customer.</a:t>
            </a:r>
            <a:endParaRPr lang="en-US" sz="2000" u="sng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87475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Category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79307" y="2510820"/>
            <a:ext cx="737547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Name</a:t>
            </a:r>
            <a:r>
              <a:rPr lang="en-US" b="1" dirty="0"/>
              <a:t>: </a:t>
            </a:r>
            <a:r>
              <a:rPr lang="en-US" dirty="0"/>
              <a:t>Payment method</a:t>
            </a:r>
          </a:p>
          <a:p>
            <a:r>
              <a:rPr lang="en-US" b="1" u="sng" dirty="0"/>
              <a:t/>
            </a:r>
            <a:br>
              <a:rPr lang="en-US" b="1" u="sng" dirty="0"/>
            </a:br>
            <a:r>
              <a:rPr lang="en-US" b="1" u="sng" dirty="0" smtClean="0"/>
              <a:t>Interface</a:t>
            </a:r>
            <a:r>
              <a:rPr lang="en-US" dirty="0" smtClean="0"/>
              <a:t>: 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com.sapienter.jBilling.server.pluggableTask.PaymentInfoTask</a:t>
            </a:r>
            <a:endParaRPr lang="en-US" sz="1200" dirty="0" smtClean="0">
              <a:latin typeface="Courier New"/>
              <a:cs typeface="Courier New"/>
            </a:endParaRPr>
          </a:p>
          <a:p>
            <a:endParaRPr lang="en-US" sz="1200" u="sng" dirty="0">
              <a:latin typeface="Courier New"/>
              <a:cs typeface="Courier New"/>
            </a:endParaRPr>
          </a:p>
          <a:p>
            <a:r>
              <a:rPr lang="en-US" b="1" u="sng" dirty="0" smtClean="0"/>
              <a:t>Description</a:t>
            </a:r>
            <a:r>
              <a:rPr lang="en-US" dirty="0" smtClean="0"/>
              <a:t>: </a:t>
            </a:r>
          </a:p>
          <a:p>
            <a:endParaRPr lang="en-US" sz="2000" dirty="0"/>
          </a:p>
          <a:p>
            <a:r>
              <a:rPr lang="en-US" sz="2000" dirty="0" smtClean="0"/>
              <a:t>Called before the payment processing plug-in is called. Finds </a:t>
            </a:r>
            <a:r>
              <a:rPr lang="en-US" sz="2000" dirty="0"/>
              <a:t>and selects the payment </a:t>
            </a:r>
            <a:r>
              <a:rPr lang="en-US" sz="2000" dirty="0" smtClean="0"/>
              <a:t>information (instrument, like a credit card or bank information) </a:t>
            </a:r>
            <a:r>
              <a:rPr lang="en-US" sz="2000" dirty="0"/>
              <a:t>prior to submitting a </a:t>
            </a:r>
            <a:r>
              <a:rPr lang="en-US" sz="2000" dirty="0" smtClean="0"/>
              <a:t>payment.</a:t>
            </a:r>
            <a:endParaRPr lang="en-US" sz="2000" dirty="0"/>
          </a:p>
          <a:p>
            <a:r>
              <a:rPr lang="en-US" sz="2000" dirty="0" smtClean="0"/>
              <a:t>Example: filter out expired credit card.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158734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Category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79307" y="2510820"/>
            <a:ext cx="73754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Name</a:t>
            </a:r>
            <a:r>
              <a:rPr lang="en-US" b="1" dirty="0"/>
              <a:t>: </a:t>
            </a:r>
            <a:r>
              <a:rPr lang="en-US" dirty="0"/>
              <a:t>Interests</a:t>
            </a:r>
          </a:p>
          <a:p>
            <a:r>
              <a:rPr lang="en-US" b="1" u="sng" dirty="0"/>
              <a:t/>
            </a:r>
            <a:br>
              <a:rPr lang="en-US" b="1" u="sng" dirty="0"/>
            </a:br>
            <a:r>
              <a:rPr lang="en-US" b="1" u="sng" dirty="0" smtClean="0"/>
              <a:t>Interface</a:t>
            </a:r>
            <a:r>
              <a:rPr lang="en-US" dirty="0" smtClean="0"/>
              <a:t>: 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com.sapienter.jBilling.server.pluggableTask.PenaltyTask</a:t>
            </a:r>
            <a:endParaRPr lang="en-US" sz="1200" dirty="0" smtClean="0">
              <a:latin typeface="Courier New"/>
              <a:cs typeface="Courier New"/>
            </a:endParaRPr>
          </a:p>
          <a:p>
            <a:endParaRPr lang="en-US" sz="1200" u="sng" dirty="0">
              <a:latin typeface="Courier New"/>
              <a:cs typeface="Courier New"/>
            </a:endParaRPr>
          </a:p>
          <a:p>
            <a:r>
              <a:rPr lang="en-US" b="1" u="sng" dirty="0" smtClean="0"/>
              <a:t>Description</a:t>
            </a:r>
            <a:r>
              <a:rPr lang="en-US" dirty="0" smtClean="0"/>
              <a:t>: </a:t>
            </a:r>
          </a:p>
          <a:p>
            <a:endParaRPr lang="en-US" sz="2000" dirty="0"/>
          </a:p>
          <a:p>
            <a:r>
              <a:rPr lang="en-US" sz="2000" dirty="0"/>
              <a:t>Decides if a penalty (interest) is required for an overdue invoices, and if so it calculates the amount.</a:t>
            </a:r>
            <a:endParaRPr lang="en-US" sz="2000" u="sng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73769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Category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79307" y="2510820"/>
            <a:ext cx="73754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Name</a:t>
            </a:r>
            <a:r>
              <a:rPr lang="en-US" b="1" dirty="0"/>
              <a:t>: </a:t>
            </a:r>
            <a:r>
              <a:rPr lang="en-US" dirty="0"/>
              <a:t>Gateway down alarm</a:t>
            </a:r>
          </a:p>
          <a:p>
            <a:r>
              <a:rPr lang="en-US" b="1" u="sng" dirty="0"/>
              <a:t/>
            </a:r>
            <a:br>
              <a:rPr lang="en-US" b="1" u="sng" dirty="0"/>
            </a:br>
            <a:r>
              <a:rPr lang="en-US" b="1" u="sng" dirty="0" smtClean="0"/>
              <a:t>Interface</a:t>
            </a:r>
            <a:r>
              <a:rPr lang="en-US" dirty="0" smtClean="0"/>
              <a:t>: 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com.sapienter.jBilling.server.pluggableTask.ProcessorAlarm</a:t>
            </a:r>
            <a:endParaRPr lang="en-US" sz="1200" dirty="0" smtClean="0">
              <a:latin typeface="Courier New"/>
              <a:cs typeface="Courier New"/>
            </a:endParaRPr>
          </a:p>
          <a:p>
            <a:endParaRPr lang="en-US" sz="1200" u="sng" dirty="0">
              <a:latin typeface="Courier New"/>
              <a:cs typeface="Courier New"/>
            </a:endParaRPr>
          </a:p>
          <a:p>
            <a:r>
              <a:rPr lang="en-US" b="1" u="sng" dirty="0" smtClean="0"/>
              <a:t>Description</a:t>
            </a:r>
            <a:r>
              <a:rPr lang="en-US" dirty="0" smtClean="0"/>
              <a:t>: </a:t>
            </a:r>
          </a:p>
          <a:p>
            <a:endParaRPr lang="en-US" sz="2000" dirty="0"/>
          </a:p>
          <a:p>
            <a:r>
              <a:rPr lang="en-US" sz="2000" dirty="0"/>
              <a:t>Sends a notification if a payment gateway is </a:t>
            </a:r>
            <a:r>
              <a:rPr lang="en-US" sz="2000" dirty="0" smtClean="0"/>
              <a:t>down.</a:t>
            </a:r>
            <a:endParaRPr lang="en-US" sz="2000" dirty="0"/>
          </a:p>
          <a:p>
            <a:r>
              <a:rPr lang="en-US" sz="2000" dirty="0" smtClean="0"/>
              <a:t>Pretty much obsoleted.</a:t>
            </a:r>
          </a:p>
        </p:txBody>
      </p:sp>
    </p:spTree>
    <p:extLst>
      <p:ext uri="{BB962C8B-B14F-4D97-AF65-F5344CB8AC3E}">
        <p14:creationId xmlns:p14="http://schemas.microsoft.com/office/powerpoint/2010/main" val="4224351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Category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79307" y="2510820"/>
            <a:ext cx="737547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Name</a:t>
            </a:r>
            <a:r>
              <a:rPr lang="en-US" b="1" dirty="0"/>
              <a:t>: </a:t>
            </a:r>
            <a:r>
              <a:rPr lang="en-US" dirty="0"/>
              <a:t>User subscription status manager</a:t>
            </a:r>
          </a:p>
          <a:p>
            <a:r>
              <a:rPr lang="en-US" b="1" u="sng" dirty="0"/>
              <a:t/>
            </a:r>
            <a:br>
              <a:rPr lang="en-US" b="1" u="sng" dirty="0"/>
            </a:br>
            <a:r>
              <a:rPr lang="en-US" b="1" u="sng" dirty="0" smtClean="0"/>
              <a:t>Interface</a:t>
            </a:r>
            <a:r>
              <a:rPr lang="en-US" dirty="0" smtClean="0"/>
              <a:t>: </a:t>
            </a:r>
            <a:r>
              <a:rPr lang="en-US" sz="1200" dirty="0">
                <a:latin typeface="Courier New"/>
                <a:cs typeface="Courier New"/>
              </a:rPr>
              <a:t> com.sapienter.jBilling.server.user.tasks.ISubscriptionStatusManager</a:t>
            </a:r>
            <a:endParaRPr lang="en-US" sz="1200" dirty="0" smtClean="0">
              <a:latin typeface="Courier New"/>
              <a:cs typeface="Courier New"/>
            </a:endParaRPr>
          </a:p>
          <a:p>
            <a:endParaRPr lang="en-US" sz="1200" u="sng" dirty="0">
              <a:latin typeface="Courier New"/>
              <a:cs typeface="Courier New"/>
            </a:endParaRPr>
          </a:p>
          <a:p>
            <a:r>
              <a:rPr lang="en-US" b="1" u="sng" dirty="0" smtClean="0"/>
              <a:t>Description</a:t>
            </a:r>
            <a:r>
              <a:rPr lang="en-US" dirty="0" smtClean="0"/>
              <a:t>: </a:t>
            </a:r>
          </a:p>
          <a:p>
            <a:endParaRPr lang="en-US" sz="2000" dirty="0"/>
          </a:p>
          <a:p>
            <a:r>
              <a:rPr lang="en-US" sz="2000" dirty="0"/>
              <a:t>Handles the state machine where the transitions from statuses is </a:t>
            </a:r>
            <a:r>
              <a:rPr lang="en-US" sz="2000" dirty="0" smtClean="0"/>
              <a:t>defined.</a:t>
            </a:r>
          </a:p>
          <a:p>
            <a:r>
              <a:rPr lang="en-US" sz="2000" dirty="0" smtClean="0"/>
              <a:t>Pretty much obsoleted</a:t>
            </a:r>
            <a:r>
              <a:rPr lang="en-US" sz="2000" dirty="0" smtClean="0"/>
              <a:t>.</a:t>
            </a:r>
            <a:endParaRPr lang="en-US" sz="2000" u="sng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85353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Category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79307" y="2510820"/>
            <a:ext cx="73754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Name</a:t>
            </a:r>
            <a:r>
              <a:rPr lang="en-US" b="1" dirty="0"/>
              <a:t>: </a:t>
            </a:r>
            <a:r>
              <a:rPr lang="en-US" dirty="0"/>
              <a:t>Asynchronous payment parameters.</a:t>
            </a:r>
          </a:p>
          <a:p>
            <a:r>
              <a:rPr lang="en-US" b="1" u="sng" dirty="0"/>
              <a:t/>
            </a:r>
            <a:br>
              <a:rPr lang="en-US" b="1" u="sng" dirty="0"/>
            </a:br>
            <a:r>
              <a:rPr lang="en-US" b="1" u="sng" dirty="0" smtClean="0"/>
              <a:t>Interface</a:t>
            </a:r>
            <a:r>
              <a:rPr lang="en-US" dirty="0" smtClean="0"/>
              <a:t>: </a:t>
            </a:r>
            <a:r>
              <a:rPr lang="en-US" sz="1200" dirty="0">
                <a:latin typeface="Courier New"/>
                <a:cs typeface="Courier New"/>
              </a:rPr>
              <a:t> com.sapienter.jBilling.server.payment.tasks.IAsyncPaymentParameters</a:t>
            </a:r>
            <a:endParaRPr lang="en-US" sz="1200" dirty="0" smtClean="0">
              <a:latin typeface="Courier New"/>
              <a:cs typeface="Courier New"/>
            </a:endParaRPr>
          </a:p>
          <a:p>
            <a:endParaRPr lang="en-US" sz="1200" u="sng" dirty="0">
              <a:latin typeface="Courier New"/>
              <a:cs typeface="Courier New"/>
            </a:endParaRPr>
          </a:p>
          <a:p>
            <a:r>
              <a:rPr lang="en-US" b="1" u="sng" dirty="0" smtClean="0"/>
              <a:t>Description</a:t>
            </a:r>
            <a:r>
              <a:rPr lang="en-US" dirty="0" smtClean="0"/>
              <a:t>: </a:t>
            </a:r>
          </a:p>
          <a:p>
            <a:endParaRPr lang="en-US" sz="2000" dirty="0"/>
          </a:p>
          <a:p>
            <a:r>
              <a:rPr lang="en-US" sz="2000" dirty="0"/>
              <a:t>Can add additional parameters to help distribute load for asynchronous payment processing.</a:t>
            </a:r>
            <a:endParaRPr lang="en-US" sz="2000" u="sng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70314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Category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79307" y="2510820"/>
            <a:ext cx="73754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Name</a:t>
            </a:r>
            <a:r>
              <a:rPr lang="en-US" b="1" dirty="0"/>
              <a:t>: </a:t>
            </a:r>
            <a:r>
              <a:rPr lang="en-US" dirty="0"/>
              <a:t>Item Management</a:t>
            </a:r>
          </a:p>
          <a:p>
            <a:r>
              <a:rPr lang="en-US" b="1" u="sng" dirty="0"/>
              <a:t/>
            </a:r>
            <a:br>
              <a:rPr lang="en-US" b="1" u="sng" dirty="0"/>
            </a:br>
            <a:r>
              <a:rPr lang="en-US" b="1" u="sng" dirty="0" smtClean="0"/>
              <a:t>Interface</a:t>
            </a:r>
            <a:r>
              <a:rPr lang="en-US" dirty="0" smtClean="0"/>
              <a:t>: 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com.sapienter.jBilling.server.item.tasks.IItemPurchaseManager</a:t>
            </a:r>
            <a:endParaRPr lang="en-US" sz="1200" dirty="0" smtClean="0">
              <a:latin typeface="Courier New"/>
              <a:cs typeface="Courier New"/>
            </a:endParaRPr>
          </a:p>
          <a:p>
            <a:endParaRPr lang="en-US" sz="1200" u="sng" dirty="0">
              <a:latin typeface="Courier New"/>
              <a:cs typeface="Courier New"/>
            </a:endParaRPr>
          </a:p>
          <a:p>
            <a:r>
              <a:rPr lang="en-US" b="1" u="sng" dirty="0" smtClean="0"/>
              <a:t>Description</a:t>
            </a:r>
            <a:r>
              <a:rPr lang="en-US" dirty="0" smtClean="0"/>
              <a:t>: </a:t>
            </a:r>
          </a:p>
          <a:p>
            <a:endParaRPr lang="en-US" sz="2000" dirty="0"/>
          </a:p>
          <a:p>
            <a:r>
              <a:rPr lang="en-US" sz="2000" dirty="0"/>
              <a:t>Executes adding an item into an order. It can decide to manipulate that item or the order by, for example, adding other items.</a:t>
            </a:r>
            <a:endParaRPr lang="en-US" sz="2000" u="sng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06102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Vision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1082" y="2512883"/>
            <a:ext cx="737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jBilling is an application framework for the billing domain.</a:t>
            </a:r>
            <a:r>
              <a:rPr lang="en-US" dirty="0" smtClean="0"/>
              <a:t> </a:t>
            </a:r>
            <a:r>
              <a:rPr lang="en-US" u="sng" dirty="0" smtClean="0"/>
              <a:t>Did you know?</a:t>
            </a:r>
            <a:endParaRPr lang="en-US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879307" y="3145757"/>
            <a:ext cx="7375474" cy="92333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 idea is to capture the </a:t>
            </a:r>
            <a:r>
              <a:rPr lang="en-US" b="1" dirty="0" smtClean="0"/>
              <a:t>common requirements</a:t>
            </a:r>
            <a:r>
              <a:rPr lang="en-US" dirty="0" smtClean="0"/>
              <a:t> of all billing systems, and have a universal billing framework that anyone can use to implement a billing system.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9307" y="4352276"/>
            <a:ext cx="7375474" cy="92333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An implementation will involve development to code the specific requirements of a company… but at least they don’t need to start from scratch!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Category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79307" y="2510820"/>
            <a:ext cx="737547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Name</a:t>
            </a:r>
            <a:r>
              <a:rPr lang="en-US" b="1" dirty="0"/>
              <a:t>: </a:t>
            </a:r>
            <a:r>
              <a:rPr lang="en-US" dirty="0"/>
              <a:t>Item pricing (rating)</a:t>
            </a:r>
          </a:p>
          <a:p>
            <a:r>
              <a:rPr lang="en-US" b="1" u="sng" dirty="0"/>
              <a:t/>
            </a:r>
            <a:br>
              <a:rPr lang="en-US" b="1" u="sng" dirty="0"/>
            </a:br>
            <a:r>
              <a:rPr lang="en-US" b="1" u="sng" dirty="0" smtClean="0"/>
              <a:t>Interface</a:t>
            </a:r>
            <a:r>
              <a:rPr lang="en-US" dirty="0" smtClean="0"/>
              <a:t>: 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com.sapienter.jBilling.server.item.tasks.IPricing</a:t>
            </a:r>
            <a:endParaRPr lang="en-US" sz="1200" dirty="0" smtClean="0">
              <a:latin typeface="Courier New"/>
              <a:cs typeface="Courier New"/>
            </a:endParaRPr>
          </a:p>
          <a:p>
            <a:endParaRPr lang="en-US" sz="1200" u="sng" dirty="0">
              <a:latin typeface="Courier New"/>
              <a:cs typeface="Courier New"/>
            </a:endParaRPr>
          </a:p>
          <a:p>
            <a:r>
              <a:rPr lang="en-US" b="1" u="sng" dirty="0" smtClean="0"/>
              <a:t>Description</a:t>
            </a:r>
            <a:r>
              <a:rPr lang="en-US" dirty="0" smtClean="0"/>
              <a:t>: </a:t>
            </a:r>
          </a:p>
          <a:p>
            <a:endParaRPr lang="en-US" sz="2000" dirty="0"/>
          </a:p>
          <a:p>
            <a:r>
              <a:rPr lang="en-US" sz="2000" dirty="0"/>
              <a:t>Gives an item a </a:t>
            </a:r>
            <a:r>
              <a:rPr lang="en-US" sz="2000" dirty="0" smtClean="0"/>
              <a:t>price</a:t>
            </a:r>
            <a:endParaRPr lang="en-US" sz="2000" dirty="0"/>
          </a:p>
          <a:p>
            <a:r>
              <a:rPr lang="en-US" sz="2000" dirty="0" smtClean="0"/>
              <a:t>One common implementation for pricing models. The rest are to integrate with Drools (obsoleted in jB3).</a:t>
            </a:r>
          </a:p>
        </p:txBody>
      </p:sp>
    </p:spTree>
    <p:extLst>
      <p:ext uri="{BB962C8B-B14F-4D97-AF65-F5344CB8AC3E}">
        <p14:creationId xmlns:p14="http://schemas.microsoft.com/office/powerpoint/2010/main" val="1395349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Category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79307" y="2510820"/>
            <a:ext cx="73754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Name</a:t>
            </a:r>
            <a:r>
              <a:rPr lang="en-US" b="1" dirty="0"/>
              <a:t>: </a:t>
            </a:r>
            <a:r>
              <a:rPr lang="en-US" dirty="0"/>
              <a:t>Mediation record reader</a:t>
            </a:r>
          </a:p>
          <a:p>
            <a:r>
              <a:rPr lang="en-US" b="1" u="sng" dirty="0"/>
              <a:t/>
            </a:r>
            <a:br>
              <a:rPr lang="en-US" b="1" u="sng" dirty="0"/>
            </a:br>
            <a:r>
              <a:rPr lang="en-US" b="1" u="sng" dirty="0" smtClean="0"/>
              <a:t>Interface</a:t>
            </a:r>
            <a:r>
              <a:rPr lang="en-US" dirty="0" smtClean="0"/>
              <a:t>: 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com.sapienter.jBilling.server.mediation.task.IMediationReader</a:t>
            </a:r>
            <a:endParaRPr lang="en-US" sz="1200" dirty="0" smtClean="0">
              <a:latin typeface="Courier New"/>
              <a:cs typeface="Courier New"/>
            </a:endParaRPr>
          </a:p>
          <a:p>
            <a:endParaRPr lang="en-US" sz="1200" u="sng" dirty="0">
              <a:latin typeface="Courier New"/>
              <a:cs typeface="Courier New"/>
            </a:endParaRPr>
          </a:p>
          <a:p>
            <a:r>
              <a:rPr lang="en-US" b="1" u="sng" dirty="0" smtClean="0"/>
              <a:t>Description</a:t>
            </a:r>
            <a:r>
              <a:rPr lang="en-US" dirty="0" smtClean="0"/>
              <a:t>: </a:t>
            </a:r>
          </a:p>
          <a:p>
            <a:endParaRPr lang="en-US" sz="2000" dirty="0"/>
          </a:p>
          <a:p>
            <a:r>
              <a:rPr lang="en-US" sz="2000" dirty="0" smtClean="0"/>
              <a:t>For the mediation process only. It reads </a:t>
            </a:r>
            <a:r>
              <a:rPr lang="en-US" sz="2000" dirty="0"/>
              <a:t>records from a source for the mediation process.</a:t>
            </a:r>
            <a:endParaRPr lang="en-US" sz="2000" u="sng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05911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Category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79307" y="2510820"/>
            <a:ext cx="737547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Name</a:t>
            </a:r>
            <a:r>
              <a:rPr lang="en-US" b="1" dirty="0"/>
              <a:t>: </a:t>
            </a:r>
            <a:r>
              <a:rPr lang="en-US" dirty="0"/>
              <a:t>Mediation </a:t>
            </a:r>
            <a:r>
              <a:rPr lang="en-US" dirty="0" smtClean="0"/>
              <a:t>processor</a:t>
            </a:r>
            <a:endParaRPr lang="en-US" dirty="0"/>
          </a:p>
          <a:p>
            <a:r>
              <a:rPr lang="en-US" b="1" u="sng" dirty="0"/>
              <a:t/>
            </a:r>
            <a:br>
              <a:rPr lang="en-US" b="1" u="sng" dirty="0"/>
            </a:br>
            <a:r>
              <a:rPr lang="en-US" b="1" u="sng" dirty="0" smtClean="0"/>
              <a:t>Interface</a:t>
            </a:r>
            <a:r>
              <a:rPr lang="en-US" dirty="0" smtClean="0"/>
              <a:t>: 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com.sapienter.jBilling.server.mediation.task.IMediationProcess</a:t>
            </a:r>
            <a:endParaRPr lang="en-US" sz="1200" dirty="0" smtClean="0">
              <a:latin typeface="Courier New"/>
              <a:cs typeface="Courier New"/>
            </a:endParaRPr>
          </a:p>
          <a:p>
            <a:endParaRPr lang="en-US" sz="1200" u="sng" dirty="0">
              <a:latin typeface="Courier New"/>
              <a:cs typeface="Courier New"/>
            </a:endParaRPr>
          </a:p>
          <a:p>
            <a:r>
              <a:rPr lang="en-US" b="1" u="sng" dirty="0" smtClean="0"/>
              <a:t>Description</a:t>
            </a:r>
            <a:r>
              <a:rPr lang="en-US" dirty="0" smtClean="0"/>
              <a:t>: </a:t>
            </a:r>
          </a:p>
          <a:p>
            <a:endParaRPr lang="en-US" sz="2000" dirty="0"/>
          </a:p>
          <a:p>
            <a:r>
              <a:rPr lang="en-US" sz="2000" dirty="0" smtClean="0"/>
              <a:t>Called by the mediation process after the reader plug-in </a:t>
            </a:r>
            <a:r>
              <a:rPr lang="en-US" sz="2000" dirty="0" smtClean="0"/>
              <a:t>has been called and brought some records. </a:t>
            </a:r>
            <a:r>
              <a:rPr lang="en-US" sz="2000" dirty="0" smtClean="0"/>
              <a:t>Takes </a:t>
            </a:r>
            <a:r>
              <a:rPr lang="en-US" sz="2000" dirty="0"/>
              <a:t>an event record and translates its fields to data jBilling can understand: which items are involved, the customer responsible for the event and the date of the event.</a:t>
            </a:r>
            <a:endParaRPr lang="en-US" sz="2000" u="sng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81498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Category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79307" y="2510820"/>
            <a:ext cx="737547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Name</a:t>
            </a:r>
            <a:r>
              <a:rPr lang="en-US" b="1" dirty="0"/>
              <a:t>: </a:t>
            </a:r>
            <a:r>
              <a:rPr lang="en-US" dirty="0"/>
              <a:t>Internal Events</a:t>
            </a:r>
          </a:p>
          <a:p>
            <a:r>
              <a:rPr lang="en-US" b="1" u="sng" dirty="0"/>
              <a:t/>
            </a:r>
            <a:br>
              <a:rPr lang="en-US" b="1" u="sng" dirty="0"/>
            </a:br>
            <a:r>
              <a:rPr lang="en-US" b="1" u="sng" dirty="0" smtClean="0"/>
              <a:t>Interface</a:t>
            </a:r>
            <a:r>
              <a:rPr lang="en-US" dirty="0" smtClean="0"/>
              <a:t>: </a:t>
            </a:r>
            <a:r>
              <a:rPr lang="en-US" sz="1200" dirty="0">
                <a:latin typeface="Courier New"/>
                <a:cs typeface="Courier New"/>
              </a:rPr>
              <a:t> com.sapienter.jBilling.server.system.event.task.IInternalEventsTask</a:t>
            </a:r>
            <a:endParaRPr lang="en-US" sz="1200" dirty="0" smtClean="0">
              <a:latin typeface="Courier New"/>
              <a:cs typeface="Courier New"/>
            </a:endParaRPr>
          </a:p>
          <a:p>
            <a:endParaRPr lang="en-US" sz="1200" u="sng" dirty="0">
              <a:latin typeface="Courier New"/>
              <a:cs typeface="Courier New"/>
            </a:endParaRPr>
          </a:p>
          <a:p>
            <a:r>
              <a:rPr lang="en-US" b="1" u="sng" dirty="0" smtClean="0"/>
              <a:t>Description</a:t>
            </a:r>
            <a:r>
              <a:rPr lang="en-US" dirty="0" smtClean="0"/>
              <a:t>: </a:t>
            </a:r>
          </a:p>
          <a:p>
            <a:endParaRPr lang="en-US" sz="2000" dirty="0"/>
          </a:p>
          <a:p>
            <a:r>
              <a:rPr lang="en-US" sz="2000" dirty="0"/>
              <a:t>Plug-ins of this category will be called every time there is an internal event. The plug-in can subscribe to only some events. The information related to the event is passed to the plug-in as an Event object </a:t>
            </a:r>
            <a:r>
              <a:rPr lang="en-US" sz="2000" dirty="0" smtClean="0"/>
              <a:t>parameter.</a:t>
            </a:r>
            <a:endParaRPr lang="en-US" sz="2000" u="sng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95275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Category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79307" y="2510820"/>
            <a:ext cx="737547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Name</a:t>
            </a:r>
            <a:r>
              <a:rPr lang="en-US" b="1" dirty="0"/>
              <a:t>: </a:t>
            </a:r>
            <a:r>
              <a:rPr lang="en-US" dirty="0"/>
              <a:t>External Provisioning</a:t>
            </a:r>
          </a:p>
          <a:p>
            <a:r>
              <a:rPr lang="en-US" b="1" u="sng" dirty="0"/>
              <a:t/>
            </a:r>
            <a:br>
              <a:rPr lang="en-US" b="1" u="sng" dirty="0"/>
            </a:br>
            <a:r>
              <a:rPr lang="en-US" b="1" u="sng" dirty="0" smtClean="0"/>
              <a:t>Interface</a:t>
            </a:r>
            <a:r>
              <a:rPr lang="en-US" dirty="0" smtClean="0"/>
              <a:t>: </a:t>
            </a:r>
            <a:r>
              <a:rPr lang="en-US" sz="1200" dirty="0">
                <a:latin typeface="Courier New"/>
                <a:cs typeface="Courier New"/>
              </a:rPr>
              <a:t> com.sapienter.jBilling.server.provisioning.task.IExternalProvisioning</a:t>
            </a:r>
            <a:endParaRPr lang="en-US" sz="1200" dirty="0" smtClean="0">
              <a:latin typeface="Courier New"/>
              <a:cs typeface="Courier New"/>
            </a:endParaRPr>
          </a:p>
          <a:p>
            <a:endParaRPr lang="en-US" sz="1200" u="sng" dirty="0">
              <a:latin typeface="Courier New"/>
              <a:cs typeface="Courier New"/>
            </a:endParaRPr>
          </a:p>
          <a:p>
            <a:r>
              <a:rPr lang="en-US" b="1" u="sng" dirty="0" smtClean="0"/>
              <a:t>Description</a:t>
            </a:r>
            <a:r>
              <a:rPr lang="en-US" dirty="0" smtClean="0"/>
              <a:t>: </a:t>
            </a:r>
          </a:p>
          <a:p>
            <a:endParaRPr lang="en-US" sz="2000" dirty="0"/>
          </a:p>
          <a:p>
            <a:r>
              <a:rPr lang="en-US" sz="2000" dirty="0"/>
              <a:t>Does communication with external provisioning systems. It receives a command string it must interpret, communicates with the external system, then returns a Map of response parameters.</a:t>
            </a:r>
            <a:endParaRPr lang="en-US" sz="2000" u="sng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6426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Category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79307" y="2510820"/>
            <a:ext cx="737547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Name</a:t>
            </a:r>
            <a:r>
              <a:rPr lang="en-US" b="1" dirty="0"/>
              <a:t>: </a:t>
            </a:r>
            <a:r>
              <a:rPr lang="en-US" dirty="0"/>
              <a:t>Scheduled Tasks</a:t>
            </a:r>
          </a:p>
          <a:p>
            <a:r>
              <a:rPr lang="en-US" b="1" u="sng" dirty="0"/>
              <a:t/>
            </a:r>
            <a:br>
              <a:rPr lang="en-US" b="1" u="sng" dirty="0"/>
            </a:br>
            <a:r>
              <a:rPr lang="en-US" b="1" u="sng" dirty="0" smtClean="0"/>
              <a:t>Interface</a:t>
            </a:r>
            <a:r>
              <a:rPr lang="en-US" dirty="0" smtClean="0"/>
              <a:t>: 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com.sapienter.jbilling.server.process.task.IScheduledTask</a:t>
            </a:r>
            <a:endParaRPr lang="en-US" sz="1200" dirty="0" smtClean="0">
              <a:latin typeface="Courier New"/>
              <a:cs typeface="Courier New"/>
            </a:endParaRPr>
          </a:p>
          <a:p>
            <a:endParaRPr lang="en-US" sz="1200" u="sng" dirty="0">
              <a:latin typeface="Courier New"/>
              <a:cs typeface="Courier New"/>
            </a:endParaRPr>
          </a:p>
          <a:p>
            <a:r>
              <a:rPr lang="en-US" b="1" u="sng" dirty="0" smtClean="0"/>
              <a:t>Description</a:t>
            </a:r>
            <a:r>
              <a:rPr lang="en-US" dirty="0" smtClean="0"/>
              <a:t>: </a:t>
            </a:r>
          </a:p>
          <a:p>
            <a:endParaRPr lang="en-US" sz="2000" dirty="0"/>
          </a:p>
          <a:p>
            <a:r>
              <a:rPr lang="en-US" sz="2000" dirty="0"/>
              <a:t>Plug-ins of this type are scheduled as Quartz Job using a Quartz scheduler at the time of Application startup. Depending on the type of parameters, a </a:t>
            </a:r>
            <a:r>
              <a:rPr lang="en-US" sz="2000" dirty="0" err="1"/>
              <a:t>Cron</a:t>
            </a:r>
            <a:r>
              <a:rPr lang="en-US" sz="2000" dirty="0"/>
              <a:t> Expression or Start and Repeat instructions, this plug-in can be a </a:t>
            </a:r>
            <a:r>
              <a:rPr lang="en-US" sz="2000" dirty="0" err="1"/>
              <a:t>AbstractCronTask</a:t>
            </a:r>
            <a:r>
              <a:rPr lang="en-US" sz="2000" dirty="0"/>
              <a:t> or an </a:t>
            </a:r>
            <a:r>
              <a:rPr lang="en-US" sz="2000" dirty="0" err="1"/>
              <a:t>AbstractSimpleScheduledTask</a:t>
            </a:r>
            <a:r>
              <a:rPr lang="en-US" sz="2000" dirty="0"/>
              <a:t>.</a:t>
            </a:r>
            <a:endParaRPr lang="en-US" sz="2000" u="sng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418338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Category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79307" y="2510820"/>
            <a:ext cx="7375474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Name</a:t>
            </a:r>
            <a:r>
              <a:rPr lang="en-US" b="1" dirty="0"/>
              <a:t>: </a:t>
            </a:r>
            <a:r>
              <a:rPr lang="en-US" dirty="0" smtClean="0"/>
              <a:t>Rules Generator</a:t>
            </a:r>
            <a:endParaRPr lang="en-US" dirty="0"/>
          </a:p>
          <a:p>
            <a:r>
              <a:rPr lang="en-US" b="1" u="sng" dirty="0"/>
              <a:t/>
            </a:r>
            <a:br>
              <a:rPr lang="en-US" b="1" u="sng" dirty="0"/>
            </a:br>
            <a:r>
              <a:rPr lang="en-US" b="1" u="sng" dirty="0" smtClean="0"/>
              <a:t>Interface</a:t>
            </a:r>
            <a:r>
              <a:rPr lang="en-US" dirty="0" smtClean="0"/>
              <a:t>: 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com.sapienter.jbilling.server.rule.task.IRulesGenerator</a:t>
            </a:r>
            <a:endParaRPr lang="en-US" sz="1200" dirty="0" smtClean="0">
              <a:latin typeface="Courier New"/>
              <a:cs typeface="Courier New"/>
            </a:endParaRPr>
          </a:p>
          <a:p>
            <a:endParaRPr lang="en-US" sz="1200" u="sng" dirty="0">
              <a:latin typeface="Courier New"/>
              <a:cs typeface="Courier New"/>
            </a:endParaRPr>
          </a:p>
          <a:p>
            <a:r>
              <a:rPr lang="en-US" b="1" u="sng" dirty="0" smtClean="0"/>
              <a:t>Description</a:t>
            </a:r>
            <a:r>
              <a:rPr lang="en-US" dirty="0" smtClean="0"/>
              <a:t>: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was used to dynamically generate </a:t>
            </a:r>
            <a:r>
              <a:rPr lang="en-US" dirty="0" smtClean="0"/>
              <a:t>Drools code based on data sent from the API. </a:t>
            </a:r>
            <a:r>
              <a:rPr lang="en-US" dirty="0" smtClean="0"/>
              <a:t>This has been obsoleted.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sz="2000" dirty="0"/>
          </a:p>
          <a:p>
            <a:endParaRPr lang="en-US" sz="2000" u="sng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029892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Category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79307" y="2510820"/>
            <a:ext cx="737547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Name</a:t>
            </a:r>
            <a:r>
              <a:rPr lang="en-US" b="1" dirty="0"/>
              <a:t>: </a:t>
            </a:r>
            <a:r>
              <a:rPr lang="en-US" dirty="0"/>
              <a:t>Ageing Task</a:t>
            </a:r>
            <a:r>
              <a:rPr lang="en-US" b="1" u="sng" dirty="0"/>
              <a:t/>
            </a:r>
            <a:br>
              <a:rPr lang="en-US" b="1" u="sng" dirty="0"/>
            </a:br>
            <a:endParaRPr lang="en-US" b="1" u="sng" dirty="0" smtClean="0"/>
          </a:p>
          <a:p>
            <a:r>
              <a:rPr lang="en-US" b="1" u="sng" dirty="0" smtClean="0"/>
              <a:t>Interface</a:t>
            </a:r>
            <a:r>
              <a:rPr lang="en-US" dirty="0" smtClean="0"/>
              <a:t>: 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com.sapienter.jbilling.server.process.task.IAgeingTask</a:t>
            </a:r>
            <a:endParaRPr lang="en-US" sz="1200" dirty="0" smtClean="0">
              <a:latin typeface="Courier New"/>
              <a:cs typeface="Courier New"/>
            </a:endParaRPr>
          </a:p>
          <a:p>
            <a:endParaRPr lang="en-US" sz="1200" u="sng" dirty="0">
              <a:latin typeface="Courier New"/>
              <a:cs typeface="Courier New"/>
            </a:endParaRPr>
          </a:p>
          <a:p>
            <a:r>
              <a:rPr lang="en-US" b="1" u="sng" dirty="0" smtClean="0"/>
              <a:t>Description</a:t>
            </a:r>
            <a:r>
              <a:rPr lang="en-US" dirty="0" smtClean="0"/>
              <a:t>: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business logic of what to do with customers that do not pay is encapsulated in this plug-in category. </a:t>
            </a:r>
            <a:endParaRPr lang="en-US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84553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New Category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6131" y="2946554"/>
            <a:ext cx="76986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need a new category when 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Something is ‘hardcoded’ in the core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What is in the core, is always used by everybody using jBilling. We can’t change it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 preference would be messy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new functionality needed, only applies to this one project.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3176" y="2023224"/>
            <a:ext cx="19040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When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809612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New Category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6131" y="2946554"/>
            <a:ext cx="76986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is easy to extract a piece of the core into a plug-in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Create an interface for the new Category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Put the current core code into a new plug-in: the default implementation of this new category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Use the helper object </a:t>
            </a:r>
            <a:r>
              <a:rPr lang="en-US" sz="1600" dirty="0" err="1" smtClean="0">
                <a:latin typeface="Courier New"/>
                <a:cs typeface="Courier New"/>
              </a:rPr>
              <a:t>PluggableTaskManager</a:t>
            </a:r>
            <a:r>
              <a:rPr lang="en-US" sz="1600" dirty="0" smtClean="0"/>
              <a:t> </a:t>
            </a:r>
            <a:r>
              <a:rPr lang="en-US" dirty="0" smtClean="0"/>
              <a:t>to get an instance of the plug-in in the core, where the logic used to be.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‘Register’ the new plug-in category and type in the DB (</a:t>
            </a:r>
            <a:r>
              <a:rPr lang="en-US" dirty="0" err="1" smtClean="0"/>
              <a:t>upgrade.xml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0308" y="2023224"/>
            <a:ext cx="15098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How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2097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Architecture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1082" y="2512883"/>
            <a:ext cx="737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Any solutions?</a:t>
            </a:r>
            <a:endParaRPr lang="en-US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879307" y="3145757"/>
            <a:ext cx="7375474" cy="92333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One Big System?</a:t>
            </a:r>
          </a:p>
          <a:p>
            <a:r>
              <a:rPr lang="en-US" dirty="0" smtClean="0"/>
              <a:t>Having a lot of ‘ifs’ and a million flags and preferences will make it impossible to extend and maintain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9307" y="4352276"/>
            <a:ext cx="7375474" cy="120032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Strategy Pattern </a:t>
            </a:r>
            <a:r>
              <a:rPr lang="en-US" dirty="0" smtClean="0"/>
              <a:t>(</a:t>
            </a:r>
            <a:r>
              <a:rPr lang="en-US" dirty="0" err="1" smtClean="0"/>
              <a:t>GoF</a:t>
            </a:r>
            <a:r>
              <a:rPr lang="en-US" dirty="0" smtClean="0"/>
              <a:t>) </a:t>
            </a:r>
            <a:r>
              <a:rPr lang="en-US" b="1" dirty="0" smtClean="0"/>
              <a:t>Plugin </a:t>
            </a:r>
            <a:r>
              <a:rPr lang="en-US" dirty="0" smtClean="0"/>
              <a:t>(Fowler)</a:t>
            </a:r>
          </a:p>
          <a:p>
            <a:r>
              <a:rPr lang="en-US" dirty="0" smtClean="0"/>
              <a:t>Instantiate at run-time an object that implements an interface and call it. The core does not know about the details of this object. Need something different? Create a new implementation of this interface.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648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Implementation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5" name="Alternate Process 4"/>
          <p:cNvSpPr/>
          <p:nvPr/>
        </p:nvSpPr>
        <p:spPr>
          <a:xfrm>
            <a:off x="539529" y="2191241"/>
            <a:ext cx="8109555" cy="1186922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CORE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1004356" y="3452863"/>
            <a:ext cx="373521" cy="838315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decagon 7"/>
          <p:cNvSpPr/>
          <p:nvPr/>
        </p:nvSpPr>
        <p:spPr>
          <a:xfrm>
            <a:off x="647436" y="4357579"/>
            <a:ext cx="1095662" cy="1054119"/>
          </a:xfrm>
          <a:prstGeom prst="dodecag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 Notifi-cation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2435027" y="3452863"/>
            <a:ext cx="373521" cy="838315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decagon 9"/>
          <p:cNvSpPr/>
          <p:nvPr/>
        </p:nvSpPr>
        <p:spPr>
          <a:xfrm>
            <a:off x="2078107" y="4357579"/>
            <a:ext cx="1095662" cy="1054119"/>
          </a:xfrm>
          <a:prstGeom prst="dodecag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Process Payment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3854408" y="3452863"/>
            <a:ext cx="373521" cy="838315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decagon 11"/>
          <p:cNvSpPr/>
          <p:nvPr/>
        </p:nvSpPr>
        <p:spPr>
          <a:xfrm>
            <a:off x="3497488" y="4357579"/>
            <a:ext cx="1095662" cy="1054119"/>
          </a:xfrm>
          <a:prstGeom prst="dodecag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Calculate order line total</a:t>
            </a:r>
            <a:endParaRPr lang="en-US" sz="1200" dirty="0"/>
          </a:p>
        </p:txBody>
      </p:sp>
      <p:sp>
        <p:nvSpPr>
          <p:cNvPr id="13" name="Down Arrow 12"/>
          <p:cNvSpPr/>
          <p:nvPr/>
        </p:nvSpPr>
        <p:spPr>
          <a:xfrm>
            <a:off x="5298688" y="3452863"/>
            <a:ext cx="373521" cy="838315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decagon 13"/>
          <p:cNvSpPr/>
          <p:nvPr/>
        </p:nvSpPr>
        <p:spPr>
          <a:xfrm>
            <a:off x="4941768" y="4357579"/>
            <a:ext cx="1095662" cy="1054119"/>
          </a:xfrm>
          <a:prstGeom prst="dodecag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Select who to invoice</a:t>
            </a:r>
            <a:endParaRPr lang="en-US" sz="1600" dirty="0"/>
          </a:p>
        </p:txBody>
      </p:sp>
      <p:sp>
        <p:nvSpPr>
          <p:cNvPr id="15" name="Connector 14"/>
          <p:cNvSpPr/>
          <p:nvPr/>
        </p:nvSpPr>
        <p:spPr>
          <a:xfrm>
            <a:off x="6466062" y="5112893"/>
            <a:ext cx="307118" cy="298805"/>
          </a:xfrm>
          <a:prstGeom prst="flowChartConnec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nector 15"/>
          <p:cNvSpPr/>
          <p:nvPr/>
        </p:nvSpPr>
        <p:spPr>
          <a:xfrm>
            <a:off x="6925580" y="5121193"/>
            <a:ext cx="307118" cy="298805"/>
          </a:xfrm>
          <a:prstGeom prst="flowChartConnec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nector 16"/>
          <p:cNvSpPr/>
          <p:nvPr/>
        </p:nvSpPr>
        <p:spPr>
          <a:xfrm>
            <a:off x="7385098" y="5129493"/>
            <a:ext cx="307118" cy="298805"/>
          </a:xfrm>
          <a:prstGeom prst="flowChartConnec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967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212365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Categories and Types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1082" y="2512883"/>
            <a:ext cx="737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There are many plug-in types for each plug-in category</a:t>
            </a:r>
            <a:endParaRPr lang="en-US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879307" y="3145757"/>
            <a:ext cx="7375474" cy="92333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Categories</a:t>
            </a:r>
          </a:p>
          <a:p>
            <a:r>
              <a:rPr lang="en-US" dirty="0" smtClean="0"/>
              <a:t>Is an area of the billing system that is getting implemented outside the core.</a:t>
            </a:r>
          </a:p>
          <a:p>
            <a:r>
              <a:rPr lang="en-US" dirty="0" smtClean="0"/>
              <a:t>Java: An interface. Only one per category.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9307" y="4352276"/>
            <a:ext cx="7375474" cy="147732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Types</a:t>
            </a:r>
            <a:endParaRPr lang="en-US" dirty="0" smtClean="0"/>
          </a:p>
          <a:p>
            <a:r>
              <a:rPr lang="en-US" dirty="0" smtClean="0"/>
              <a:t>An implementation of a specific business logic for a category. There are many types per category.</a:t>
            </a:r>
          </a:p>
          <a:p>
            <a:r>
              <a:rPr lang="en-US" dirty="0" smtClean="0"/>
              <a:t>Java: A class that implements the interface of the category. There are many classes per interface.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749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Categories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856722"/>
              </p:ext>
            </p:extLst>
          </p:nvPr>
        </p:nvGraphicFramePr>
        <p:xfrm>
          <a:off x="1806446" y="1475083"/>
          <a:ext cx="5531109" cy="4525975"/>
        </p:xfrm>
        <a:graphic>
          <a:graphicData uri="http://schemas.openxmlformats.org/drawingml/2006/table">
            <a:tbl>
              <a:tblPr/>
              <a:tblGrid>
                <a:gridCol w="468017"/>
                <a:gridCol w="5063092"/>
              </a:tblGrid>
              <a:tr h="181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ID</a:t>
                      </a:r>
                    </a:p>
                  </a:txBody>
                  <a:tcPr marL="11756" marR="11756" marT="117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Interface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1810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1756" marR="11756" marT="117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com.sapienter.jbilling.server.pluggableTask.OrderProcessingTask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810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1756" marR="11756" marT="117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com.sapienter.jbilling.server.pluggableTask.OrderFilterTask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756" marR="11756" marT="117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0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1756" marR="11756" marT="117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com.sapienter.jbilling.server.pluggableTask.InvoiceFilterTask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810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1756" marR="11756" marT="117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com.sapienter.jbilling.server.pluggableTask.InvoiceCompositionTask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0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1756" marR="11756" marT="117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com.sapienter.jbilling.server.pluggableTask.OrderPeriodTask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810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1756" marR="11756" marT="117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com.sapienter.jbilling.server.pluggableTask.PaymentTask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0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1756" marR="11756" marT="117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com.sapienter.jbilling.server.pluggableTask.NotificationTask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810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1756" marR="11756" marT="117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com.sapienter.jbilling.server.pluggableTask.PaymentInfoTask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0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1756" marR="11756" marT="117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com.sapienter.jbilling.server.pluggableTask.PenaltyTask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810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1756" marR="11756" marT="117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com.sapienter.jbilling.server.pluggableTask.ProcessorAlarm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0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1756" marR="11756" marT="117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com.sapienter.jbilling.server.user.tasks.ISubscriptionStatusManager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810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11756" marR="11756" marT="117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com.sapienter.jbilling.server.payment.tasks.IAsyncPaymentParameters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0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1756" marR="11756" marT="117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com.sapienter.jbilling.server.item.tasks.IItemPurchaseManager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810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11756" marR="11756" marT="117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com.sapienter.jbilling.server.item.tasks.IPricing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0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11756" marR="11756" marT="117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com.sapienter.jbilling.server.mediation.task.IMediationReader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810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11756" marR="11756" marT="117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com.sapienter.jbilling.server.mediation.task.IMediationProcess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0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11756" marR="11756" marT="117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com.sapienter.jbilling.server.system.event.task.IInternalEventsTask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810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1756" marR="11756" marT="117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com.sapienter.jbilling.server.provisioning.task.IExternalProvisioning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0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11756" marR="11756" marT="117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com.sapienter.jbilling.server.user.tasks.IValidatePurchaseTask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810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11756" marR="11756" marT="117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com.sapienter.jbilling.server.process.task.IBillingProcessFilterTask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0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11756" marR="11756" marT="117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com.sapienter.jbilling.server.mediation.task.IMediationErrorHandler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810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11756" marR="11756" marT="117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com.sapienter.jbilling.server.process.task.IScheduledTask</a:t>
                      </a:r>
                    </a:p>
                  </a:txBody>
                  <a:tcPr marL="11756" marR="11756" marT="117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0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11756" marR="11756" marT="117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com.sapienter.jbilling.server.rule.task.IRulesGenerator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756" marR="11756" marT="117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810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11756" marR="11756" marT="117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com.sapienter.jbilling.server.process.task.IAgeingTask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756" marR="11756" marT="117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200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Category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79307" y="2510820"/>
            <a:ext cx="737547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Name</a:t>
            </a:r>
            <a:r>
              <a:rPr lang="en-US" b="1" dirty="0" smtClean="0"/>
              <a:t>: </a:t>
            </a:r>
            <a:r>
              <a:rPr lang="en-US" dirty="0"/>
              <a:t>Order Processing</a:t>
            </a:r>
            <a:r>
              <a:rPr lang="en-US" b="1" dirty="0" smtClean="0"/>
              <a:t> </a:t>
            </a:r>
          </a:p>
          <a:p>
            <a:r>
              <a:rPr lang="en-US" b="1" u="sng" dirty="0"/>
              <a:t/>
            </a:r>
            <a:br>
              <a:rPr lang="en-US" b="1" u="sng" dirty="0"/>
            </a:br>
            <a:r>
              <a:rPr lang="en-US" b="1" u="sng" dirty="0" smtClean="0"/>
              <a:t>Interface</a:t>
            </a:r>
            <a:r>
              <a:rPr lang="en-US" dirty="0" smtClean="0"/>
              <a:t>: </a:t>
            </a:r>
            <a:r>
              <a:rPr lang="en-US" sz="1200" dirty="0" smtClean="0">
                <a:latin typeface="Courier New"/>
                <a:cs typeface="Courier New"/>
              </a:rPr>
              <a:t>com.sapienter.jBilling.server.pluggableTask.OrderProcessingTask</a:t>
            </a:r>
          </a:p>
          <a:p>
            <a:endParaRPr lang="en-US" sz="1200" u="sng" dirty="0">
              <a:latin typeface="Courier New"/>
              <a:cs typeface="Courier New"/>
            </a:endParaRPr>
          </a:p>
          <a:p>
            <a:r>
              <a:rPr lang="en-US" b="1" u="sng" dirty="0" smtClean="0"/>
              <a:t>Description</a:t>
            </a:r>
            <a:r>
              <a:rPr lang="en-US" dirty="0" smtClean="0"/>
              <a:t>: </a:t>
            </a:r>
          </a:p>
          <a:p>
            <a:endParaRPr lang="en-US" sz="2000" dirty="0"/>
          </a:p>
          <a:p>
            <a:r>
              <a:rPr lang="en-US" sz="2000" dirty="0" smtClean="0"/>
              <a:t>Called when the order is ready, to ‘recalculate’. Last chance to make modifications.</a:t>
            </a:r>
          </a:p>
          <a:p>
            <a:r>
              <a:rPr lang="en-US" sz="2000" dirty="0" smtClean="0"/>
              <a:t>Calculates </a:t>
            </a:r>
            <a:r>
              <a:rPr lang="en-US" sz="2000" dirty="0"/>
              <a:t>the total amount of an order, based on the order lines.</a:t>
            </a:r>
          </a:p>
          <a:p>
            <a:r>
              <a:rPr lang="en-US" sz="2000" dirty="0"/>
              <a:t>Typically extended to add 'automatic' items, such as taxes (VAT, GST,</a:t>
            </a:r>
          </a:p>
          <a:p>
            <a:r>
              <a:rPr lang="en-US" sz="2000" dirty="0" err="1"/>
              <a:t>etc</a:t>
            </a:r>
            <a:r>
              <a:rPr lang="en-US" sz="2000" dirty="0"/>
              <a:t>).</a:t>
            </a:r>
            <a:endParaRPr lang="en-US" sz="2000" u="sng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2186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Category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79307" y="2510820"/>
            <a:ext cx="73754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Name</a:t>
            </a:r>
            <a:r>
              <a:rPr lang="en-US" b="1" dirty="0"/>
              <a:t>: </a:t>
            </a:r>
            <a:r>
              <a:rPr lang="en-US" dirty="0"/>
              <a:t>Order Filter</a:t>
            </a:r>
          </a:p>
          <a:p>
            <a:r>
              <a:rPr lang="en-US" b="1" u="sng" dirty="0"/>
              <a:t/>
            </a:r>
            <a:br>
              <a:rPr lang="en-US" b="1" u="sng" dirty="0"/>
            </a:br>
            <a:r>
              <a:rPr lang="en-US" b="1" u="sng" dirty="0" smtClean="0"/>
              <a:t>Interface</a:t>
            </a:r>
            <a:r>
              <a:rPr lang="en-US" dirty="0" smtClean="0"/>
              <a:t>: 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com.sapienter.jBilling.server.pluggableTask.OrderFilterTask</a:t>
            </a:r>
            <a:endParaRPr lang="en-US" sz="1200" dirty="0" smtClean="0">
              <a:latin typeface="Courier New"/>
              <a:cs typeface="Courier New"/>
            </a:endParaRPr>
          </a:p>
          <a:p>
            <a:endParaRPr lang="en-US" sz="1200" u="sng" dirty="0">
              <a:latin typeface="Courier New"/>
              <a:cs typeface="Courier New"/>
            </a:endParaRPr>
          </a:p>
          <a:p>
            <a:r>
              <a:rPr lang="en-US" b="1" u="sng" dirty="0" smtClean="0"/>
              <a:t>Description</a:t>
            </a:r>
            <a:r>
              <a:rPr lang="en-US" dirty="0" smtClean="0"/>
              <a:t>: </a:t>
            </a:r>
          </a:p>
          <a:p>
            <a:endParaRPr lang="en-US" sz="2000" dirty="0"/>
          </a:p>
          <a:p>
            <a:r>
              <a:rPr lang="en-US" sz="2000" dirty="0" smtClean="0"/>
              <a:t>Called by the billing process. Verifies </a:t>
            </a:r>
            <a:r>
              <a:rPr lang="en-US" sz="2000" dirty="0"/>
              <a:t>if an order should be included in an invoice for the billing </a:t>
            </a:r>
            <a:r>
              <a:rPr lang="en-US" sz="2000" dirty="0" smtClean="0"/>
              <a:t>process.</a:t>
            </a:r>
            <a:endParaRPr lang="en-US" sz="2000" u="sng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27118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Category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79307" y="2510820"/>
            <a:ext cx="73754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Name</a:t>
            </a:r>
            <a:r>
              <a:rPr lang="en-US" b="1" dirty="0"/>
              <a:t>: </a:t>
            </a:r>
            <a:r>
              <a:rPr lang="en-US" dirty="0"/>
              <a:t>Invoice filter</a:t>
            </a:r>
          </a:p>
          <a:p>
            <a:r>
              <a:rPr lang="en-US" b="1" u="sng" dirty="0"/>
              <a:t/>
            </a:r>
            <a:br>
              <a:rPr lang="en-US" b="1" u="sng" dirty="0"/>
            </a:br>
            <a:r>
              <a:rPr lang="en-US" b="1" u="sng" dirty="0" smtClean="0"/>
              <a:t>Interface</a:t>
            </a:r>
            <a:r>
              <a:rPr lang="en-US" dirty="0" smtClean="0"/>
              <a:t>: 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com.sapienter.jBilling.server.pluggableTask.InvoiceFilterTask</a:t>
            </a:r>
            <a:endParaRPr lang="en-US" sz="1200" dirty="0" smtClean="0">
              <a:latin typeface="Courier New"/>
              <a:cs typeface="Courier New"/>
            </a:endParaRPr>
          </a:p>
          <a:p>
            <a:endParaRPr lang="en-US" sz="1200" u="sng" dirty="0">
              <a:latin typeface="Courier New"/>
              <a:cs typeface="Courier New"/>
            </a:endParaRPr>
          </a:p>
          <a:p>
            <a:r>
              <a:rPr lang="en-US" b="1" u="sng" dirty="0" smtClean="0"/>
              <a:t>Description</a:t>
            </a:r>
            <a:r>
              <a:rPr lang="en-US" dirty="0" smtClean="0"/>
              <a:t>: </a:t>
            </a:r>
          </a:p>
          <a:p>
            <a:endParaRPr lang="en-US" sz="2000" dirty="0"/>
          </a:p>
          <a:p>
            <a:r>
              <a:rPr lang="en-US" sz="2000" dirty="0" smtClean="0"/>
              <a:t>Called by the billing process. Decides </a:t>
            </a:r>
            <a:r>
              <a:rPr lang="en-US" sz="2000" dirty="0"/>
              <a:t>if an invoice with outstanding balance should be carried over to a new invoice.</a:t>
            </a:r>
            <a:endParaRPr lang="en-US" sz="2000" u="sng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18321105"/>
      </p:ext>
    </p:extLst>
  </p:cSld>
  <p:clrMapOvr>
    <a:masterClrMapping/>
  </p:clrMapOvr>
</p:sld>
</file>

<file path=ppt/theme/theme1.xml><?xml version="1.0" encoding="utf-8"?>
<a:theme xmlns:a="http://schemas.openxmlformats.org/drawingml/2006/main" name="jbilling_academy-presentation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jbilling_academy-presentation_template.pot</Template>
  <TotalTime>4574</TotalTime>
  <Words>462</Words>
  <Application>Microsoft Macintosh PowerPoint</Application>
  <PresentationFormat>On-screen Show (4:3)</PresentationFormat>
  <Paragraphs>250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jbilling_academy-presentation_template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LongerDays.com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 Lawie</dc:creator>
  <cp:lastModifiedBy>Emiliano Conde</cp:lastModifiedBy>
  <cp:revision>53</cp:revision>
  <dcterms:created xsi:type="dcterms:W3CDTF">2012-02-10T14:50:52Z</dcterms:created>
  <dcterms:modified xsi:type="dcterms:W3CDTF">2012-06-18T13:01:19Z</dcterms:modified>
</cp:coreProperties>
</file>