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81" r:id="rId4"/>
    <p:sldId id="258" r:id="rId5"/>
    <p:sldId id="261" r:id="rId6"/>
    <p:sldId id="283" r:id="rId7"/>
    <p:sldId id="265" r:id="rId8"/>
    <p:sldId id="284" r:id="rId9"/>
    <p:sldId id="285" r:id="rId10"/>
    <p:sldId id="286" r:id="rId11"/>
    <p:sldId id="287" r:id="rId12"/>
    <p:sldId id="288" r:id="rId13"/>
    <p:sldId id="289" r:id="rId14"/>
    <p:sldId id="266" r:id="rId15"/>
    <p:sldId id="262" r:id="rId16"/>
    <p:sldId id="282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2" autoAdjust="0"/>
  </p:normalViewPr>
  <p:slideViewPr>
    <p:cSldViewPr snapToGrid="0" snapToObjects="1">
      <p:cViewPr varScale="1">
        <p:scale>
          <a:sx n="78" d="100"/>
          <a:sy n="78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F8A47F-2C5E-4EA6-B044-EFDE75A049E6}" type="datetimeFigureOut">
              <a:rPr lang="en-US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E2D6BD-23A3-40B4-A134-C6C535A3AB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4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jbilling.com:8080/jbilling/report/list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billing.com/files/jbilling_extension_guide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Reports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Step by step Training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2640" y="6460179"/>
            <a:ext cx="383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Author: Juan Vidal – Email: juanv@jbilling.com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prstClr val="black"/>
                </a:solidFill>
              </a:rPr>
              <a:t>Summary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9218" name="Picture 2" descr="C:\Users\jmvidal\Desktop\reports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33" y="2637109"/>
            <a:ext cx="5788360" cy="204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0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prstClr val="black"/>
                </a:solidFill>
              </a:rPr>
              <a:t>SQL Queries – Report Tables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10242" name="Picture 2" descr="C:\Users\jmvidal\Desktop\reports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407"/>
            <a:ext cx="9191705" cy="30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jmvidal\Desktop\reports_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5" y="2646768"/>
            <a:ext cx="8494713" cy="25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prstClr val="black"/>
                </a:solidFill>
              </a:rPr>
              <a:t>SQL Queries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11266" name="Picture 2" descr="C:\Users\jmvidal\Desktop\reports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2" y="427512"/>
            <a:ext cx="4991471" cy="62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prstClr val="black"/>
                </a:solidFill>
              </a:rPr>
              <a:t>i18n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12290" name="Picture 2" descr="C:\Users\jmvidal\Desktop\reports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68" y="2575702"/>
            <a:ext cx="6036328" cy="24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Grails Commands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7300" y="3638145"/>
            <a:ext cx="4648791" cy="459997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Grails compile-reports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074" name="Picture 2" descr="C:\Users\jmvidal\Desktop\reports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792" y="2124687"/>
            <a:ext cx="2257864" cy="39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mvidal\Desktop\report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613654"/>
            <a:ext cx="9003786" cy="230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Using the Reports</a:t>
            </a:r>
            <a:endParaRPr lang="en-US" sz="2800" b="1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0" y="1955532"/>
            <a:ext cx="9037123" cy="55178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Reports</a:t>
            </a:r>
            <a:endParaRPr lang="en-US" dirty="0"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71958" y="427512"/>
            <a:ext cx="878774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-1744527" y="5464983"/>
            <a:ext cx="1213263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4649" y="12957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1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115828" y="513410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2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44100" y="5134102"/>
            <a:ext cx="1213263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75469" y="469436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3</a:t>
            </a:r>
            <a:endParaRPr lang="en-US" sz="2800" b="1" dirty="0">
              <a:latin typeface="Franklin Gothic Heavy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1 0.02938 C -0.03697 0.03354 -0.04704 0.03424 -0.05763 0.03516 C -0.075 0.03933 -0.0493 0.03354 -0.07743 0.03817 C -0.08368 0.03933 -0.08993 0.04395 -0.09618 0.04557 C -0.10677 0.04835 -0.11736 0.04997 -0.12812 0.05136 C -0.13524 0.05321 -0.14201 0.05506 -0.14895 0.05714 C -0.15069 0.0576 -0.1526 0.05806 -0.15434 0.05876 C -0.15659 0.05968 -0.16093 0.06153 -0.16093 0.06177 C -0.16875 0.06847 -0.15885 0.06061 -0.16979 0.06593 C -0.171 0.06662 -0.17187 0.06824 -0.17309 0.06894 C -0.17795 0.07171 -0.1835 0.07264 -0.18854 0.07472 C -0.19513 0.08073 -0.2026 0.08536 -0.21041 0.0879 C -0.21267 0.08999 -0.21441 0.09276 -0.21701 0.09392 C -0.21927 0.09484 -0.22361 0.09669 -0.22361 0.09693 C -0.23038 0.10294 -0.24079 0.10595 -0.24895 0.10849 C -0.25364 0.11173 -0.25816 0.11219 -0.26319 0.11428 C -0.27552 0.11913 -0.28767 0.12515 -0.30052 0.12746 C -0.3092 0.13162 -0.31805 0.13602 -0.32691 0.13926 C -0.33541 0.14643 -0.34444 0.15106 -0.35329 0.15684 C -0.35816 0.16008 -0.36232 0.16493 -0.36753 0.16702 C -0.37413 0.17326 -0.37951 0.1765 -0.38628 0.18159 C -0.39531 0.18853 -0.4026 0.1994 -0.41267 0.20357 C -0.41632 0.2068 -0.4184 0.2105 -0.42257 0.21236 C -0.42621 0.21559 -0.42725 0.21929 -0.43142 0.22115 C -0.43923 0.22832 -0.43541 0.22577 -0.44236 0.22994 C -0.44635 0.23849 -0.45555 0.2422 -0.46215 0.24752 C -0.46701 0.25122 -0.47031 0.25538 -0.47534 0.25793 C -0.47916 0.26186 -0.48125 0.26625 -0.48524 0.26949 C -0.48663 0.27504 -0.48941 0.27643 -0.49184 0.28129 C -0.4934 0.288 -0.49427 0.29424 -0.49722 0.30026 C -0.49861 0.30697 -0.49843 0.30396 -0.49843 0.30905 " pathEditMode="relative" rAng="0" ptsTypes="ffffffffffffffffffffffffffffff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139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1 0.02938 C -0.03698 0.03355 -0.04704 0.03424 -0.05764 0.03517 C -0.075 0.03933 -0.0493 0.03355 -0.07743 0.03817 C -0.08368 0.03933 -0.08993 0.04396 -0.09618 0.04558 C -0.10677 0.04835 -0.11736 0.04997 -0.12812 0.05136 C -0.13524 0.05321 -0.14201 0.05506 -0.14895 0.05714 C -0.15069 0.0576 -0.1526 0.05807 -0.15434 0.05876 C -0.15659 0.05969 -0.16093 0.06154 -0.16093 0.06177 C -0.16875 0.06848 -0.15885 0.06061 -0.16979 0.06593 C -0.171 0.06663 -0.17187 0.06824 -0.17309 0.06894 C -0.17795 0.07171 -0.1835 0.07264 -0.18854 0.07472 C -0.19514 0.08074 -0.2026 0.08536 -0.21041 0.08791 C -0.21267 0.08999 -0.21441 0.09276 -0.21701 0.09392 C -0.21927 0.09485 -0.22361 0.0967 -0.22361 0.09693 C -0.23038 0.10294 -0.24079 0.10595 -0.24895 0.10849 C -0.25364 0.11173 -0.25816 0.1122 -0.26319 0.11428 C -0.27552 0.11914 -0.28767 0.12515 -0.30052 0.12746 C -0.3092 0.13163 -0.31805 0.13602 -0.32691 0.13926 C -0.33541 0.14643 -0.34444 0.15106 -0.35329 0.15684 C -0.35816 0.16008 -0.36232 0.16494 -0.36753 0.16702 C -0.37413 0.17326 -0.37951 0.1765 -0.38628 0.18159 C -0.39531 0.18853 -0.4026 0.1994 -0.41267 0.20357 C -0.41632 0.20681 -0.4184 0.21051 -0.42257 0.21236 C -0.42621 0.2156 -0.42725 0.2193 -0.43142 0.22115 C -0.43923 0.22832 -0.43541 0.22577 -0.44236 0.22994 C -0.44635 0.2385 -0.45555 0.2422 -0.46215 0.24752 C -0.46701 0.25122 -0.47031 0.25538 -0.47534 0.25793 C -0.47916 0.26186 -0.48125 0.26626 -0.48524 0.26949 C -0.48663 0.27505 -0.48941 0.27643 -0.49184 0.28129 C -0.4934 0.288 -0.49427 0.29425 -0.49722 0.30026 C -0.49861 0.30697 -0.49843 0.30396 -0.49843 0.30905 " pathEditMode="relative" rAng="0" ptsTypes="ffffffffffffffffffffffffffffff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13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972 C 0.00365 -0.00972 0.08837 0.01318 0.12309 -0.01412 C 0.12899 -0.01874 0.12344 -0.01643 0.13195 -0.01851 C 0.1382 -0.02429 0.14445 -0.02638 0.15174 -0.02869 C 0.15399 -0.03077 0.15608 -0.03262 0.15833 -0.0347 C 0.15938 -0.03563 0.16042 -0.03655 0.16146 -0.03748 C 0.1625 -0.0384 0.16476 -0.04049 0.16476 -0.04025 C 0.16545 -0.04234 0.16649 -0.04419 0.16701 -0.04627 C 0.16754 -0.04812 0.16736 -0.05043 0.16806 -0.05228 C 0.16927 -0.05552 0.17257 -0.06107 0.17257 -0.06084 C 0.17379 -0.06639 0.17465 -0.07171 0.17587 -0.07703 C 0.17656 -0.08004 0.17795 -0.08583 0.17795 -0.08559 C 0.17743 -0.11289 0.17726 -0.13741 0.17465 -0.16355 C 0.17413 -0.16841 0.1724 -0.1735 0.17136 -0.17812 C 0.17066 -0.18159 0.16927 -0.1883 0.16927 -0.18807 " pathEditMode="relative" rAng="0" ptsTypes="ffffffffffffff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7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972 C 0.00365 -0.00972 0.08837 0.01318 0.12309 -0.01411 C 0.129 -0.01874 0.12344 -0.01642 0.13195 -0.01851 C 0.1382 -0.02429 0.14445 -0.02637 0.15174 -0.02868 C 0.154 -0.03077 0.15608 -0.03262 0.15834 -0.0347 C 0.15938 -0.03562 0.16042 -0.03655 0.16146 -0.03747 C 0.1625 -0.0384 0.16476 -0.04048 0.16476 -0.04025 C 0.16545 -0.04233 0.1665 -0.04418 0.16702 -0.04626 C 0.16754 -0.04812 0.16736 -0.05043 0.16806 -0.05228 C 0.16927 -0.05552 0.17257 -0.06107 0.17257 -0.06084 C 0.17379 -0.06639 0.17466 -0.07171 0.17587 -0.07703 C 0.17657 -0.08004 0.17795 -0.08582 0.17795 -0.08559 C 0.17743 -0.11289 0.17726 -0.13741 0.17466 -0.16354 C 0.17413 -0.1684 0.1724 -0.17349 0.17136 -0.17812 C 0.17066 -0.18159 0.16927 -0.1883 0.16927 -0.18806 " pathEditMode="relative" rAng="0" ptsTypes="ffffffffffffff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7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-0.08258 C -0.26111 -0.11242 -0.43194 -0.14203 -0.50954 -0.17257 C -0.58715 -0.2031 -0.55138 -0.25168 -0.55625 -0.26602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61" y="-91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53 -0.05806 C -0.24254 -0.0879 -0.41337 -0.11751 -0.49098 -0.14804 C -0.56858 -0.17858 -0.53282 -0.22715 -0.53768 -0.2415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61" y="-9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1" grpId="0" animBg="1"/>
      <p:bldP spid="12" grpId="0"/>
      <p:bldP spid="14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jmvidal\Desktop\reports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" y="2627112"/>
            <a:ext cx="8686801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prstClr val="black"/>
                </a:solidFill>
              </a:rPr>
              <a:t>Using the Reports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0" y="1955532"/>
            <a:ext cx="9037123" cy="55178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Reports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44100" y="5134102"/>
            <a:ext cx="1213263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75469" y="469436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Franklin Gothic Heavy" pitchFamily="34" charset="0"/>
              </a:rPr>
              <a:t>1</a:t>
            </a:r>
            <a:endParaRPr lang="en-US" sz="2800" b="1" dirty="0">
              <a:solidFill>
                <a:prstClr val="black"/>
              </a:solidFill>
              <a:latin typeface="Franklin Gothic Heavy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445463" y="6537522"/>
            <a:ext cx="1085208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06495" y="60977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Franklin Gothic Heavy" pitchFamily="34" charset="0"/>
              </a:rPr>
              <a:t>2</a:t>
            </a:r>
            <a:endParaRPr lang="en-US" sz="2800" b="1" dirty="0">
              <a:solidFill>
                <a:prstClr val="black"/>
              </a:solidFill>
              <a:latin typeface="Franklin Gothic Heavy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-1455323" y="5956505"/>
            <a:ext cx="1085208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094291" y="551677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Franklin Gothic Heavy" pitchFamily="34" charset="0"/>
              </a:rPr>
              <a:t>3</a:t>
            </a:r>
            <a:endParaRPr lang="en-US" sz="2800" b="1" dirty="0">
              <a:solidFill>
                <a:prstClr val="black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720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08 -0.02917 C -0.02777 -0.0301 -0.02864 -0.03102 -0.02916 -0.03218 C -0.02968 -0.03334 -0.02968 -0.03519 -0.03038 -0.03635 C -0.03333 -0.04098 -0.03802 -0.04375 -0.04201 -0.0463 C -0.04618 -0.04908 -0.04409 -0.04862 -0.04739 -0.05209 C -0.05329 -0.05834 -0.04774 -0.05186 -0.05364 -0.05625 C -0.06579 -0.06505 -0.05555 -0.0595 -0.06319 -0.06343 C -0.06666 -0.0676 -0.07066 -0.06852 -0.075 -0.07038 C -0.07708 -0.0713 -0.08142 -0.07315 -0.08142 -0.07292 C -0.08437 -0.07755 -0.0868 -0.07732 -0.09097 -0.07894 C -0.09913 -0.08218 -0.10711 -0.08635 -0.11545 -0.08889 C -0.12326 -0.09399 -0.13142 -0.097 -0.13993 -0.09885 C -0.14652 -0.10186 -0.15329 -0.10394 -0.16006 -0.10579 C -0.17777 -0.11505 -0.19687 -0.11713 -0.21545 -0.12014 C -0.24149 -0.12871 -0.28888 -0.12176 -0.30364 -0.12153 C -0.34635 -0.11829 -0.32777 -0.11968 -0.35902 -0.11713 C -0.36822 -0.11505 -0.37725 -0.11274 -0.38663 -0.11158 C -0.39062 -0.10996 -0.3934 -0.10718 -0.39739 -0.10579 C -0.40173 -0.10209 -0.40711 -0.09908 -0.41215 -0.09746 C -0.42447 -0.08612 -0.40746 -0.10116 -0.41857 -0.09306 C -0.42083 -0.09144 -0.42326 -0.09005 -0.425 -0.0875 C -0.42569 -0.08658 -0.42621 -0.08519 -0.42708 -0.0845 C -0.43454 -0.07848 -0.42673 -0.08797 -0.43246 -0.08033 " pathEditMode="relative" rAng="0" ptsTypes="ffffffffffffffffffffff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82" y="-49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09 -0.02917 C -0.02778 -0.0301 -0.02865 -0.03102 -0.02917 -0.03218 C -0.02969 -0.03334 -0.02969 -0.03519 -0.03039 -0.03635 C -0.03334 -0.04098 -0.03803 -0.04375 -0.04202 -0.0463 C -0.04619 -0.04908 -0.0441 -0.04862 -0.0474 -0.05209 C -0.0533 -0.05834 -0.04775 -0.05186 -0.05365 -0.05625 C -0.0658 -0.06505 -0.05556 -0.0595 -0.0632 -0.06343 C -0.06667 -0.0676 -0.07066 -0.06852 -0.075 -0.07038 C -0.07709 -0.0713 -0.08143 -0.07315 -0.08143 -0.07292 C -0.08438 -0.07755 -0.08681 -0.07732 -0.09098 -0.07894 C -0.09914 -0.08218 -0.10712 -0.08635 -0.11546 -0.08889 C -0.12327 -0.09399 -0.13143 -0.097 -0.13994 -0.09885 C -0.14653 -0.10186 -0.1533 -0.10394 -0.16007 -0.10579 C -0.17778 -0.11505 -0.19688 -0.11713 -0.21546 -0.12014 C -0.2415 -0.12871 -0.28889 -0.12176 -0.30365 -0.12153 C -0.34636 -0.11829 -0.32778 -0.11968 -0.35903 -0.11713 C -0.36823 -0.11505 -0.37726 -0.11274 -0.38664 -0.11158 C -0.39063 -0.10996 -0.39341 -0.10718 -0.3974 -0.10579 C -0.40174 -0.10209 -0.40712 -0.09908 -0.41216 -0.09746 C -0.42448 -0.08612 -0.40747 -0.10116 -0.41858 -0.09306 C -0.42084 -0.09144 -0.42327 -0.09005 -0.425 -0.0875 C -0.4257 -0.08658 -0.42622 -0.08519 -0.42709 -0.0845 C -0.43455 -0.07848 -0.42674 -0.08797 -0.43247 -0.08033 " pathEditMode="relative" rAng="0" ptsTypes="ffffffffffffffffffffff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8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-0.00694 C -0.02292 -0.00995 -0.03229 -0.01596 -0.04098 -0.02152 C -0.04479 -0.02915 -0.05313 -0.03008 -0.05973 -0.03193 C -0.06511 -0.03748 -0.0783 -0.0458 -0.0849 -0.04789 C -0.08959 -0.05228 -0.09584 -0.05529 -0.10139 -0.05668 C -0.10278 -0.05783 -0.1092 -0.06315 -0.11129 -0.06408 C -0.11493 -0.06593 -0.11875 -0.06639 -0.1224 -0.06847 C -0.12396 -0.0694 -0.12518 -0.07079 -0.12674 -0.07148 C -0.12882 -0.07264 -0.13334 -0.07426 -0.13334 -0.07403 C -0.13837 -0.07888 -0.14514 -0.08258 -0.15087 -0.08467 C -0.15556 -0.0886 -0.16094 -0.09022 -0.16632 -0.09184 C -0.17014 -0.09438 -0.17327 -0.09762 -0.17726 -0.09924 C -0.18056 -0.10364 -0.18282 -0.10618 -0.18716 -0.10803 C -0.19323 -0.11335 -0.19445 -0.11613 -0.19931 -0.1226 C -0.20521 -0.13047 -0.20018 -0.12006 -0.20591 -0.13001 C -0.21268 -0.14157 -0.20712 -0.13625 -0.21354 -0.14157 C -0.21563 -0.15013 -0.22118 -0.15892 -0.22674 -0.16355 C -0.23143 -0.17604 -0.23768 -0.18691 -0.24653 -0.19431 C -0.24861 -0.19848 -0.25035 -0.19986 -0.25313 -0.2031 " pathEditMode="relative" rAng="0" ptsTypes="ffffffffffffffffff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-98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-0.00694 C -0.02291 -0.00995 -0.03229 -0.01596 -0.04097 -0.02151 C -0.04479 -0.02915 -0.05312 -0.03007 -0.05972 -0.03192 C -0.0651 -0.03747 -0.07829 -0.0458 -0.08489 -0.04788 C -0.08958 -0.05228 -0.09583 -0.05528 -0.10139 -0.05667 C -0.10277 -0.05783 -0.1092 -0.06315 -0.11128 -0.06407 C -0.11493 -0.06593 -0.11875 -0.06639 -0.12239 -0.06847 C -0.12395 -0.06939 -0.12517 -0.07078 -0.12673 -0.07148 C -0.12882 -0.07263 -0.13333 -0.07425 -0.13333 -0.07402 C -0.13836 -0.07888 -0.14514 -0.08258 -0.15086 -0.08466 C -0.15555 -0.08859 -0.16093 -0.09021 -0.16632 -0.09183 C -0.17014 -0.09438 -0.17326 -0.09762 -0.17725 -0.09924 C -0.18055 -0.10363 -0.18281 -0.10617 -0.18715 -0.10803 C -0.19323 -0.11335 -0.19444 -0.11612 -0.1993 -0.1226 C -0.2052 -0.13046 -0.20017 -0.12005 -0.2059 -0.13 C -0.21267 -0.14157 -0.20711 -0.13625 -0.21354 -0.14157 C -0.21562 -0.15013 -0.22118 -0.15892 -0.22673 -0.16354 C -0.23142 -0.17603 -0.23767 -0.18691 -0.24652 -0.19431 C -0.24861 -0.19847 -0.25034 -0.19986 -0.25312 -0.2031 " pathEditMode="relative" rAng="0" ptsTypes="ffffffffffffffffff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-98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416 C 0.00539 -0.00925 0.01129 -0.00925 0.01754 -0.01156 C 0.03334 -0.01735 0.04844 -0.02082 0.06476 -0.02313 C 0.09601 -0.02752 0.1257 -0.03978 0.15712 -0.04233 C 0.18143 -0.05019 0.20712 -0.04834 0.23177 -0.0495 C 0.24358 -0.05066 0.25452 -0.05228 0.26598 -0.05389 C 0.27761 -0.05829 0.28907 -0.0613 0.30105 -0.06268 C 0.33073 -0.07147 0.36302 -0.07009 0.39341 -0.07147 C 0.4191 -0.07448 0.44462 -0.07818 0.47032 -0.08027 C 0.49896 -0.0872 0.52691 -0.09206 0.55608 -0.09345 C 0.56823 -0.09484 0.58021 -0.09646 0.59236 -0.09785 C 0.61441 -0.10247 0.59566 -0.099 0.64271 -0.10085 C 0.68976 -0.1027 0.70313 -0.1034 0.74184 -0.10525 C 0.75903 -0.1108 0.78004 -0.10987 0.79775 -0.11103 C 0.81007 -0.11705 0.82535 -0.11843 0.83855 -0.11843 " pathEditMode="relative" rAng="0" ptsTypes="ffffffffffffff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27" y="-571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417 C 0.00538 -0.00925 0.01128 -0.00925 0.01753 -0.01157 C 0.03333 -0.01735 0.04844 -0.02082 0.06476 -0.02313 C 0.09601 -0.02753 0.12569 -0.03979 0.15712 -0.04233 C 0.18142 -0.0502 0.20712 -0.04835 0.23177 -0.0495 C 0.24358 -0.05066 0.25451 -0.05228 0.26597 -0.0539 C 0.2776 -0.05829 0.28906 -0.0613 0.30104 -0.06269 C 0.33073 -0.07148 0.36302 -0.07009 0.3934 -0.07148 C 0.4191 -0.07449 0.44462 -0.07819 0.47031 -0.08027 C 0.49896 -0.08721 0.52691 -0.09207 0.55608 -0.09346 C 0.56823 -0.09484 0.58021 -0.09646 0.59236 -0.09785 C 0.61441 -0.10248 0.59566 -0.09901 0.64271 -0.10086 C 0.68976 -0.10271 0.70312 -0.1034 0.74184 -0.10525 C 0.75903 -0.1108 0.78003 -0.10988 0.79774 -0.11104 C 0.81007 -0.11705 0.82535 -0.11844 0.83854 -0.11844 " pathEditMode="relative" rAng="0" ptsTypes="ffffffffffffff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27" y="-57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 animBg="1"/>
      <p:bldP spid="17" grpId="0"/>
      <p:bldP spid="15" grpId="0" animBg="1"/>
      <p:bldP spid="18" grpId="0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646331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722313" y="2624447"/>
            <a:ext cx="7772400" cy="44054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  <a:hlinkClick r:id="rId2"/>
              </a:rPr>
              <a:t>Demo </a:t>
            </a:r>
            <a:r>
              <a:rPr lang="en-US" dirty="0" err="1" smtClean="0">
                <a:ea typeface="ＭＳ Ｐゴシック" charset="0"/>
                <a:hlinkClick r:id="rId2"/>
              </a:rPr>
              <a:t>jBilling</a:t>
            </a: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646331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Test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822134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Exercise 1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539907"/>
            <a:ext cx="7772400" cy="126360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Generate a report that returns a list of created users within a given range of dates. Show the id, username and created date.</a:t>
            </a: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887" y="2612571"/>
            <a:ext cx="3374674" cy="889495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Summary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What are reports?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Why would you need to create a report?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What do you need to know to be able to create one?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Example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Little test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287" y="2052535"/>
            <a:ext cx="9066177" cy="642025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Jbilling</a:t>
            </a:r>
            <a:r>
              <a:rPr lang="en-US" dirty="0" smtClean="0"/>
              <a:t> guide-</a:t>
            </a:r>
            <a:r>
              <a:rPr lang="en-US" dirty="0"/>
              <a:t>&gt;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jbilling.com/files/jbilling_extension_guide.pdf</a:t>
            </a:r>
            <a:endParaRPr lang="en-US" dirty="0" smtClean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646331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bookmarks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646331"/>
          </a:xfr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is a report?</a:t>
            </a:r>
          </a:p>
        </p:txBody>
      </p:sp>
      <p:grpSp>
        <p:nvGrpSpPr>
          <p:cNvPr id="1036" name="Group 1035"/>
          <p:cNvGrpSpPr/>
          <p:nvPr/>
        </p:nvGrpSpPr>
        <p:grpSpPr>
          <a:xfrm>
            <a:off x="1157780" y="1430102"/>
            <a:ext cx="7381374" cy="5148591"/>
            <a:chOff x="1372553" y="1661962"/>
            <a:chExt cx="7284720" cy="5196038"/>
          </a:xfrm>
        </p:grpSpPr>
        <p:sp>
          <p:nvSpPr>
            <p:cNvPr id="1035" name="Rounded Rectangle 1034"/>
            <p:cNvSpPr/>
            <p:nvPr/>
          </p:nvSpPr>
          <p:spPr>
            <a:xfrm>
              <a:off x="1372553" y="1661962"/>
              <a:ext cx="7284720" cy="5196038"/>
            </a:xfrm>
            <a:prstGeom prst="roundRect">
              <a:avLst>
                <a:gd name="adj" fmla="val 90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34" name="Round Diagonal Corner Rectangle 1033"/>
            <p:cNvSpPr/>
            <p:nvPr/>
          </p:nvSpPr>
          <p:spPr>
            <a:xfrm>
              <a:off x="6663651" y="1999051"/>
              <a:ext cx="1642016" cy="2202911"/>
            </a:xfrm>
            <a:prstGeom prst="round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1669647" y="4653244"/>
              <a:ext cx="4893547" cy="1195754"/>
            </a:xfrm>
            <a:prstGeom prst="round2Diag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69647" y="2013779"/>
              <a:ext cx="1979524" cy="2188183"/>
              <a:chOff x="2562330" y="2064629"/>
              <a:chExt cx="1979524" cy="2188183"/>
            </a:xfrm>
          </p:grpSpPr>
          <p:sp>
            <p:nvSpPr>
              <p:cNvPr id="2" name="Round Diagonal Corner Rectangle 1"/>
              <p:cNvSpPr/>
              <p:nvPr/>
            </p:nvSpPr>
            <p:spPr>
              <a:xfrm>
                <a:off x="2562330" y="2064629"/>
                <a:ext cx="1979524" cy="2188183"/>
              </a:xfrm>
              <a:prstGeom prst="round2Diag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63295" y="2150249"/>
                <a:ext cx="1678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solidFill>
                      <a:schemeClr val="bg1"/>
                    </a:solidFill>
                    <a:latin typeface="Britannic Bold" pitchFamily="34" charset="0"/>
                  </a:rPr>
                  <a:t>iReports GUI</a:t>
                </a:r>
                <a:endParaRPr lang="es-AR" dirty="0">
                  <a:solidFill>
                    <a:schemeClr val="bg1"/>
                  </a:solidFill>
                  <a:latin typeface="Britannic Bold" pitchFamily="34" charset="0"/>
                </a:endParaRPr>
              </a:p>
            </p:txBody>
          </p:sp>
          <p:sp>
            <p:nvSpPr>
              <p:cNvPr id="8" name="Folded Corner 7"/>
              <p:cNvSpPr/>
              <p:nvPr/>
            </p:nvSpPr>
            <p:spPr>
              <a:xfrm>
                <a:off x="2775857" y="2519581"/>
                <a:ext cx="1472083" cy="1655619"/>
              </a:xfrm>
              <a:prstGeom prst="foldedCorner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959239" y="2957364"/>
                <a:ext cx="11053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59239" y="3060234"/>
                <a:ext cx="11053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959239" y="3165808"/>
                <a:ext cx="11053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959239" y="3281020"/>
                <a:ext cx="11053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959239" y="3396844"/>
                <a:ext cx="11053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959239" y="3502418"/>
                <a:ext cx="11053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59239" y="3617630"/>
                <a:ext cx="11053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578351" y="2633472"/>
                <a:ext cx="6203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900" dirty="0" smtClean="0">
                    <a:solidFill>
                      <a:schemeClr val="bg1">
                        <a:lumMod val="50000"/>
                      </a:schemeClr>
                    </a:solidFill>
                    <a:latin typeface="Gill Sans Ultra Bold Condensed" pitchFamily="34" charset="0"/>
                  </a:rPr>
                  <a:t>REPORT</a:t>
                </a:r>
                <a:endParaRPr lang="es-AR" sz="900" dirty="0">
                  <a:solidFill>
                    <a:schemeClr val="bg1">
                      <a:lumMod val="50000"/>
                    </a:schemeClr>
                  </a:solidFill>
                  <a:latin typeface="Gill Sans Ultra Bold Condensed" pitchFamily="34" charset="0"/>
                </a:endParaRPr>
              </a:p>
            </p:txBody>
          </p:sp>
        </p:grpSp>
        <p:sp>
          <p:nvSpPr>
            <p:cNvPr id="20" name="Flowchart: Alternate Process 19"/>
            <p:cNvSpPr/>
            <p:nvPr/>
          </p:nvSpPr>
          <p:spPr>
            <a:xfrm>
              <a:off x="3171874" y="4961753"/>
              <a:ext cx="3090410" cy="578735"/>
            </a:xfrm>
            <a:prstGeom prst="flowChartAlternateProcess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206619" y="2474472"/>
              <a:ext cx="1886673" cy="540653"/>
              <a:chOff x="3533412" y="4210470"/>
              <a:chExt cx="1886673" cy="540653"/>
            </a:xfrm>
          </p:grpSpPr>
          <p:sp>
            <p:nvSpPr>
              <p:cNvPr id="22" name="Round Diagonal Corner Rectangle 21"/>
              <p:cNvSpPr/>
              <p:nvPr/>
            </p:nvSpPr>
            <p:spPr>
              <a:xfrm>
                <a:off x="3533412" y="4210470"/>
                <a:ext cx="1886673" cy="540653"/>
              </a:xfrm>
              <a:prstGeom prst="round2Diag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Flowchart: Alternate Process 24"/>
              <p:cNvSpPr/>
              <p:nvPr/>
            </p:nvSpPr>
            <p:spPr>
              <a:xfrm>
                <a:off x="3732285" y="4295650"/>
                <a:ext cx="1488925" cy="370291"/>
              </a:xfrm>
              <a:prstGeom prst="flowChartAlternateProcess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03540" y="4388052"/>
                <a:ext cx="1346416" cy="1934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 smtClean="0">
                    <a:solidFill>
                      <a:schemeClr val="tx2"/>
                    </a:solidFill>
                    <a:latin typeface="Arial Black" pitchFamily="34" charset="0"/>
                  </a:rPr>
                  <a:t>myReportDesign.jrxml</a:t>
                </a:r>
                <a:endParaRPr lang="es-AR" sz="7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798022" y="2458695"/>
              <a:ext cx="1373274" cy="1480591"/>
              <a:chOff x="6017287" y="2639389"/>
              <a:chExt cx="1373274" cy="1480591"/>
            </a:xfrm>
          </p:grpSpPr>
          <p:sp>
            <p:nvSpPr>
              <p:cNvPr id="26" name="Flowchart: Document 25"/>
              <p:cNvSpPr/>
              <p:nvPr/>
            </p:nvSpPr>
            <p:spPr>
              <a:xfrm>
                <a:off x="6255098" y="2639389"/>
                <a:ext cx="1135463" cy="1247020"/>
              </a:xfrm>
              <a:prstGeom prst="flowChartDocument">
                <a:avLst/>
              </a:prstGeom>
              <a:ln w="127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9" name="Flowchart: Document 28"/>
              <p:cNvSpPr/>
              <p:nvPr/>
            </p:nvSpPr>
            <p:spPr>
              <a:xfrm>
                <a:off x="6152939" y="2754601"/>
                <a:ext cx="1135463" cy="1247020"/>
              </a:xfrm>
              <a:prstGeom prst="flowChartDocument">
                <a:avLst/>
              </a:prstGeom>
              <a:ln w="127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Flowchart: Document 29"/>
              <p:cNvSpPr/>
              <p:nvPr/>
            </p:nvSpPr>
            <p:spPr>
              <a:xfrm>
                <a:off x="6017287" y="2872960"/>
                <a:ext cx="1135463" cy="1247020"/>
              </a:xfrm>
              <a:prstGeom prst="flowChartDocument">
                <a:avLst/>
              </a:prstGeom>
              <a:ln w="127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963359" y="2754957"/>
              <a:ext cx="8883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 smtClean="0">
                  <a:solidFill>
                    <a:schemeClr val="bg1">
                      <a:lumMod val="50000"/>
                    </a:schemeClr>
                  </a:solidFill>
                  <a:latin typeface="Gill Sans Ultra Bold Condensed" pitchFamily="34" charset="0"/>
                </a:rPr>
                <a:t>REPORT DATA</a:t>
              </a:r>
              <a:endParaRPr lang="es-AR" sz="900" dirty="0">
                <a:solidFill>
                  <a:schemeClr val="bg1">
                    <a:lumMod val="50000"/>
                  </a:schemeClr>
                </a:solidFill>
                <a:latin typeface="Gill Sans Ultra Bold Condensed" pitchFamily="34" charset="0"/>
              </a:endParaRPr>
            </a:p>
          </p:txBody>
        </p:sp>
        <p:pic>
          <p:nvPicPr>
            <p:cNvPr id="31" name="Picture 2" descr="C:\Users\jmvidal\projects\jBilling\repos\enterprise\descriptors\logos\entity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647" y="4837412"/>
              <a:ext cx="1369107" cy="82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3237331" y="5057641"/>
              <a:ext cx="2952453" cy="408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 smtClean="0">
                  <a:solidFill>
                    <a:schemeClr val="tx2"/>
                  </a:solidFill>
                  <a:latin typeface="Arial Black" pitchFamily="34" charset="0"/>
                </a:rPr>
                <a:t>Jasper Reports</a:t>
              </a:r>
              <a:endParaRPr lang="es-AR" sz="1600" b="1" dirty="0">
                <a:solidFill>
                  <a:schemeClr val="tx2"/>
                </a:solidFill>
                <a:latin typeface="Arial Black" pitchFamily="34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637065" y="2766441"/>
              <a:ext cx="7563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717079" y="3015125"/>
              <a:ext cx="0" cy="1822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395965" y="3505163"/>
              <a:ext cx="128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95965" y="3491828"/>
              <a:ext cx="0" cy="1345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olded Corner 50"/>
            <p:cNvSpPr/>
            <p:nvPr/>
          </p:nvSpPr>
          <p:spPr>
            <a:xfrm>
              <a:off x="7207407" y="5385916"/>
              <a:ext cx="1098259" cy="1324624"/>
            </a:xfrm>
            <a:prstGeom prst="foldedCorner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85349" y="5554258"/>
              <a:ext cx="6203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 smtClean="0">
                  <a:solidFill>
                    <a:schemeClr val="bg1">
                      <a:lumMod val="50000"/>
                    </a:schemeClr>
                  </a:solidFill>
                  <a:latin typeface="Gill Sans Ultra Bold Condensed" pitchFamily="34" charset="0"/>
                </a:rPr>
                <a:t>REPORT</a:t>
              </a:r>
              <a:endParaRPr lang="es-AR" sz="900" dirty="0">
                <a:solidFill>
                  <a:schemeClr val="bg1">
                    <a:lumMod val="50000"/>
                  </a:schemeClr>
                </a:solidFill>
                <a:latin typeface="Gill Sans Ultra Bold Condensed" pitchFamily="34" charset="0"/>
              </a:endParaRPr>
            </a:p>
          </p:txBody>
        </p:sp>
        <p:sp>
          <p:nvSpPr>
            <p:cNvPr id="53" name="Flowchart: Alternate Process 52"/>
            <p:cNvSpPr/>
            <p:nvPr/>
          </p:nvSpPr>
          <p:spPr>
            <a:xfrm>
              <a:off x="7172413" y="4861352"/>
              <a:ext cx="1133253" cy="370291"/>
            </a:xfrm>
            <a:prstGeom prst="flowChartAlternateProcess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43668" y="4953754"/>
              <a:ext cx="982549" cy="193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700" b="1" dirty="0" smtClean="0">
                  <a:solidFill>
                    <a:schemeClr val="tx2"/>
                  </a:solidFill>
                  <a:latin typeface="Arial Black" pitchFamily="34" charset="0"/>
                </a:rPr>
                <a:t>Report123.pdf</a:t>
              </a:r>
              <a:endParaRPr lang="es-AR" sz="700" b="1" dirty="0">
                <a:solidFill>
                  <a:schemeClr val="tx2"/>
                </a:solidFill>
                <a:latin typeface="Arial Black" pitchFamily="34" charset="0"/>
              </a:endParaRPr>
            </a:p>
          </p:txBody>
        </p:sp>
        <p:cxnSp>
          <p:nvCxnSpPr>
            <p:cNvPr id="1027" name="Straight Connector 1026"/>
            <p:cNvCxnSpPr/>
            <p:nvPr/>
          </p:nvCxnSpPr>
          <p:spPr>
            <a:xfrm>
              <a:off x="5064369" y="5540488"/>
              <a:ext cx="0" cy="629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/>
            <p:cNvCxnSpPr/>
            <p:nvPr/>
          </p:nvCxnSpPr>
          <p:spPr>
            <a:xfrm>
              <a:off x="5051669" y="6169688"/>
              <a:ext cx="202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906767" y="2012612"/>
              <a:ext cx="123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  <a:latin typeface="Britannic Bold" pitchFamily="34" charset="0"/>
                </a:rPr>
                <a:t>Database</a:t>
              </a:r>
              <a:endParaRPr lang="es-AR" dirty="0">
                <a:solidFill>
                  <a:schemeClr val="bg1"/>
                </a:solidFill>
                <a:latin typeface="Britannic Bold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1200329"/>
          </a:xfr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Why would you need to create an REPORT?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This is mainly done for companies. They requests us to create a REPORT with a particular layout, logic  and data in it. This varies between customers.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0393" y="2773207"/>
            <a:ext cx="7772400" cy="2440817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report types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Report directory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Gsp</a:t>
            </a:r>
            <a:r>
              <a:rPr lang="en-US" dirty="0" smtClean="0">
                <a:ea typeface="ＭＳ Ｐゴシック" charset="0"/>
              </a:rPr>
              <a:t> template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Gsp</a:t>
            </a:r>
            <a:r>
              <a:rPr lang="en-US" dirty="0" smtClean="0">
                <a:ea typeface="ＭＳ Ｐゴシック" charset="0"/>
              </a:rPr>
              <a:t> template directory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summary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Sql</a:t>
            </a:r>
            <a:r>
              <a:rPr lang="en-US" dirty="0" smtClean="0">
                <a:ea typeface="ＭＳ Ｐゴシック" charset="0"/>
              </a:rPr>
              <a:t> queries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cap="none" dirty="0" smtClean="0">
                <a:ea typeface="ＭＳ Ｐゴシック" charset="0"/>
              </a:rPr>
              <a:t>i18n</a:t>
            </a: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Grails commands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Using the report</a:t>
            </a:r>
            <a:endParaRPr lang="en-US" dirty="0"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09413" y="4891830"/>
            <a:ext cx="227364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Report Types</a:t>
            </a:r>
            <a:endParaRPr lang="en-US" sz="2800" b="1" dirty="0"/>
          </a:p>
        </p:txBody>
      </p:sp>
      <p:pic>
        <p:nvPicPr>
          <p:cNvPr id="6146" name="Picture 2" descr="C:\Users\jmvidal\Desktop\reports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577188"/>
            <a:ext cx="5448300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Report Directory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955532"/>
            <a:ext cx="9037123" cy="55178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\descriptors\Reports\</a:t>
            </a:r>
            <a:r>
              <a:rPr lang="en-US" i="1" u="sng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TYpe</a:t>
            </a:r>
            <a:endParaRPr lang="en-US" i="1" u="sng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pic>
        <p:nvPicPr>
          <p:cNvPr id="4098" name="Picture 2" descr="C:\Users\jmvidal\Desktop\report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82" y="2507320"/>
            <a:ext cx="3087276" cy="42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prstClr val="black"/>
                </a:solidFill>
              </a:rPr>
              <a:t>GSP Template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5036" y="2465827"/>
            <a:ext cx="7772400" cy="45747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Reports with and without parameters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7170" name="Picture 2" descr="C:\Users\jmvidal\Desktop\reports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07" y="3219448"/>
            <a:ext cx="6577012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mvidal\Desktop\reports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83" y="3192594"/>
            <a:ext cx="3556059" cy="263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mvidal\Desktop\reports_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07" y="2981122"/>
            <a:ext cx="65849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jmvidal\Desktop\reports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" y="3100284"/>
            <a:ext cx="9201238" cy="28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63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prstClr val="black"/>
                </a:solidFill>
              </a:rPr>
              <a:t>GSP Template Directory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8194" name="Picture 2" descr="C:\Users\jmvidal\Desktop\reports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84" y="2298532"/>
            <a:ext cx="2141537" cy="31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mvidal\Desktop\reports_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24" y="2069932"/>
            <a:ext cx="2530475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550596" y="3326860"/>
            <a:ext cx="1254868" cy="7393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33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</Template>
  <TotalTime>2010</TotalTime>
  <Words>356</Words>
  <Application>Microsoft Office PowerPoint</Application>
  <PresentationFormat>On-screen Show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jbilling_academy-presentation_template</vt:lpstr>
      <vt:lpstr>PowerPoint Presentation</vt:lpstr>
      <vt:lpstr>PowerPoint Presentation</vt:lpstr>
      <vt:lpstr>What is a report?</vt:lpstr>
      <vt:lpstr>Why would you need to create an REPORT?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Example</vt:lpstr>
      <vt:lpstr>Test</vt:lpstr>
      <vt:lpstr>Questions?</vt:lpstr>
      <vt:lpstr>bookmarks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jmvidal</dc:creator>
  <cp:lastModifiedBy>jmvidal</cp:lastModifiedBy>
  <cp:revision>170</cp:revision>
  <dcterms:created xsi:type="dcterms:W3CDTF">2012-02-15T18:03:56Z</dcterms:created>
  <dcterms:modified xsi:type="dcterms:W3CDTF">2012-05-21T13:01:53Z</dcterms:modified>
</cp:coreProperties>
</file>