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2.png" ContentType="image/png"/>
  <Override PartName="/ppt/media/image5.png" ContentType="image/png"/>
  <Override PartName="/ppt/media/image12.png" ContentType="image/png"/>
  <Override PartName="/ppt/media/image8.png" ContentType="image/png"/>
  <Override PartName="/ppt/media/image19.jpeg" ContentType="image/jpeg"/>
  <Override PartName="/ppt/media/image15.png" ContentType="image/png"/>
  <Override PartName="/ppt/media/image18.png" ContentType="image/png"/>
  <Override PartName="/ppt/media/image1.png" ContentType="image/png"/>
  <Override PartName="/ppt/media/image4.png" ContentType="image/png"/>
  <Override PartName="/ppt/media/image11.png" ContentType="image/png"/>
  <Override PartName="/ppt/media/image7.png" ContentType="image/png"/>
  <Override PartName="/ppt/media/image14.png" ContentType="image/png"/>
  <Override PartName="/ppt/media/image17.png" ContentType="image/png"/>
  <Override PartName="/ppt/media/image3.png" ContentType="image/png"/>
  <Override PartName="/ppt/media/image21.gif" ContentType="image/gif"/>
  <Override PartName="/ppt/media/image10.png" ContentType="image/png"/>
  <Override PartName="/ppt/media/image6.png" ContentType="image/png"/>
  <Override PartName="/ppt/media/image20.jpeg" ContentType="image/jpeg"/>
  <Override PartName="/ppt/media/image13.png" ContentType="image/png"/>
  <Override PartName="/ppt/media/image9.png" ContentType="image/png"/>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9.xml" ContentType="application/vnd.openxmlformats-officedocument.presentationml.slide+xml"/>
  <Override PartName="/ppt/slides/slide12.xml" ContentType="application/vnd.openxmlformats-officedocument.presentationml.slide+xml"/>
  <Override PartName="/ppt/slides/_rels/slide16.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0" name="Picture 4"/>
          <p:cNvPicPr/>
          <p:nvPr/>
        </p:nvPicPr>
        <p:blipFill>
          <a:blip r:embed="rId3"/>
          <a:stretch>
            <a:fillRect/>
          </a:stretch>
        </p:blipFill>
        <p:spPr>
          <a:xfrm>
            <a:off x="123840" y="5737320"/>
            <a:ext cx="2491200" cy="1027440"/>
          </a:xfrm>
          <a:prstGeom prst="rect">
            <a:avLst/>
          </a:prstGeom>
        </p:spPr>
      </p:pic>
      <p:sp>
        <p:nvSpPr>
          <p:cNvPr id="1"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2" name="PlaceHolder 2"/>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3" name="Picture 4"/>
          <p:cNvPicPr/>
          <p:nvPr/>
        </p:nvPicPr>
        <p:blipFill>
          <a:blip r:embed="rId3"/>
          <a:stretch>
            <a:fillRect/>
          </a:stretch>
        </p:blipFill>
        <p:spPr>
          <a:xfrm>
            <a:off x="123840" y="5737320"/>
            <a:ext cx="2491200" cy="1027440"/>
          </a:xfrm>
          <a:prstGeom prst="rect">
            <a:avLst/>
          </a:prstGeom>
        </p:spPr>
      </p:pic>
      <p:sp>
        <p:nvSpPr>
          <p:cNvPr id="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5" name="PlaceHolder 2"/>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6" name="CustomShape 1"/>
          <p:cNvSpPr/>
          <p:nvPr/>
        </p:nvSpPr>
        <p:spPr>
          <a:xfrm>
            <a:off x="879480" y="2222280"/>
            <a:ext cx="7372440" cy="1093320"/>
          </a:xfrm>
          <a:prstGeom prst="rect">
            <a:avLst/>
          </a:prstGeom>
        </p:spPr>
        <p:txBody>
          <a:bodyPr bIns="45000" lIns="90000" rIns="90000" tIns="45000"/>
          <a:p>
            <a:pPr algn="ctr"/>
            <a:r>
              <a:rPr lang="en-US" sz="6600">
                <a:solidFill>
                  <a:srgbClr val="ffffff"/>
                </a:solidFill>
                <a:latin typeface="Calibri"/>
              </a:rPr>
              <a:t>Junit-4 Training</a:t>
            </a:r>
            <a:endParaRPr/>
          </a:p>
        </p:txBody>
      </p:sp>
      <p:sp>
        <p:nvSpPr>
          <p:cNvPr id="7" name="CustomShape 2"/>
          <p:cNvSpPr/>
          <p:nvPr/>
        </p:nvSpPr>
        <p:spPr>
          <a:xfrm>
            <a:off x="952200" y="3148560"/>
            <a:ext cx="7372440" cy="514440"/>
          </a:xfrm>
          <a:prstGeom prst="rect">
            <a:avLst/>
          </a:prstGeom>
        </p:spPr>
        <p:txBody>
          <a:bodyPr bIns="45000" lIns="90000" rIns="90000" tIns="45000"/>
          <a:p>
            <a:pPr algn="ctr"/>
            <a:r>
              <a:rPr lang="en-US" sz="2800">
                <a:solidFill>
                  <a:srgbClr val="ffffff"/>
                </a:solidFill>
                <a:latin typeface="Calibri"/>
              </a:rPr>
              <a:t>Basic Introduction and annotations.</a:t>
            </a:r>
            <a:endParaRPr/>
          </a:p>
        </p:txBody>
      </p:sp>
      <p:sp>
        <p:nvSpPr>
          <p:cNvPr id="8" name="CustomShape 3"/>
          <p:cNvSpPr/>
          <p:nvPr/>
        </p:nvSpPr>
        <p:spPr>
          <a:xfrm>
            <a:off x="1636560" y="4514760"/>
            <a:ext cx="5910480" cy="365400"/>
          </a:xfrm>
          <a:prstGeom prst="rect">
            <a:avLst/>
          </a:prstGeom>
        </p:spPr>
      </p:sp>
      <p:sp>
        <p:nvSpPr>
          <p:cNvPr id="9" name="CustomShape 4"/>
          <p:cNvSpPr/>
          <p:nvPr/>
        </p:nvSpPr>
        <p:spPr>
          <a:xfrm>
            <a:off x="4680000" y="5400000"/>
            <a:ext cx="4319640" cy="514440"/>
          </a:xfrm>
          <a:prstGeom prst="rect">
            <a:avLst/>
          </a:prstGeom>
        </p:spPr>
        <p:txBody>
          <a:bodyPr bIns="45000" lIns="90000" rIns="90000" tIns="45000"/>
          <a:p>
            <a:r>
              <a:rPr lang="en-US" sz="2200">
                <a:solidFill>
                  <a:srgbClr val="ffffff"/>
                </a:solidFill>
                <a:latin typeface="Calibri"/>
              </a:rPr>
              <a:t>Nikhil Sharma</a:t>
            </a:r>
            <a:endParaRPr/>
          </a:p>
          <a:p>
            <a:r>
              <a:rPr lang="en-US" sz="2200">
                <a:solidFill>
                  <a:srgbClr val="ffffff"/>
                </a:solidFill>
                <a:latin typeface="Calibri"/>
              </a:rPr>
              <a:t>nikhils@jbilling.com</a:t>
            </a:r>
            <a:endParaRPr/>
          </a:p>
          <a:p>
            <a:r>
              <a:rPr lang="en-US" sz="2200">
                <a:solidFill>
                  <a:srgbClr val="ffffff"/>
                </a:solidFill>
                <a:latin typeface="Calibri"/>
              </a:rPr>
              <a:t>Skype Id : nikhil.sharma788</a:t>
            </a:r>
            <a:endParaRPr/>
          </a:p>
          <a:p>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26"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@Ignore</a:t>
            </a:r>
            <a:endParaRPr/>
          </a:p>
        </p:txBody>
      </p:sp>
      <p:sp>
        <p:nvSpPr>
          <p:cNvPr id="27" name="CustomShape 2"/>
          <p:cNvSpPr/>
          <p:nvPr/>
        </p:nvSpPr>
        <p:spPr>
          <a:xfrm>
            <a:off x="642240" y="2657160"/>
            <a:ext cx="7609680" cy="1794240"/>
          </a:xfrm>
          <a:prstGeom prst="rect">
            <a:avLst/>
          </a:prstGeom>
        </p:spPr>
        <p:txBody>
          <a:bodyPr bIns="45000" lIns="90000" rIns="90000" tIns="45000"/>
          <a:p>
            <a:r>
              <a:rPr b="1" lang="en-US"/>
              <a:t>@Ignore("Not Ready to Run")  </a:t>
            </a:r>
            <a:endParaRPr/>
          </a:p>
          <a:p>
            <a:r>
              <a:rPr b="1" lang="en-US"/>
              <a:t>@Test</a:t>
            </a:r>
            <a:r>
              <a:rPr lang="en-US"/>
              <a:t> </a:t>
            </a:r>
            <a:endParaRPr/>
          </a:p>
          <a:p>
            <a:r>
              <a:rPr lang="en-US"/>
              <a:t>public void divisionWithException() {</a:t>
            </a:r>
            <a:endParaRPr/>
          </a:p>
          <a:p>
            <a:r>
              <a:rPr lang="en-US"/>
              <a:t> </a:t>
            </a:r>
            <a:r>
              <a:rPr lang="en-US"/>
              <a:t>// This “Ignored” means the method is not ready to test, the JUnit engine will just bypass this method.  </a:t>
            </a:r>
            <a:endParaRPr/>
          </a:p>
          <a:p>
            <a:r>
              <a:rPr lang="en-US"/>
              <a:t>	</a:t>
            </a:r>
            <a:r>
              <a:rPr lang="en-US"/>
              <a:t>  </a:t>
            </a:r>
            <a:r>
              <a:rPr lang="en-US"/>
              <a:t>System.out.println("Method is not ready yet");</a:t>
            </a:r>
            <a:endParaRPr/>
          </a:p>
          <a:p>
            <a:r>
              <a:rPr lang="en-US"/>
              <a:t>	</a:t>
            </a:r>
            <a:r>
              <a:rPr lang="en-US"/>
              <a:t>}    </a:t>
            </a: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28"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@Time Test</a:t>
            </a:r>
            <a:endParaRPr/>
          </a:p>
        </p:txBody>
      </p:sp>
      <p:sp>
        <p:nvSpPr>
          <p:cNvPr id="29" name="CustomShape 2"/>
          <p:cNvSpPr/>
          <p:nvPr/>
        </p:nvSpPr>
        <p:spPr>
          <a:xfrm>
            <a:off x="642240" y="2657160"/>
            <a:ext cx="7609680" cy="1794240"/>
          </a:xfrm>
          <a:prstGeom prst="rect">
            <a:avLst/>
          </a:prstGeom>
        </p:spPr>
        <p:txBody>
          <a:bodyPr bIns="45000" lIns="90000" rIns="90000" tIns="45000"/>
          <a:p>
            <a:r>
              <a:rPr b="1" lang="en-US"/>
              <a:t>@Test(timeout = 1000)   </a:t>
            </a:r>
            <a:endParaRPr/>
          </a:p>
          <a:p>
            <a:r>
              <a:rPr lang="en-US"/>
              <a:t>public void infinity() {  </a:t>
            </a:r>
            <a:endParaRPr/>
          </a:p>
          <a:p>
            <a:r>
              <a:rPr lang="en-US"/>
              <a:t>  </a:t>
            </a:r>
            <a:r>
              <a:rPr lang="en-US"/>
              <a:t>// The “Time Test” means if an unit test takes longer than the specified number of milliseconds to run, the test will terminated and mark as failed.</a:t>
            </a:r>
            <a:endParaRPr/>
          </a:p>
          <a:p>
            <a:r>
              <a:rPr lang="en-US"/>
              <a:t>	</a:t>
            </a:r>
            <a:r>
              <a:rPr lang="en-US"/>
              <a:t>	</a:t>
            </a:r>
            <a:r>
              <a:rPr lang="en-US"/>
              <a:t>while (true);  </a:t>
            </a:r>
            <a:endParaRPr/>
          </a:p>
          <a:p>
            <a:r>
              <a:rPr lang="en-US"/>
              <a:t>} </a:t>
            </a:r>
            <a:endParaRPr/>
          </a:p>
          <a:p>
            <a:endParaRPr/>
          </a:p>
          <a:p>
            <a:r>
              <a:rPr lang="en-US"/>
              <a:t>- In above example, the infinity() method will not return, so the JUnit    engine will mark it as failed and throw an exception</a:t>
            </a:r>
            <a:endParaRPr/>
          </a:p>
          <a:p>
            <a:endParaRPr/>
          </a:p>
          <a:p>
            <a:r>
              <a:rPr i="1" lang="en-US"/>
              <a:t>java.lang.Exception: test timed out after 1000 milliseconds    </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30"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@Suite Test</a:t>
            </a:r>
            <a:endParaRPr/>
          </a:p>
        </p:txBody>
      </p:sp>
      <p:sp>
        <p:nvSpPr>
          <p:cNvPr id="31" name="CustomShape 2"/>
          <p:cNvSpPr/>
          <p:nvPr/>
        </p:nvSpPr>
        <p:spPr>
          <a:xfrm>
            <a:off x="669960" y="2568240"/>
            <a:ext cx="7609680" cy="1571400"/>
          </a:xfrm>
          <a:prstGeom prst="rect">
            <a:avLst/>
          </a:prstGeom>
        </p:spPr>
        <p:txBody>
          <a:bodyPr bIns="45000" lIns="90000" rIns="90000" tIns="45000"/>
          <a:p>
            <a:r>
              <a:rPr b="1" lang="en-US"/>
              <a:t>@RunWith(Suite.class)  </a:t>
            </a:r>
            <a:r>
              <a:rPr lang="en-US"/>
              <a:t> </a:t>
            </a:r>
            <a:endParaRPr/>
          </a:p>
          <a:p>
            <a:r>
              <a:rPr b="1" lang="en-US"/>
              <a:t>@Suite.SuiteClasses({</a:t>
            </a:r>
            <a:endParaRPr/>
          </a:p>
          <a:p>
            <a:r>
              <a:rPr b="1" lang="en-US"/>
              <a:t>        </a:t>
            </a:r>
            <a:r>
              <a:rPr b="1" lang="en-US"/>
              <a:t>JunitTest1.class,</a:t>
            </a:r>
            <a:endParaRPr/>
          </a:p>
          <a:p>
            <a:r>
              <a:rPr b="1" lang="en-US"/>
              <a:t>        </a:t>
            </a:r>
            <a:r>
              <a:rPr b="1" lang="en-US"/>
              <a:t>JunitTest2.class</a:t>
            </a:r>
            <a:endParaRPr/>
          </a:p>
          <a:p>
            <a:r>
              <a:rPr b="1" lang="en-US"/>
              <a:t>})</a:t>
            </a:r>
            <a:endParaRPr/>
          </a:p>
          <a:p>
            <a:r>
              <a:rPr lang="en-US"/>
              <a:t>public class JunitTest5 {</a:t>
            </a:r>
            <a:endParaRPr/>
          </a:p>
          <a:p>
            <a:r>
              <a:rPr lang="en-US"/>
              <a:t>/* The “Suite Test” means bundle a few unit test cases and run it together. In Junit, both @RunWith and @Suite annotation are used to run the suite test.</a:t>
            </a:r>
            <a:endParaRPr/>
          </a:p>
          <a:p>
            <a:r>
              <a:rPr lang="en-US"/>
              <a:t>The above example means both unit test JunitTest1 and JunitTest2 will run together after JunitTest5 is executed. */</a:t>
            </a:r>
            <a:endParaRPr/>
          </a:p>
          <a:p>
            <a:r>
              <a:rPr lang="en-US"/>
              <a:t>}</a:t>
            </a:r>
            <a:endParaRPr/>
          </a:p>
          <a:p>
            <a:r>
              <a:rPr lang="en-US" sz="2800"/>
              <a:t>   </a:t>
            </a:r>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32"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@Parameters</a:t>
            </a:r>
            <a:endParaRPr/>
          </a:p>
        </p:txBody>
      </p:sp>
      <p:sp>
        <p:nvSpPr>
          <p:cNvPr id="33" name="CustomShape 2"/>
          <p:cNvSpPr/>
          <p:nvPr/>
        </p:nvSpPr>
        <p:spPr>
          <a:xfrm>
            <a:off x="642240" y="1620000"/>
            <a:ext cx="7609680" cy="2831400"/>
          </a:xfrm>
          <a:prstGeom prst="rect">
            <a:avLst/>
          </a:prstGeom>
        </p:spPr>
        <p:txBody>
          <a:bodyPr bIns="45000" lIns="90000" rIns="90000" tIns="45000"/>
          <a:p>
            <a:r>
              <a:rPr b="1" lang="en-US"/>
              <a:t>@RunWith(value = Parameterized.class)   </a:t>
            </a:r>
            <a:endParaRPr/>
          </a:p>
          <a:p>
            <a:r>
              <a:rPr lang="en-US"/>
              <a:t>public class JunitTest6 {   </a:t>
            </a:r>
            <a:endParaRPr/>
          </a:p>
          <a:p>
            <a:r>
              <a:rPr lang="en-US"/>
              <a:t>	</a:t>
            </a:r>
            <a:r>
              <a:rPr lang="en-US"/>
              <a:t>private int number;</a:t>
            </a:r>
            <a:endParaRPr/>
          </a:p>
          <a:p>
            <a:r>
              <a:rPr lang="en-US"/>
              <a:t>	</a:t>
            </a:r>
            <a:r>
              <a:rPr lang="en-US"/>
              <a:t>public JunitTest6(int number) {</a:t>
            </a:r>
            <a:endParaRPr/>
          </a:p>
          <a:p>
            <a:r>
              <a:rPr lang="en-US"/>
              <a:t>	</a:t>
            </a:r>
            <a:r>
              <a:rPr lang="en-US"/>
              <a:t>    </a:t>
            </a:r>
            <a:r>
              <a:rPr lang="en-US"/>
              <a:t>this.number = number;</a:t>
            </a:r>
            <a:endParaRPr/>
          </a:p>
          <a:p>
            <a:r>
              <a:rPr lang="en-US"/>
              <a:t>}</a:t>
            </a:r>
            <a:endParaRPr/>
          </a:p>
          <a:p>
            <a:r>
              <a:rPr b="1" lang="en-US"/>
              <a:t>@Parameters</a:t>
            </a:r>
            <a:endParaRPr/>
          </a:p>
          <a:p>
            <a:r>
              <a:rPr lang="en-US"/>
              <a:t>public static Collection&lt;Object[]&gt; data() {</a:t>
            </a:r>
            <a:endParaRPr/>
          </a:p>
          <a:p>
            <a:r>
              <a:rPr lang="en-US"/>
              <a:t>	</a:t>
            </a:r>
            <a:r>
              <a:rPr lang="en-US"/>
              <a:t>   </a:t>
            </a:r>
            <a:r>
              <a:rPr lang="en-US"/>
              <a:t>Object[ ] [ ] data = new Object[][] { { 1 }, { 2 }, { 3 }, { 4 } };</a:t>
            </a:r>
            <a:endParaRPr/>
          </a:p>
          <a:p>
            <a:r>
              <a:rPr lang="en-US"/>
              <a:t>	</a:t>
            </a:r>
            <a:r>
              <a:rPr lang="en-US"/>
              <a:t>   </a:t>
            </a:r>
            <a:r>
              <a:rPr lang="en-US"/>
              <a:t>return Arrays.asList(data);</a:t>
            </a:r>
            <a:endParaRPr/>
          </a:p>
          <a:p>
            <a:r>
              <a:rPr lang="en-US"/>
              <a:t>}</a:t>
            </a:r>
            <a:endParaRPr/>
          </a:p>
          <a:p>
            <a:r>
              <a:rPr b="1" lang="en-US"/>
              <a:t>@Test</a:t>
            </a:r>
            <a:endParaRPr/>
          </a:p>
          <a:p>
            <a:r>
              <a:rPr lang="en-US"/>
              <a:t> </a:t>
            </a:r>
            <a:r>
              <a:rPr lang="en-US"/>
              <a:t>public void pushTest() {</a:t>
            </a:r>
            <a:endParaRPr/>
          </a:p>
          <a:p>
            <a:r>
              <a:rPr lang="en-US"/>
              <a:t>	</a:t>
            </a:r>
            <a:r>
              <a:rPr lang="en-US"/>
              <a:t>   </a:t>
            </a:r>
            <a:r>
              <a:rPr lang="en-US"/>
              <a:t>System.out.println("Parameterized Number is : " + number);</a:t>
            </a:r>
            <a:endParaRPr/>
          </a:p>
          <a:p>
            <a:r>
              <a:rPr lang="en-US"/>
              <a:t> </a:t>
            </a:r>
            <a:r>
              <a:rPr lang="en-US"/>
              <a:t>}</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34"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@Parameters</a:t>
            </a:r>
            <a:endParaRPr/>
          </a:p>
        </p:txBody>
      </p:sp>
      <p:sp>
        <p:nvSpPr>
          <p:cNvPr id="35" name="CustomShape 2"/>
          <p:cNvSpPr/>
          <p:nvPr/>
        </p:nvSpPr>
        <p:spPr>
          <a:xfrm>
            <a:off x="360000" y="2880000"/>
            <a:ext cx="8639640" cy="2831400"/>
          </a:xfrm>
          <a:prstGeom prst="rect">
            <a:avLst/>
          </a:prstGeom>
        </p:spPr>
        <p:txBody>
          <a:bodyPr bIns="45000" lIns="90000" rIns="90000" tIns="45000"/>
          <a:p>
            <a:r>
              <a:rPr b="1" lang="en-US"/>
              <a:t>Result :</a:t>
            </a:r>
            <a:endParaRPr/>
          </a:p>
          <a:p>
            <a:r>
              <a:rPr lang="en-US"/>
              <a:t>Parameterized Number is : 1</a:t>
            </a:r>
            <a:endParaRPr/>
          </a:p>
          <a:p>
            <a:r>
              <a:rPr lang="en-US"/>
              <a:t>Parameterized Number is : 2</a:t>
            </a:r>
            <a:endParaRPr/>
          </a:p>
          <a:p>
            <a:r>
              <a:rPr lang="en-US"/>
              <a:t>Parameterized Number is : 3</a:t>
            </a:r>
            <a:endParaRPr/>
          </a:p>
          <a:p>
            <a:r>
              <a:rPr lang="en-US"/>
              <a:t>Parameterized Number is : 4</a:t>
            </a:r>
            <a:endParaRPr/>
          </a:p>
          <a:p>
            <a:endParaRPr/>
          </a:p>
          <a:p>
            <a:r>
              <a:rPr lang="en-US"/>
              <a:t>It has many limitations here; you have to follow the “JUnit” way to declare the parameter, and the parameter has to pass into constructor in order to initialize the class member as parameter value for testing. The return type of parameter class is “List []”, data type has been limited to String or primitive value</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879480" y="367200"/>
            <a:ext cx="7372440" cy="910800"/>
          </a:xfrm>
          <a:prstGeom prst="rect">
            <a:avLst/>
          </a:prstGeom>
        </p:spPr>
        <p:txBody>
          <a:bodyPr bIns="45000" lIns="90000" rIns="90000" tIns="45000"/>
          <a:p>
            <a:pPr algn="ctr"/>
            <a:r>
              <a:rPr lang="en-US" sz="5400">
                <a:solidFill>
                  <a:srgbClr val="ffffff"/>
                </a:solidFill>
                <a:latin typeface="Calibri"/>
              </a:rPr>
              <a:t>Useful Resources</a:t>
            </a:r>
            <a:endParaRPr/>
          </a:p>
        </p:txBody>
      </p:sp>
      <p:sp>
        <p:nvSpPr>
          <p:cNvPr id="37" name="CustomShape 2"/>
          <p:cNvSpPr/>
          <p:nvPr/>
        </p:nvSpPr>
        <p:spPr>
          <a:xfrm>
            <a:off x="180000" y="2932200"/>
            <a:ext cx="8999640" cy="2647440"/>
          </a:xfrm>
          <a:prstGeom prst="rect">
            <a:avLst/>
          </a:prstGeom>
        </p:spPr>
        <p:txBody>
          <a:bodyPr bIns="45000" lIns="90000" rIns="90000" tIns="45000"/>
          <a:p>
            <a:endParaRPr/>
          </a:p>
          <a:p>
            <a:r>
              <a:rPr lang="en-US" sz="2800">
                <a:solidFill>
                  <a:srgbClr val="000000"/>
                </a:solidFill>
                <a:latin typeface="Calibri"/>
                <a:ea typeface="ＭＳ Ｐゴシック"/>
              </a:rPr>
              <a:t> </a:t>
            </a:r>
            <a:r>
              <a:rPr lang="en-US" sz="2800">
                <a:solidFill>
                  <a:srgbClr val="000000"/>
                </a:solidFill>
                <a:latin typeface="Calibri"/>
                <a:ea typeface="ＭＳ Ｐゴシック"/>
              </a:rPr>
              <a:t>http://www.vogella.com/articles/JUnit/article.html </a:t>
            </a:r>
            <a:endParaRPr/>
          </a:p>
          <a:p>
            <a:endParaRPr/>
          </a:p>
          <a:p>
            <a:r>
              <a:rPr lang="en-US" sz="2800">
                <a:solidFill>
                  <a:srgbClr val="000000"/>
                </a:solidFill>
                <a:latin typeface="Calibri"/>
                <a:ea typeface="ＭＳ Ｐゴシック"/>
              </a:rPr>
              <a:t>http://www.junit.org/</a:t>
            </a:r>
            <a:endParaRPr/>
          </a:p>
        </p:txBody>
      </p:sp>
      <p:pic>
        <p:nvPicPr>
          <p:cNvPr descr="" id="38" name=""/>
          <p:cNvPicPr/>
          <p:nvPr/>
        </p:nvPicPr>
        <p:blipFill>
          <a:blip r:embed="rId1"/>
          <a:stretch>
            <a:fillRect/>
          </a:stretch>
        </p:blipFill>
        <p:spPr>
          <a:xfrm>
            <a:off x="5220000" y="5220000"/>
            <a:ext cx="3702960" cy="1369800"/>
          </a:xfrm>
          <a:prstGeom prst="rect">
            <a:avLst/>
          </a:prstGeom>
        </p:spPr>
      </p:pic>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879480" y="367200"/>
            <a:ext cx="7372440" cy="910800"/>
          </a:xfrm>
          <a:prstGeom prst="rect">
            <a:avLst/>
          </a:prstGeom>
        </p:spPr>
        <p:txBody>
          <a:bodyPr bIns="45000" lIns="90000" rIns="90000" tIns="45000"/>
          <a:p>
            <a:pPr algn="ctr"/>
            <a:r>
              <a:rPr lang="en-US" sz="5400">
                <a:solidFill>
                  <a:srgbClr val="ffffff"/>
                </a:solidFill>
                <a:latin typeface="Calibri"/>
              </a:rPr>
              <a:t>Questions </a:t>
            </a:r>
            <a:endParaRPr/>
          </a:p>
        </p:txBody>
      </p:sp>
      <p:sp>
        <p:nvSpPr>
          <p:cNvPr id="40" name="CustomShape 2"/>
          <p:cNvSpPr/>
          <p:nvPr/>
        </p:nvSpPr>
        <p:spPr>
          <a:xfrm>
            <a:off x="642240" y="2657160"/>
            <a:ext cx="7609680" cy="2647440"/>
          </a:xfrm>
          <a:prstGeom prst="rect">
            <a:avLst/>
          </a:prstGeom>
        </p:spPr>
      </p:sp>
      <p:pic>
        <p:nvPicPr>
          <p:cNvPr descr="" id="41" name=""/>
          <p:cNvPicPr/>
          <p:nvPr/>
        </p:nvPicPr>
        <p:blipFill>
          <a:blip r:embed="rId1"/>
          <a:stretch>
            <a:fillRect/>
          </a:stretch>
        </p:blipFill>
        <p:spPr>
          <a:xfrm>
            <a:off x="1548000" y="3312000"/>
            <a:ext cx="5939640" cy="2519640"/>
          </a:xfrm>
          <a:prstGeom prst="rect">
            <a:avLst/>
          </a:prstGeom>
        </p:spPr>
      </p:pic>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879480" y="367200"/>
            <a:ext cx="7372440" cy="910800"/>
          </a:xfrm>
          <a:prstGeom prst="rect">
            <a:avLst/>
          </a:prstGeom>
        </p:spPr>
        <p:txBody>
          <a:bodyPr bIns="45000" lIns="90000" rIns="90000" tIns="45000"/>
          <a:p>
            <a:pPr algn="ctr"/>
            <a:r>
              <a:rPr lang="en-US" sz="5400">
                <a:solidFill>
                  <a:srgbClr val="ffffff"/>
                </a:solidFill>
                <a:latin typeface="Calibri"/>
              </a:rPr>
              <a:t>Thank You </a:t>
            </a:r>
            <a:endParaRPr/>
          </a:p>
        </p:txBody>
      </p:sp>
      <p:sp>
        <p:nvSpPr>
          <p:cNvPr id="43" name="CustomShape 2"/>
          <p:cNvSpPr/>
          <p:nvPr/>
        </p:nvSpPr>
        <p:spPr>
          <a:xfrm>
            <a:off x="642240" y="2657160"/>
            <a:ext cx="7609680" cy="2647440"/>
          </a:xfrm>
          <a:prstGeom prst="rect">
            <a:avLst/>
          </a:prstGeom>
        </p:spPr>
      </p:sp>
      <p:pic>
        <p:nvPicPr>
          <p:cNvPr descr="" id="44" name=""/>
          <p:cNvPicPr/>
          <p:nvPr/>
        </p:nvPicPr>
        <p:blipFill>
          <a:blip r:embed="rId1"/>
          <a:stretch>
            <a:fillRect/>
          </a:stretch>
        </p:blipFill>
        <p:spPr>
          <a:xfrm>
            <a:off x="1067040" y="3240000"/>
            <a:ext cx="6132600" cy="2473200"/>
          </a:xfrm>
          <a:prstGeom prst="rect">
            <a:avLst/>
          </a:prstGeom>
        </p:spPr>
      </p:pic>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0" name="CustomShape 1"/>
          <p:cNvSpPr/>
          <p:nvPr/>
        </p:nvSpPr>
        <p:spPr>
          <a:xfrm>
            <a:off x="1080000" y="432000"/>
            <a:ext cx="7372440" cy="1079640"/>
          </a:xfrm>
          <a:prstGeom prst="rect">
            <a:avLst/>
          </a:prstGeom>
        </p:spPr>
        <p:txBody>
          <a:bodyPr bIns="45000" lIns="90000" rIns="90000" tIns="45000"/>
          <a:p>
            <a:pPr algn="ctr"/>
            <a:r>
              <a:rPr lang="en-US" sz="6600">
                <a:solidFill>
                  <a:srgbClr val="ffffff"/>
                </a:solidFill>
                <a:latin typeface="Calibri"/>
              </a:rPr>
              <a:t>Introduction</a:t>
            </a:r>
            <a:endParaRPr/>
          </a:p>
        </p:txBody>
      </p:sp>
      <p:sp>
        <p:nvSpPr>
          <p:cNvPr id="11" name="CustomShape 2"/>
          <p:cNvSpPr/>
          <p:nvPr/>
        </p:nvSpPr>
        <p:spPr>
          <a:xfrm>
            <a:off x="360000" y="2700000"/>
            <a:ext cx="7969680" cy="2879640"/>
          </a:xfrm>
          <a:prstGeom prst="rect">
            <a:avLst/>
          </a:prstGeom>
        </p:spPr>
        <p:txBody>
          <a:bodyPr bIns="45000" lIns="90000" rIns="90000" tIns="45000"/>
          <a:p>
            <a:r>
              <a:rPr b="1" lang="en-US" sz="2400"/>
              <a:t>Testing with JUnit</a:t>
            </a:r>
            <a:endParaRPr/>
          </a:p>
          <a:p>
            <a:r>
              <a:rPr lang="en-US" sz="2400"/>
              <a:t>JUnit 4.x is a test framework which uses annotations to identify methods that are test methods. JUnit assumes that all test methods can be executed in an arbitrary order. Therefore tests should not depend on other tests.</a:t>
            </a:r>
            <a:endParaRPr/>
          </a:p>
          <a:p>
            <a:r>
              <a:rPr b="1" lang="en-US" sz="2400"/>
              <a:t>To write a test with JUnit</a:t>
            </a:r>
            <a:endParaRPr/>
          </a:p>
          <a:p>
            <a:r>
              <a:rPr lang="en-US" sz="2400"/>
              <a:t>    </a:t>
            </a:r>
            <a:r>
              <a:rPr lang="en-US" sz="2400"/>
              <a:t>- Annotate a method with @org.junit.Test</a:t>
            </a:r>
            <a:endParaRPr/>
          </a:p>
          <a:p>
            <a:endParaRPr/>
          </a:p>
          <a:p>
            <a:r>
              <a:rPr lang="en-US" sz="2400"/>
              <a:t>    </a:t>
            </a:r>
            <a:r>
              <a:rPr lang="en-US" sz="2400"/>
              <a:t>- Use a method provided by JUnit to check the expected result of the code execution versus the actual result</a:t>
            </a:r>
            <a:endParaRPr/>
          </a:p>
          <a:p>
            <a:endParaRPr/>
          </a:p>
          <a:p>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2"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Basic usage - Annotations</a:t>
            </a:r>
            <a:endParaRPr/>
          </a:p>
        </p:txBody>
      </p:sp>
      <p:sp>
        <p:nvSpPr>
          <p:cNvPr id="13" name="CustomShape 2"/>
          <p:cNvSpPr/>
          <p:nvPr/>
        </p:nvSpPr>
        <p:spPr>
          <a:xfrm>
            <a:off x="642240" y="2657160"/>
            <a:ext cx="7609680" cy="3074040"/>
          </a:xfrm>
          <a:prstGeom prst="rect">
            <a:avLst/>
          </a:prstGeom>
        </p:spPr>
        <p:txBody>
          <a:bodyPr bIns="45000" lIns="90000" rIns="90000" tIns="45000"/>
          <a:p>
            <a:r>
              <a:rPr lang="en-US"/>
              <a:t>1) BeforeClass</a:t>
            </a:r>
            <a:endParaRPr/>
          </a:p>
          <a:p>
            <a:r>
              <a:rPr lang="en-US"/>
              <a:t>2) Before</a:t>
            </a:r>
            <a:endParaRPr/>
          </a:p>
          <a:p>
            <a:r>
              <a:rPr lang="en-US"/>
              <a:t>3) After</a:t>
            </a:r>
            <a:endParaRPr/>
          </a:p>
          <a:p>
            <a:r>
              <a:rPr lang="en-US"/>
              <a:t>4) AfterClass</a:t>
            </a:r>
            <a:endParaRPr/>
          </a:p>
          <a:p>
            <a:r>
              <a:rPr lang="en-US"/>
              <a:t>5) Expected</a:t>
            </a:r>
            <a:endParaRPr/>
          </a:p>
          <a:p>
            <a:r>
              <a:rPr lang="en-US"/>
              <a:t>6) Ignore</a:t>
            </a:r>
            <a:endParaRPr/>
          </a:p>
          <a:p>
            <a:r>
              <a:rPr lang="en-US"/>
              <a:t>7) Time Test</a:t>
            </a:r>
            <a:endParaRPr/>
          </a:p>
          <a:p>
            <a:r>
              <a:rPr lang="en-US"/>
              <a:t>8) Suite Test</a:t>
            </a:r>
            <a:endParaRPr/>
          </a:p>
          <a:p>
            <a:r>
              <a:rPr lang="en-US"/>
              <a:t>9) Parameters </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4"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@BeforeClass</a:t>
            </a:r>
            <a:endParaRPr/>
          </a:p>
        </p:txBody>
      </p:sp>
      <p:sp>
        <p:nvSpPr>
          <p:cNvPr id="15" name="CustomShape 2"/>
          <p:cNvSpPr/>
          <p:nvPr/>
        </p:nvSpPr>
        <p:spPr>
          <a:xfrm>
            <a:off x="669960" y="3060000"/>
            <a:ext cx="7609680" cy="1794240"/>
          </a:xfrm>
          <a:prstGeom prst="rect">
            <a:avLst/>
          </a:prstGeom>
        </p:spPr>
        <p:txBody>
          <a:bodyPr bIns="45000" lIns="90000" rIns="90000" tIns="45000"/>
          <a:p>
            <a:r>
              <a:rPr b="1" lang="en-US" sz="2000">
                <a:solidFill>
                  <a:srgbClr val="000000"/>
                </a:solidFill>
                <a:latin typeface="Calibri"/>
                <a:ea typeface="ＭＳ Ｐゴシック"/>
              </a:rPr>
              <a:t>@BeforeClass</a:t>
            </a:r>
            <a:endParaRPr/>
          </a:p>
          <a:p>
            <a:r>
              <a:rPr lang="en-US" sz="2000">
                <a:solidFill>
                  <a:srgbClr val="000000"/>
                </a:solidFill>
                <a:latin typeface="Calibri"/>
                <a:ea typeface="ＭＳ Ｐゴシック"/>
              </a:rPr>
              <a:t>public static void oneTimeSetUp() {</a:t>
            </a:r>
            <a:endParaRPr/>
          </a:p>
          <a:p>
            <a:r>
              <a:rPr lang="en-US" sz="2000">
                <a:solidFill>
                  <a:srgbClr val="000000"/>
                </a:solidFill>
                <a:latin typeface="Calibri"/>
                <a:ea typeface="ＭＳ Ｐゴシック"/>
              </a:rPr>
              <a:t>        </a:t>
            </a:r>
            <a:r>
              <a:rPr lang="en-US" sz="2000">
                <a:solidFill>
                  <a:srgbClr val="000000"/>
                </a:solidFill>
                <a:latin typeface="Calibri"/>
                <a:ea typeface="ＭＳ Ｐゴシック"/>
              </a:rPr>
              <a:t>// one-time initialization code   </a:t>
            </a:r>
            <a:endParaRPr/>
          </a:p>
          <a:p>
            <a:r>
              <a:rPr lang="en-US" sz="2000">
                <a:solidFill>
                  <a:srgbClr val="000000"/>
                </a:solidFill>
                <a:latin typeface="Calibri"/>
                <a:ea typeface="ＭＳ Ｐゴシック"/>
              </a:rPr>
              <a:t>    </a:t>
            </a:r>
            <a:r>
              <a:rPr lang="en-US" sz="2000">
                <a:solidFill>
                  <a:srgbClr val="000000"/>
                </a:solidFill>
                <a:latin typeface="Calibri"/>
                <a:ea typeface="ＭＳ Ｐゴシック"/>
              </a:rPr>
              <a:t>	</a:t>
            </a:r>
            <a:r>
              <a:rPr lang="en-US" sz="2000">
                <a:solidFill>
                  <a:srgbClr val="000000"/>
                </a:solidFill>
                <a:latin typeface="Calibri"/>
                <a:ea typeface="ＭＳ Ｐゴシック"/>
              </a:rPr>
              <a:t>System.out.println("@BeforeClass - oneTimeSetUp");</a:t>
            </a:r>
            <a:endParaRPr/>
          </a:p>
          <a:p>
            <a:r>
              <a:rPr lang="en-US" sz="2000">
                <a:solidFill>
                  <a:srgbClr val="000000"/>
                </a:solidFill>
                <a:latin typeface="Calibri"/>
                <a:ea typeface="ＭＳ Ｐゴシック"/>
              </a:rPr>
              <a:t>    </a:t>
            </a:r>
            <a:r>
              <a:rPr lang="en-US" sz="2000">
                <a:solidFill>
                  <a:srgbClr val="000000"/>
                </a:solidFill>
                <a:latin typeface="Calibri"/>
                <a:ea typeface="ＭＳ Ｐゴシック"/>
              </a:rPr>
              <a:t>}</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6"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@Before</a:t>
            </a:r>
            <a:endParaRPr/>
          </a:p>
        </p:txBody>
      </p:sp>
      <p:sp>
        <p:nvSpPr>
          <p:cNvPr id="17" name="CustomShape 2"/>
          <p:cNvSpPr/>
          <p:nvPr/>
        </p:nvSpPr>
        <p:spPr>
          <a:xfrm>
            <a:off x="669600" y="2700000"/>
            <a:ext cx="7609680" cy="1794240"/>
          </a:xfrm>
          <a:prstGeom prst="rect">
            <a:avLst/>
          </a:prstGeom>
        </p:spPr>
        <p:txBody>
          <a:bodyPr bIns="45000" lIns="90000" rIns="90000" tIns="45000"/>
          <a:p>
            <a:r>
              <a:rPr b="1" lang="en-US">
                <a:latin typeface="gargi"/>
              </a:rPr>
              <a:t>@Before</a:t>
            </a:r>
            <a:endParaRPr/>
          </a:p>
          <a:p>
            <a:r>
              <a:rPr lang="en-US">
                <a:latin typeface="gargi"/>
              </a:rPr>
              <a:t>public void setUp() {</a:t>
            </a:r>
            <a:endParaRPr/>
          </a:p>
          <a:p>
            <a:r>
              <a:rPr lang="en-US">
                <a:latin typeface="gargi"/>
              </a:rPr>
              <a:t>        </a:t>
            </a:r>
            <a:r>
              <a:rPr lang="en-US">
                <a:latin typeface="gargi"/>
              </a:rPr>
              <a:t>// called before each test case in the test file is executed</a:t>
            </a:r>
            <a:endParaRPr/>
          </a:p>
          <a:p>
            <a:r>
              <a:rPr lang="en-US">
                <a:latin typeface="gargi"/>
              </a:rPr>
              <a:t>        </a:t>
            </a:r>
            <a:r>
              <a:rPr lang="en-US">
                <a:latin typeface="gargi"/>
              </a:rPr>
              <a:t>collection = new ArrayList();</a:t>
            </a:r>
            <a:endParaRPr/>
          </a:p>
          <a:p>
            <a:r>
              <a:rPr lang="en-US">
                <a:latin typeface="gargi"/>
              </a:rPr>
              <a:t>        </a:t>
            </a:r>
            <a:r>
              <a:rPr lang="en-US">
                <a:latin typeface="gargi"/>
              </a:rPr>
              <a:t>System.out.println("@Before - setUp");</a:t>
            </a:r>
            <a:endParaRPr/>
          </a:p>
          <a:p>
            <a:r>
              <a:rPr lang="en-US">
                <a:latin typeface="gargi"/>
              </a:rPr>
              <a:t>}</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8"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@Test</a:t>
            </a:r>
            <a:endParaRPr/>
          </a:p>
        </p:txBody>
      </p:sp>
      <p:sp>
        <p:nvSpPr>
          <p:cNvPr id="19" name="CustomShape 2"/>
          <p:cNvSpPr/>
          <p:nvPr/>
        </p:nvSpPr>
        <p:spPr>
          <a:xfrm>
            <a:off x="642240" y="2657160"/>
            <a:ext cx="7609680" cy="1794240"/>
          </a:xfrm>
          <a:prstGeom prst="rect">
            <a:avLst/>
          </a:prstGeom>
        </p:spPr>
        <p:txBody>
          <a:bodyPr bIns="45000" lIns="90000" rIns="90000" tIns="45000"/>
          <a:p>
            <a:r>
              <a:rPr b="1" lang="en-US"/>
              <a:t>@Test</a:t>
            </a:r>
            <a:endParaRPr/>
          </a:p>
          <a:p>
            <a:r>
              <a:rPr lang="en-US"/>
              <a:t>public void testEmptyCollection() {</a:t>
            </a:r>
            <a:endParaRPr/>
          </a:p>
          <a:p>
            <a:r>
              <a:rPr lang="en-US"/>
              <a:t>        </a:t>
            </a:r>
            <a:r>
              <a:rPr lang="en-US"/>
              <a:t>// this is the actual test case which will be tested</a:t>
            </a:r>
            <a:endParaRPr/>
          </a:p>
          <a:p>
            <a:r>
              <a:rPr lang="en-US"/>
              <a:t>        </a:t>
            </a:r>
            <a:r>
              <a:rPr lang="en-US"/>
              <a:t>assertTrue(collection.isEmpty());</a:t>
            </a:r>
            <a:endParaRPr/>
          </a:p>
          <a:p>
            <a:r>
              <a:rPr lang="en-US"/>
              <a:t>        </a:t>
            </a:r>
            <a:r>
              <a:rPr lang="en-US"/>
              <a:t>System.out.println("@Test - testEmptyCollection");</a:t>
            </a:r>
            <a:endParaRPr/>
          </a:p>
          <a:p>
            <a:r>
              <a:rPr lang="en-US"/>
              <a:t>}</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20"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@After</a:t>
            </a:r>
            <a:endParaRPr/>
          </a:p>
        </p:txBody>
      </p:sp>
      <p:sp>
        <p:nvSpPr>
          <p:cNvPr id="21" name="CustomShape 2"/>
          <p:cNvSpPr/>
          <p:nvPr/>
        </p:nvSpPr>
        <p:spPr>
          <a:xfrm>
            <a:off x="642240" y="2657160"/>
            <a:ext cx="7609680" cy="1794240"/>
          </a:xfrm>
          <a:prstGeom prst="rect">
            <a:avLst/>
          </a:prstGeom>
        </p:spPr>
        <p:txBody>
          <a:bodyPr bIns="45000" lIns="90000" rIns="90000" tIns="45000"/>
          <a:p>
            <a:r>
              <a:rPr b="1" lang="en-US"/>
              <a:t>@After</a:t>
            </a:r>
            <a:endParaRPr/>
          </a:p>
          <a:p>
            <a:r>
              <a:rPr lang="en-US"/>
              <a:t>public void tearDown() { </a:t>
            </a:r>
            <a:endParaRPr/>
          </a:p>
          <a:p>
            <a:r>
              <a:rPr lang="en-US"/>
              <a:t>        </a:t>
            </a:r>
            <a:r>
              <a:rPr lang="en-US"/>
              <a:t>// called after each test case in the test file is executed</a:t>
            </a:r>
            <a:endParaRPr/>
          </a:p>
          <a:p>
            <a:r>
              <a:rPr lang="en-US"/>
              <a:t>        </a:t>
            </a:r>
            <a:r>
              <a:rPr lang="en-US"/>
              <a:t>collection.clear();</a:t>
            </a:r>
            <a:endParaRPr/>
          </a:p>
          <a:p>
            <a:r>
              <a:rPr lang="en-US"/>
              <a:t>        </a:t>
            </a:r>
            <a:r>
              <a:rPr lang="en-US"/>
              <a:t>System.out.println("@After – tearDown");</a:t>
            </a:r>
            <a:endParaRPr/>
          </a:p>
          <a:p>
            <a:r>
              <a:rPr lang="en-US"/>
              <a:t>}</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22"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@AfterClass</a:t>
            </a:r>
            <a:endParaRPr/>
          </a:p>
        </p:txBody>
      </p:sp>
      <p:sp>
        <p:nvSpPr>
          <p:cNvPr id="23" name="CustomShape 2"/>
          <p:cNvSpPr/>
          <p:nvPr/>
        </p:nvSpPr>
        <p:spPr>
          <a:xfrm>
            <a:off x="642240" y="2657160"/>
            <a:ext cx="7609680" cy="1794240"/>
          </a:xfrm>
          <a:prstGeom prst="rect">
            <a:avLst/>
          </a:prstGeom>
        </p:spPr>
        <p:txBody>
          <a:bodyPr bIns="45000" lIns="90000" rIns="90000" tIns="45000"/>
          <a:p>
            <a:r>
              <a:rPr b="1" lang="en-US"/>
              <a:t>@AfterClass</a:t>
            </a:r>
            <a:endParaRPr/>
          </a:p>
          <a:p>
            <a:r>
              <a:rPr lang="en-US"/>
              <a:t>public static void oneTimeTearDown() {</a:t>
            </a:r>
            <a:endParaRPr/>
          </a:p>
          <a:p>
            <a:r>
              <a:rPr lang="en-US"/>
              <a:t>        </a:t>
            </a:r>
            <a:r>
              <a:rPr lang="en-US"/>
              <a:t>// one-time cleanup code</a:t>
            </a:r>
            <a:endParaRPr/>
          </a:p>
          <a:p>
            <a:r>
              <a:rPr lang="en-US"/>
              <a:t>    </a:t>
            </a:r>
            <a:r>
              <a:rPr lang="en-US"/>
              <a:t>	</a:t>
            </a:r>
            <a:r>
              <a:rPr lang="en-US"/>
              <a:t>System.out.println("@AfterClass - oneTimeTearDown");</a:t>
            </a:r>
            <a:endParaRPr/>
          </a:p>
          <a:p>
            <a:r>
              <a:rPr lang="en-US"/>
              <a:t>    </a:t>
            </a:r>
            <a:r>
              <a:rPr lang="en-US"/>
              <a:t>}</a:t>
            </a: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24" name="CustomShape 1"/>
          <p:cNvSpPr/>
          <p:nvPr/>
        </p:nvSpPr>
        <p:spPr>
          <a:xfrm>
            <a:off x="879480" y="367200"/>
            <a:ext cx="7372440" cy="1093320"/>
          </a:xfrm>
          <a:prstGeom prst="rect">
            <a:avLst/>
          </a:prstGeom>
        </p:spPr>
        <p:txBody>
          <a:bodyPr bIns="45000" lIns="90000" rIns="90000" tIns="45000"/>
          <a:p>
            <a:pPr algn="ctr"/>
            <a:r>
              <a:rPr lang="en-US" sz="6600">
                <a:solidFill>
                  <a:srgbClr val="ffffff"/>
                </a:solidFill>
                <a:latin typeface="Calibri"/>
              </a:rPr>
              <a:t>@Expected</a:t>
            </a:r>
            <a:endParaRPr/>
          </a:p>
        </p:txBody>
      </p:sp>
      <p:sp>
        <p:nvSpPr>
          <p:cNvPr id="25" name="CustomShape 2"/>
          <p:cNvSpPr/>
          <p:nvPr/>
        </p:nvSpPr>
        <p:spPr>
          <a:xfrm>
            <a:off x="669960" y="2885400"/>
            <a:ext cx="7609680" cy="1794240"/>
          </a:xfrm>
          <a:prstGeom prst="rect">
            <a:avLst/>
          </a:prstGeom>
        </p:spPr>
        <p:txBody>
          <a:bodyPr bIns="45000" lIns="90000" rIns="90000" tIns="45000"/>
          <a:p>
            <a:r>
              <a:rPr b="1" lang="en-US"/>
              <a:t>@Test(expected = ArithmeticException.class)  </a:t>
            </a:r>
            <a:endParaRPr/>
          </a:p>
          <a:p>
            <a:r>
              <a:rPr lang="en-US"/>
              <a:t>public void divisionWithException() { </a:t>
            </a:r>
            <a:endParaRPr/>
          </a:p>
          <a:p>
            <a:r>
              <a:rPr lang="en-US"/>
              <a:t>         </a:t>
            </a:r>
            <a:r>
              <a:rPr lang="en-US"/>
              <a:t>// It’s used to test the exception throw by the method. </a:t>
            </a:r>
            <a:endParaRPr/>
          </a:p>
          <a:p>
            <a:r>
              <a:rPr lang="en-US"/>
              <a:t>	</a:t>
            </a:r>
            <a:r>
              <a:rPr lang="en-US"/>
              <a:t>  </a:t>
            </a:r>
            <a:r>
              <a:rPr lang="en-US"/>
              <a:t>int i = 1/0;</a:t>
            </a:r>
            <a:endParaRPr/>
          </a:p>
          <a:p>
            <a:r>
              <a:rPr lang="en-US"/>
              <a:t>}  </a:t>
            </a: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