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4"/>
  </p:notesMasterIdLst>
  <p:sldIdLst>
    <p:sldId id="256" r:id="rId2"/>
    <p:sldId id="401" r:id="rId3"/>
    <p:sldId id="441" r:id="rId4"/>
    <p:sldId id="402" r:id="rId5"/>
    <p:sldId id="403" r:id="rId6"/>
    <p:sldId id="404" r:id="rId7"/>
    <p:sldId id="405" r:id="rId8"/>
    <p:sldId id="406" r:id="rId9"/>
    <p:sldId id="439" r:id="rId10"/>
    <p:sldId id="407" r:id="rId11"/>
    <p:sldId id="408" r:id="rId12"/>
    <p:sldId id="409" r:id="rId13"/>
    <p:sldId id="410" r:id="rId14"/>
    <p:sldId id="411" r:id="rId15"/>
    <p:sldId id="412" r:id="rId16"/>
    <p:sldId id="413" r:id="rId17"/>
    <p:sldId id="414" r:id="rId18"/>
    <p:sldId id="440" r:id="rId19"/>
    <p:sldId id="415" r:id="rId20"/>
    <p:sldId id="416" r:id="rId21"/>
    <p:sldId id="417" r:id="rId22"/>
    <p:sldId id="418" r:id="rId23"/>
    <p:sldId id="419" r:id="rId24"/>
    <p:sldId id="438" r:id="rId25"/>
    <p:sldId id="437" r:id="rId26"/>
    <p:sldId id="420" r:id="rId27"/>
    <p:sldId id="421" r:id="rId28"/>
    <p:sldId id="422" r:id="rId29"/>
    <p:sldId id="423" r:id="rId30"/>
    <p:sldId id="424" r:id="rId31"/>
    <p:sldId id="427" r:id="rId32"/>
    <p:sldId id="425" r:id="rId33"/>
    <p:sldId id="426" r:id="rId34"/>
    <p:sldId id="428" r:id="rId35"/>
    <p:sldId id="429" r:id="rId36"/>
    <p:sldId id="430" r:id="rId37"/>
    <p:sldId id="431" r:id="rId38"/>
    <p:sldId id="432" r:id="rId39"/>
    <p:sldId id="433" r:id="rId40"/>
    <p:sldId id="436" r:id="rId41"/>
    <p:sldId id="435" r:id="rId42"/>
    <p:sldId id="434" r:id="rId43"/>
  </p:sldIdLst>
  <p:sldSz cx="10158413" cy="7621588"/>
  <p:notesSz cx="6858000" cy="9144000"/>
  <p:defaultTextStyle>
    <a:defPPr>
      <a:defRPr lang="en-GB"/>
    </a:defPPr>
    <a:lvl1pPr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1pPr>
    <a:lvl2pPr marL="742943" indent="-285747"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2pPr>
    <a:lvl3pPr marL="1142989" indent="-228598"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3pPr>
    <a:lvl4pPr marL="1600184" indent="-228598"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4pPr>
    <a:lvl5pPr marL="2057379" indent="-228598" algn="l" defTabSz="449259" rtl="0" fontAlgn="base">
      <a:spcBef>
        <a:spcPct val="0"/>
      </a:spcBef>
      <a:spcAft>
        <a:spcPct val="0"/>
      </a:spcAft>
      <a:buClr>
        <a:srgbClr val="000000"/>
      </a:buClr>
      <a:buSzPct val="100000"/>
      <a:buFont typeface="Times New Roman" charset="0"/>
      <a:defRPr sz="2400" kern="1200">
        <a:solidFill>
          <a:schemeClr val="bg1"/>
        </a:solidFill>
        <a:latin typeface="Times New Roman" charset="0"/>
        <a:ea typeface="ＭＳ Ｐゴシック" charset="0"/>
        <a:cs typeface="ＭＳ Ｐゴシック" charset="0"/>
      </a:defRPr>
    </a:lvl5pPr>
    <a:lvl6pPr marL="2285977" algn="l" defTabSz="457195" rtl="0" eaLnBrk="1" latinLnBrk="0" hangingPunct="1">
      <a:defRPr sz="2400" kern="1200">
        <a:solidFill>
          <a:schemeClr val="bg1"/>
        </a:solidFill>
        <a:latin typeface="Times New Roman" charset="0"/>
        <a:ea typeface="ＭＳ Ｐゴシック" charset="0"/>
        <a:cs typeface="ＭＳ Ｐゴシック" charset="0"/>
      </a:defRPr>
    </a:lvl6pPr>
    <a:lvl7pPr marL="2743173" algn="l" defTabSz="457195" rtl="0" eaLnBrk="1" latinLnBrk="0" hangingPunct="1">
      <a:defRPr sz="2400" kern="1200">
        <a:solidFill>
          <a:schemeClr val="bg1"/>
        </a:solidFill>
        <a:latin typeface="Times New Roman" charset="0"/>
        <a:ea typeface="ＭＳ Ｐゴシック" charset="0"/>
        <a:cs typeface="ＭＳ Ｐゴシック" charset="0"/>
      </a:defRPr>
    </a:lvl7pPr>
    <a:lvl8pPr marL="3200368" algn="l" defTabSz="457195" rtl="0" eaLnBrk="1" latinLnBrk="0" hangingPunct="1">
      <a:defRPr sz="2400" kern="1200">
        <a:solidFill>
          <a:schemeClr val="bg1"/>
        </a:solidFill>
        <a:latin typeface="Times New Roman" charset="0"/>
        <a:ea typeface="ＭＳ Ｐゴシック" charset="0"/>
        <a:cs typeface="ＭＳ Ｐゴシック" charset="0"/>
      </a:defRPr>
    </a:lvl8pPr>
    <a:lvl9pPr marL="3657563" algn="l" defTabSz="457195" rtl="0" eaLnBrk="1" latinLnBrk="0" hangingPunct="1">
      <a:defRPr sz="2400" kern="1200">
        <a:solidFill>
          <a:schemeClr val="bg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9A155"/>
    <a:srgbClr val="FF9338"/>
    <a:srgbClr val="00F300"/>
    <a:srgbClr val="98631E"/>
    <a:srgbClr val="B4FFAC"/>
    <a:srgbClr val="9ED26F"/>
    <a:srgbClr val="F2ED61"/>
    <a:srgbClr val="F2EC79"/>
    <a:srgbClr val="FFF980"/>
    <a:srgbClr val="88B4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62612" autoAdjust="0"/>
  </p:normalViewPr>
  <p:slideViewPr>
    <p:cSldViewPr>
      <p:cViewPr>
        <p:scale>
          <a:sx n="75" d="100"/>
          <a:sy n="75" d="100"/>
        </p:scale>
        <p:origin x="-869" y="8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CE6145-19AC-4626-A8AF-847503CD0CD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CA"/>
        </a:p>
      </dgm:t>
    </dgm:pt>
    <dgm:pt modelId="{BA98EF7D-937F-4258-BD85-D5921FA1E782}">
      <dgm:prSet phldrT="[Text]"/>
      <dgm:spPr/>
      <dgm:t>
        <a:bodyPr/>
        <a:lstStyle/>
        <a:p>
          <a:r>
            <a:rPr lang="en-CA" dirty="0" smtClean="0"/>
            <a:t>Strategy</a:t>
          </a:r>
          <a:endParaRPr lang="en-CA" dirty="0"/>
        </a:p>
      </dgm:t>
    </dgm:pt>
    <dgm:pt modelId="{363CC2EE-C6A3-4AC7-9188-2EA0EAA6510B}" type="parTrans" cxnId="{1023350C-FDA7-43C0-B612-3838AB1505DF}">
      <dgm:prSet/>
      <dgm:spPr/>
      <dgm:t>
        <a:bodyPr/>
        <a:lstStyle/>
        <a:p>
          <a:endParaRPr lang="en-CA"/>
        </a:p>
      </dgm:t>
    </dgm:pt>
    <dgm:pt modelId="{3DA87061-38A5-4606-A966-88F23270EC2C}" type="sibTrans" cxnId="{1023350C-FDA7-43C0-B612-3838AB1505DF}">
      <dgm:prSet/>
      <dgm:spPr/>
      <dgm:t>
        <a:bodyPr/>
        <a:lstStyle/>
        <a:p>
          <a:endParaRPr lang="en-CA"/>
        </a:p>
      </dgm:t>
    </dgm:pt>
    <dgm:pt modelId="{907564D7-56D0-4E32-A1DA-EE3A7F8B4B61}">
      <dgm:prSet phldrT="[Text]"/>
      <dgm:spPr/>
      <dgm:t>
        <a:bodyPr/>
        <a:lstStyle/>
        <a:p>
          <a:r>
            <a:rPr lang="en-CA" dirty="0" smtClean="0"/>
            <a:t>Requires Usage?</a:t>
          </a:r>
          <a:endParaRPr lang="en-CA" dirty="0"/>
        </a:p>
      </dgm:t>
    </dgm:pt>
    <dgm:pt modelId="{797888E6-7DF6-464B-B197-F3A66ECEACC4}" type="parTrans" cxnId="{FF2D2449-0A1A-4259-85B0-911DBEB13AC8}">
      <dgm:prSet/>
      <dgm:spPr/>
      <dgm:t>
        <a:bodyPr/>
        <a:lstStyle/>
        <a:p>
          <a:endParaRPr lang="en-CA"/>
        </a:p>
      </dgm:t>
    </dgm:pt>
    <dgm:pt modelId="{BBC34E74-C8D6-4DEA-B59F-987A13F75759}" type="sibTrans" cxnId="{FF2D2449-0A1A-4259-85B0-911DBEB13AC8}">
      <dgm:prSet/>
      <dgm:spPr/>
      <dgm:t>
        <a:bodyPr/>
        <a:lstStyle/>
        <a:p>
          <a:endParaRPr lang="en-CA"/>
        </a:p>
      </dgm:t>
    </dgm:pt>
    <dgm:pt modelId="{CD5E5EE6-9894-4113-9297-677704C02B32}">
      <dgm:prSet phldrT="[Text]"/>
      <dgm:spPr/>
      <dgm:t>
        <a:bodyPr/>
        <a:lstStyle/>
        <a:p>
          <a:r>
            <a:rPr lang="en-CA" dirty="0" smtClean="0"/>
            <a:t>Get Past Usage</a:t>
          </a:r>
        </a:p>
      </dgm:t>
    </dgm:pt>
    <dgm:pt modelId="{34249475-EA43-4EB2-8682-D296510D409F}" type="parTrans" cxnId="{11F45EBC-B9D2-4981-AAC4-5233D14525C9}">
      <dgm:prSet/>
      <dgm:spPr/>
      <dgm:t>
        <a:bodyPr/>
        <a:lstStyle/>
        <a:p>
          <a:endParaRPr lang="en-CA"/>
        </a:p>
      </dgm:t>
    </dgm:pt>
    <dgm:pt modelId="{3BC65172-67D3-4594-8C09-6C8D59C9D476}" type="sibTrans" cxnId="{11F45EBC-B9D2-4981-AAC4-5233D14525C9}">
      <dgm:prSet/>
      <dgm:spPr/>
      <dgm:t>
        <a:bodyPr/>
        <a:lstStyle/>
        <a:p>
          <a:endParaRPr lang="en-CA"/>
        </a:p>
      </dgm:t>
    </dgm:pt>
    <dgm:pt modelId="{B5E2C1E3-D539-4CA6-BE95-EE8E93DBF7C5}">
      <dgm:prSet phldrT="[Text]"/>
      <dgm:spPr/>
      <dgm:t>
        <a:bodyPr/>
        <a:lstStyle/>
        <a:p>
          <a:r>
            <a:rPr lang="en-CA" dirty="0" smtClean="0"/>
            <a:t>Calculate a price</a:t>
          </a:r>
          <a:endParaRPr lang="en-CA" dirty="0"/>
        </a:p>
      </dgm:t>
    </dgm:pt>
    <dgm:pt modelId="{FE86375D-2A0B-4191-BCAE-3A5DF2A0F85A}" type="parTrans" cxnId="{4DC28D4A-A439-4943-A0AE-9C068C16839E}">
      <dgm:prSet/>
      <dgm:spPr/>
      <dgm:t>
        <a:bodyPr/>
        <a:lstStyle/>
        <a:p>
          <a:endParaRPr lang="en-CA"/>
        </a:p>
      </dgm:t>
    </dgm:pt>
    <dgm:pt modelId="{83E72779-476C-42F1-A56C-345BF49AC060}" type="sibTrans" cxnId="{4DC28D4A-A439-4943-A0AE-9C068C16839E}">
      <dgm:prSet/>
      <dgm:spPr/>
      <dgm:t>
        <a:bodyPr/>
        <a:lstStyle/>
        <a:p>
          <a:endParaRPr lang="en-CA"/>
        </a:p>
      </dgm:t>
    </dgm:pt>
    <dgm:pt modelId="{A4C2ADDB-9A8F-4400-B9EE-7AE4B9818077}" type="pres">
      <dgm:prSet presAssocID="{24CE6145-19AC-4626-A8AF-847503CD0CDF}" presName="CompostProcess" presStyleCnt="0">
        <dgm:presLayoutVars>
          <dgm:dir/>
          <dgm:resizeHandles val="exact"/>
        </dgm:presLayoutVars>
      </dgm:prSet>
      <dgm:spPr/>
      <dgm:t>
        <a:bodyPr/>
        <a:lstStyle/>
        <a:p>
          <a:endParaRPr lang="en-CA"/>
        </a:p>
      </dgm:t>
    </dgm:pt>
    <dgm:pt modelId="{270929DF-DB1B-41BA-A4B7-42BDE07F5D26}" type="pres">
      <dgm:prSet presAssocID="{24CE6145-19AC-4626-A8AF-847503CD0CDF}" presName="arrow" presStyleLbl="bgShp" presStyleIdx="0" presStyleCnt="1"/>
      <dgm:spPr/>
    </dgm:pt>
    <dgm:pt modelId="{0E087EDA-E9A8-4F37-9EC3-FF7EFEB910BC}" type="pres">
      <dgm:prSet presAssocID="{24CE6145-19AC-4626-A8AF-847503CD0CDF}" presName="linearProcess" presStyleCnt="0"/>
      <dgm:spPr/>
    </dgm:pt>
    <dgm:pt modelId="{605D0953-2CCD-4597-81DA-BC100F2691F1}" type="pres">
      <dgm:prSet presAssocID="{BA98EF7D-937F-4258-BD85-D5921FA1E782}" presName="textNode" presStyleLbl="node1" presStyleIdx="0" presStyleCnt="3">
        <dgm:presLayoutVars>
          <dgm:bulletEnabled val="1"/>
        </dgm:presLayoutVars>
      </dgm:prSet>
      <dgm:spPr/>
      <dgm:t>
        <a:bodyPr/>
        <a:lstStyle/>
        <a:p>
          <a:endParaRPr lang="en-CA"/>
        </a:p>
      </dgm:t>
    </dgm:pt>
    <dgm:pt modelId="{75A9162B-E818-45C3-AFA2-33A159A2BF97}" type="pres">
      <dgm:prSet presAssocID="{3DA87061-38A5-4606-A966-88F23270EC2C}" presName="sibTrans" presStyleCnt="0"/>
      <dgm:spPr/>
    </dgm:pt>
    <dgm:pt modelId="{96B991A2-43A6-47E4-B11D-60C14196C7C4}" type="pres">
      <dgm:prSet presAssocID="{CD5E5EE6-9894-4113-9297-677704C02B32}" presName="textNode" presStyleLbl="node1" presStyleIdx="1" presStyleCnt="3">
        <dgm:presLayoutVars>
          <dgm:bulletEnabled val="1"/>
        </dgm:presLayoutVars>
      </dgm:prSet>
      <dgm:spPr/>
      <dgm:t>
        <a:bodyPr/>
        <a:lstStyle/>
        <a:p>
          <a:endParaRPr lang="en-CA"/>
        </a:p>
      </dgm:t>
    </dgm:pt>
    <dgm:pt modelId="{FAE85C86-8EEA-416C-9D05-775F22B27FD6}" type="pres">
      <dgm:prSet presAssocID="{3BC65172-67D3-4594-8C09-6C8D59C9D476}" presName="sibTrans" presStyleCnt="0"/>
      <dgm:spPr/>
    </dgm:pt>
    <dgm:pt modelId="{AE9AB020-ADEB-49D9-8EA8-5251176CD4F6}" type="pres">
      <dgm:prSet presAssocID="{B5E2C1E3-D539-4CA6-BE95-EE8E93DBF7C5}" presName="textNode" presStyleLbl="node1" presStyleIdx="2" presStyleCnt="3">
        <dgm:presLayoutVars>
          <dgm:bulletEnabled val="1"/>
        </dgm:presLayoutVars>
      </dgm:prSet>
      <dgm:spPr/>
      <dgm:t>
        <a:bodyPr/>
        <a:lstStyle/>
        <a:p>
          <a:endParaRPr lang="en-CA"/>
        </a:p>
      </dgm:t>
    </dgm:pt>
  </dgm:ptLst>
  <dgm:cxnLst>
    <dgm:cxn modelId="{CF8DBA34-ED1C-4FB8-A90B-9D1604CA3FE4}" type="presOf" srcId="{24CE6145-19AC-4626-A8AF-847503CD0CDF}" destId="{A4C2ADDB-9A8F-4400-B9EE-7AE4B9818077}" srcOrd="0" destOrd="0" presId="urn:microsoft.com/office/officeart/2005/8/layout/hProcess9"/>
    <dgm:cxn modelId="{11F45EBC-B9D2-4981-AAC4-5233D14525C9}" srcId="{24CE6145-19AC-4626-A8AF-847503CD0CDF}" destId="{CD5E5EE6-9894-4113-9297-677704C02B32}" srcOrd="1" destOrd="0" parTransId="{34249475-EA43-4EB2-8682-D296510D409F}" sibTransId="{3BC65172-67D3-4594-8C09-6C8D59C9D476}"/>
    <dgm:cxn modelId="{1023350C-FDA7-43C0-B612-3838AB1505DF}" srcId="{24CE6145-19AC-4626-A8AF-847503CD0CDF}" destId="{BA98EF7D-937F-4258-BD85-D5921FA1E782}" srcOrd="0" destOrd="0" parTransId="{363CC2EE-C6A3-4AC7-9188-2EA0EAA6510B}" sibTransId="{3DA87061-38A5-4606-A966-88F23270EC2C}"/>
    <dgm:cxn modelId="{7DA3F8BF-20C0-4E82-AE26-6EE27199CE8A}" type="presOf" srcId="{BA98EF7D-937F-4258-BD85-D5921FA1E782}" destId="{605D0953-2CCD-4597-81DA-BC100F2691F1}" srcOrd="0" destOrd="0" presId="urn:microsoft.com/office/officeart/2005/8/layout/hProcess9"/>
    <dgm:cxn modelId="{4DC28D4A-A439-4943-A0AE-9C068C16839E}" srcId="{24CE6145-19AC-4626-A8AF-847503CD0CDF}" destId="{B5E2C1E3-D539-4CA6-BE95-EE8E93DBF7C5}" srcOrd="2" destOrd="0" parTransId="{FE86375D-2A0B-4191-BCAE-3A5DF2A0F85A}" sibTransId="{83E72779-476C-42F1-A56C-345BF49AC060}"/>
    <dgm:cxn modelId="{B530749E-0DAA-4FCF-B129-BF542476CE6D}" type="presOf" srcId="{CD5E5EE6-9894-4113-9297-677704C02B32}" destId="{96B991A2-43A6-47E4-B11D-60C14196C7C4}" srcOrd="0" destOrd="0" presId="urn:microsoft.com/office/officeart/2005/8/layout/hProcess9"/>
    <dgm:cxn modelId="{1EA96A14-5FB5-4C0C-925E-2A860FA9C070}" type="presOf" srcId="{B5E2C1E3-D539-4CA6-BE95-EE8E93DBF7C5}" destId="{AE9AB020-ADEB-49D9-8EA8-5251176CD4F6}" srcOrd="0" destOrd="0" presId="urn:microsoft.com/office/officeart/2005/8/layout/hProcess9"/>
    <dgm:cxn modelId="{5C5A0A10-4227-4497-9619-2B8D17DE9C07}" type="presOf" srcId="{907564D7-56D0-4E32-A1DA-EE3A7F8B4B61}" destId="{605D0953-2CCD-4597-81DA-BC100F2691F1}" srcOrd="0" destOrd="1" presId="urn:microsoft.com/office/officeart/2005/8/layout/hProcess9"/>
    <dgm:cxn modelId="{FF2D2449-0A1A-4259-85B0-911DBEB13AC8}" srcId="{BA98EF7D-937F-4258-BD85-D5921FA1E782}" destId="{907564D7-56D0-4E32-A1DA-EE3A7F8B4B61}" srcOrd="0" destOrd="0" parTransId="{797888E6-7DF6-464B-B197-F3A66ECEACC4}" sibTransId="{BBC34E74-C8D6-4DEA-B59F-987A13F75759}"/>
    <dgm:cxn modelId="{84A27879-3CDF-44FB-BECC-4687C921A013}" type="presParOf" srcId="{A4C2ADDB-9A8F-4400-B9EE-7AE4B9818077}" destId="{270929DF-DB1B-41BA-A4B7-42BDE07F5D26}" srcOrd="0" destOrd="0" presId="urn:microsoft.com/office/officeart/2005/8/layout/hProcess9"/>
    <dgm:cxn modelId="{09AF8D54-3440-469A-921B-40FB7465AA42}" type="presParOf" srcId="{A4C2ADDB-9A8F-4400-B9EE-7AE4B9818077}" destId="{0E087EDA-E9A8-4F37-9EC3-FF7EFEB910BC}" srcOrd="1" destOrd="0" presId="urn:microsoft.com/office/officeart/2005/8/layout/hProcess9"/>
    <dgm:cxn modelId="{9A8AF199-B202-4E72-88D9-1EC3C0F10443}" type="presParOf" srcId="{0E087EDA-E9A8-4F37-9EC3-FF7EFEB910BC}" destId="{605D0953-2CCD-4597-81DA-BC100F2691F1}" srcOrd="0" destOrd="0" presId="urn:microsoft.com/office/officeart/2005/8/layout/hProcess9"/>
    <dgm:cxn modelId="{265032EF-9AFB-49D6-A53B-C6393379C459}" type="presParOf" srcId="{0E087EDA-E9A8-4F37-9EC3-FF7EFEB910BC}" destId="{75A9162B-E818-45C3-AFA2-33A159A2BF97}" srcOrd="1" destOrd="0" presId="urn:microsoft.com/office/officeart/2005/8/layout/hProcess9"/>
    <dgm:cxn modelId="{C21AB7FC-A9DB-4772-A709-FA266413419B}" type="presParOf" srcId="{0E087EDA-E9A8-4F37-9EC3-FF7EFEB910BC}" destId="{96B991A2-43A6-47E4-B11D-60C14196C7C4}" srcOrd="2" destOrd="0" presId="urn:microsoft.com/office/officeart/2005/8/layout/hProcess9"/>
    <dgm:cxn modelId="{3A7E79DA-9CB3-4810-8A5B-BB041CF17014}" type="presParOf" srcId="{0E087EDA-E9A8-4F37-9EC3-FF7EFEB910BC}" destId="{FAE85C86-8EEA-416C-9D05-775F22B27FD6}" srcOrd="3" destOrd="0" presId="urn:microsoft.com/office/officeart/2005/8/layout/hProcess9"/>
    <dgm:cxn modelId="{9CBA6D5C-63C4-46DA-82EB-E80427CD6BAA}" type="presParOf" srcId="{0E087EDA-E9A8-4F37-9EC3-FF7EFEB910BC}" destId="{AE9AB020-ADEB-49D9-8EA8-5251176CD4F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89BE27-CB4A-4895-9908-D5B8B6DB3319}" type="doc">
      <dgm:prSet loTypeId="urn:microsoft.com/office/officeart/2005/8/layout/vList2" loCatId="list" qsTypeId="urn:microsoft.com/office/officeart/2005/8/quickstyle/simple1" qsCatId="simple" csTypeId="urn:microsoft.com/office/officeart/2005/8/colors/accent1_2" csCatId="accent1" phldr="1"/>
      <dgm:spPr/>
    </dgm:pt>
    <dgm:pt modelId="{09835B57-3C39-4621-BE1A-EA90FD990D2B}">
      <dgm:prSet phldrT="[Text]"/>
      <dgm:spPr/>
      <dgm:t>
        <a:bodyPr/>
        <a:lstStyle/>
        <a:p>
          <a:r>
            <a:rPr lang="en-CA" dirty="0" smtClean="0"/>
            <a:t>Metered</a:t>
          </a:r>
          <a:endParaRPr lang="en-CA" dirty="0"/>
        </a:p>
      </dgm:t>
    </dgm:pt>
    <dgm:pt modelId="{C961331F-5546-4EB2-8FBE-1ECBE74081D2}" type="parTrans" cxnId="{64ABBAF6-4C1D-45A6-B231-343806C16D50}">
      <dgm:prSet/>
      <dgm:spPr/>
      <dgm:t>
        <a:bodyPr/>
        <a:lstStyle/>
        <a:p>
          <a:endParaRPr lang="en-CA"/>
        </a:p>
      </dgm:t>
    </dgm:pt>
    <dgm:pt modelId="{3A170C76-8FC1-41F6-B6F5-D97EE503C936}" type="sibTrans" cxnId="{64ABBAF6-4C1D-45A6-B231-343806C16D50}">
      <dgm:prSet/>
      <dgm:spPr/>
      <dgm:t>
        <a:bodyPr/>
        <a:lstStyle/>
        <a:p>
          <a:endParaRPr lang="en-CA"/>
        </a:p>
      </dgm:t>
    </dgm:pt>
    <dgm:pt modelId="{C8EBD0D0-B73C-484B-B775-F7E35C3BFB0D}">
      <dgm:prSet phldrT="[Text]"/>
      <dgm:spPr/>
      <dgm:t>
        <a:bodyPr/>
        <a:lstStyle/>
        <a:p>
          <a:r>
            <a:rPr lang="en-CA" dirty="0" smtClean="0"/>
            <a:t>Graduated</a:t>
          </a:r>
          <a:endParaRPr lang="en-CA" dirty="0"/>
        </a:p>
      </dgm:t>
    </dgm:pt>
    <dgm:pt modelId="{69CEE1EF-3E94-48CD-83D6-5E5A2018C009}" type="parTrans" cxnId="{158A630D-B66F-4309-881A-C3556C96FE84}">
      <dgm:prSet/>
      <dgm:spPr/>
      <dgm:t>
        <a:bodyPr/>
        <a:lstStyle/>
        <a:p>
          <a:endParaRPr lang="en-CA"/>
        </a:p>
      </dgm:t>
    </dgm:pt>
    <dgm:pt modelId="{5CD13089-096D-4AFB-9822-27AFB31575CC}" type="sibTrans" cxnId="{158A630D-B66F-4309-881A-C3556C96FE84}">
      <dgm:prSet/>
      <dgm:spPr/>
      <dgm:t>
        <a:bodyPr/>
        <a:lstStyle/>
        <a:p>
          <a:endParaRPr lang="en-CA"/>
        </a:p>
      </dgm:t>
    </dgm:pt>
    <dgm:pt modelId="{1AA0A25A-E86D-4A1A-B944-CCFD5A39744F}">
      <dgm:prSet phldrT="[Text]"/>
      <dgm:spPr/>
      <dgm:t>
        <a:bodyPr/>
        <a:lstStyle/>
        <a:p>
          <a:r>
            <a:rPr lang="en-CA" dirty="0" smtClean="0"/>
            <a:t>Flat</a:t>
          </a:r>
        </a:p>
      </dgm:t>
    </dgm:pt>
    <dgm:pt modelId="{C0EBB2E7-F077-4DD3-9065-06C64DBAE798}" type="parTrans" cxnId="{10FD81F8-AFE0-4AA1-8704-FCB87ECB493F}">
      <dgm:prSet/>
      <dgm:spPr/>
      <dgm:t>
        <a:bodyPr/>
        <a:lstStyle/>
        <a:p>
          <a:endParaRPr lang="en-CA"/>
        </a:p>
      </dgm:t>
    </dgm:pt>
    <dgm:pt modelId="{F283AB3E-D91D-411C-9F72-E30AF07A46F5}" type="sibTrans" cxnId="{10FD81F8-AFE0-4AA1-8704-FCB87ECB493F}">
      <dgm:prSet/>
      <dgm:spPr/>
      <dgm:t>
        <a:bodyPr/>
        <a:lstStyle/>
        <a:p>
          <a:endParaRPr lang="en-CA"/>
        </a:p>
      </dgm:t>
    </dgm:pt>
    <dgm:pt modelId="{C462D65F-6C39-4FF7-AA25-EBCFABC58520}">
      <dgm:prSet phldrT="[Text]"/>
      <dgm:spPr/>
      <dgm:t>
        <a:bodyPr/>
        <a:lstStyle/>
        <a:p>
          <a:r>
            <a:rPr lang="en-CA" dirty="0" smtClean="0"/>
            <a:t>Rate Card</a:t>
          </a:r>
        </a:p>
      </dgm:t>
    </dgm:pt>
    <dgm:pt modelId="{B9AE3ED0-B6F3-4E02-8D62-2BFF891124E7}" type="parTrans" cxnId="{EE875F6C-718B-42C6-98A9-29AD1F2CCA2E}">
      <dgm:prSet/>
      <dgm:spPr/>
      <dgm:t>
        <a:bodyPr/>
        <a:lstStyle/>
        <a:p>
          <a:endParaRPr lang="en-CA"/>
        </a:p>
      </dgm:t>
    </dgm:pt>
    <dgm:pt modelId="{E87566A9-C9CF-4609-A3C4-F194A1EBF348}" type="sibTrans" cxnId="{EE875F6C-718B-42C6-98A9-29AD1F2CCA2E}">
      <dgm:prSet/>
      <dgm:spPr/>
      <dgm:t>
        <a:bodyPr/>
        <a:lstStyle/>
        <a:p>
          <a:endParaRPr lang="en-CA"/>
        </a:p>
      </dgm:t>
    </dgm:pt>
    <dgm:pt modelId="{3812DCCB-0EA0-48F0-809E-576C58CDBB3A}" type="pres">
      <dgm:prSet presAssocID="{4189BE27-CB4A-4895-9908-D5B8B6DB3319}" presName="linear" presStyleCnt="0">
        <dgm:presLayoutVars>
          <dgm:animLvl val="lvl"/>
          <dgm:resizeHandles val="exact"/>
        </dgm:presLayoutVars>
      </dgm:prSet>
      <dgm:spPr/>
    </dgm:pt>
    <dgm:pt modelId="{50CF6DBE-F91E-4BB8-8F26-C2B7B7948A99}" type="pres">
      <dgm:prSet presAssocID="{09835B57-3C39-4621-BE1A-EA90FD990D2B}" presName="parentText" presStyleLbl="node1" presStyleIdx="0" presStyleCnt="4">
        <dgm:presLayoutVars>
          <dgm:chMax val="0"/>
          <dgm:bulletEnabled val="1"/>
        </dgm:presLayoutVars>
      </dgm:prSet>
      <dgm:spPr/>
      <dgm:t>
        <a:bodyPr/>
        <a:lstStyle/>
        <a:p>
          <a:endParaRPr lang="en-CA"/>
        </a:p>
      </dgm:t>
    </dgm:pt>
    <dgm:pt modelId="{D8727ED0-EC19-4028-881F-69C844705D5B}" type="pres">
      <dgm:prSet presAssocID="{3A170C76-8FC1-41F6-B6F5-D97EE503C936}" presName="spacer" presStyleCnt="0"/>
      <dgm:spPr/>
    </dgm:pt>
    <dgm:pt modelId="{19525DD3-E2DC-4184-9827-04325F1BB933}" type="pres">
      <dgm:prSet presAssocID="{C8EBD0D0-B73C-484B-B775-F7E35C3BFB0D}" presName="parentText" presStyleLbl="node1" presStyleIdx="1" presStyleCnt="4">
        <dgm:presLayoutVars>
          <dgm:chMax val="0"/>
          <dgm:bulletEnabled val="1"/>
        </dgm:presLayoutVars>
      </dgm:prSet>
      <dgm:spPr/>
      <dgm:t>
        <a:bodyPr/>
        <a:lstStyle/>
        <a:p>
          <a:endParaRPr lang="en-CA"/>
        </a:p>
      </dgm:t>
    </dgm:pt>
    <dgm:pt modelId="{33672F9B-B8CC-4D4D-927A-EB9EE3EF6AC6}" type="pres">
      <dgm:prSet presAssocID="{5CD13089-096D-4AFB-9822-27AFB31575CC}" presName="spacer" presStyleCnt="0"/>
      <dgm:spPr/>
    </dgm:pt>
    <dgm:pt modelId="{C12AC92D-6385-41C9-A7B2-68D20693FAC9}" type="pres">
      <dgm:prSet presAssocID="{1AA0A25A-E86D-4A1A-B944-CCFD5A39744F}" presName="parentText" presStyleLbl="node1" presStyleIdx="2" presStyleCnt="4">
        <dgm:presLayoutVars>
          <dgm:chMax val="0"/>
          <dgm:bulletEnabled val="1"/>
        </dgm:presLayoutVars>
      </dgm:prSet>
      <dgm:spPr/>
      <dgm:t>
        <a:bodyPr/>
        <a:lstStyle/>
        <a:p>
          <a:endParaRPr lang="en-CA"/>
        </a:p>
      </dgm:t>
    </dgm:pt>
    <dgm:pt modelId="{19970DFA-E8DA-41ED-8CA8-310E6F6C5034}" type="pres">
      <dgm:prSet presAssocID="{F283AB3E-D91D-411C-9F72-E30AF07A46F5}" presName="spacer" presStyleCnt="0"/>
      <dgm:spPr/>
    </dgm:pt>
    <dgm:pt modelId="{22ABB280-8445-4D52-BED8-EEC9C93D81EB}" type="pres">
      <dgm:prSet presAssocID="{C462D65F-6C39-4FF7-AA25-EBCFABC58520}" presName="parentText" presStyleLbl="node1" presStyleIdx="3" presStyleCnt="4">
        <dgm:presLayoutVars>
          <dgm:chMax val="0"/>
          <dgm:bulletEnabled val="1"/>
        </dgm:presLayoutVars>
      </dgm:prSet>
      <dgm:spPr/>
      <dgm:t>
        <a:bodyPr/>
        <a:lstStyle/>
        <a:p>
          <a:endParaRPr lang="en-CA"/>
        </a:p>
      </dgm:t>
    </dgm:pt>
  </dgm:ptLst>
  <dgm:cxnLst>
    <dgm:cxn modelId="{FDD7443D-88AE-4EAF-B541-AE5AF17F5A2D}" type="presOf" srcId="{1AA0A25A-E86D-4A1A-B944-CCFD5A39744F}" destId="{C12AC92D-6385-41C9-A7B2-68D20693FAC9}" srcOrd="0" destOrd="0" presId="urn:microsoft.com/office/officeart/2005/8/layout/vList2"/>
    <dgm:cxn modelId="{10FD81F8-AFE0-4AA1-8704-FCB87ECB493F}" srcId="{4189BE27-CB4A-4895-9908-D5B8B6DB3319}" destId="{1AA0A25A-E86D-4A1A-B944-CCFD5A39744F}" srcOrd="2" destOrd="0" parTransId="{C0EBB2E7-F077-4DD3-9065-06C64DBAE798}" sibTransId="{F283AB3E-D91D-411C-9F72-E30AF07A46F5}"/>
    <dgm:cxn modelId="{EE875F6C-718B-42C6-98A9-29AD1F2CCA2E}" srcId="{4189BE27-CB4A-4895-9908-D5B8B6DB3319}" destId="{C462D65F-6C39-4FF7-AA25-EBCFABC58520}" srcOrd="3" destOrd="0" parTransId="{B9AE3ED0-B6F3-4E02-8D62-2BFF891124E7}" sibTransId="{E87566A9-C9CF-4609-A3C4-F194A1EBF348}"/>
    <dgm:cxn modelId="{64ABBAF6-4C1D-45A6-B231-343806C16D50}" srcId="{4189BE27-CB4A-4895-9908-D5B8B6DB3319}" destId="{09835B57-3C39-4621-BE1A-EA90FD990D2B}" srcOrd="0" destOrd="0" parTransId="{C961331F-5546-4EB2-8FBE-1ECBE74081D2}" sibTransId="{3A170C76-8FC1-41F6-B6F5-D97EE503C936}"/>
    <dgm:cxn modelId="{D12C1F71-6912-4BCA-82B3-010E01ACCD37}" type="presOf" srcId="{4189BE27-CB4A-4895-9908-D5B8B6DB3319}" destId="{3812DCCB-0EA0-48F0-809E-576C58CDBB3A}" srcOrd="0" destOrd="0" presId="urn:microsoft.com/office/officeart/2005/8/layout/vList2"/>
    <dgm:cxn modelId="{158A630D-B66F-4309-881A-C3556C96FE84}" srcId="{4189BE27-CB4A-4895-9908-D5B8B6DB3319}" destId="{C8EBD0D0-B73C-484B-B775-F7E35C3BFB0D}" srcOrd="1" destOrd="0" parTransId="{69CEE1EF-3E94-48CD-83D6-5E5A2018C009}" sibTransId="{5CD13089-096D-4AFB-9822-27AFB31575CC}"/>
    <dgm:cxn modelId="{06D757D5-FF4D-4886-8BE5-01CA24381375}" type="presOf" srcId="{C462D65F-6C39-4FF7-AA25-EBCFABC58520}" destId="{22ABB280-8445-4D52-BED8-EEC9C93D81EB}" srcOrd="0" destOrd="0" presId="urn:microsoft.com/office/officeart/2005/8/layout/vList2"/>
    <dgm:cxn modelId="{23E6F91B-954D-4A00-A1B1-86CD1036A1BB}" type="presOf" srcId="{C8EBD0D0-B73C-484B-B775-F7E35C3BFB0D}" destId="{19525DD3-E2DC-4184-9827-04325F1BB933}" srcOrd="0" destOrd="0" presId="urn:microsoft.com/office/officeart/2005/8/layout/vList2"/>
    <dgm:cxn modelId="{12C8EAC6-48FF-41A7-BB44-E76F1510BCFE}" type="presOf" srcId="{09835B57-3C39-4621-BE1A-EA90FD990D2B}" destId="{50CF6DBE-F91E-4BB8-8F26-C2B7B7948A99}" srcOrd="0" destOrd="0" presId="urn:microsoft.com/office/officeart/2005/8/layout/vList2"/>
    <dgm:cxn modelId="{05393B7E-6FE5-48DD-9B2A-81361BB50A82}" type="presParOf" srcId="{3812DCCB-0EA0-48F0-809E-576C58CDBB3A}" destId="{50CF6DBE-F91E-4BB8-8F26-C2B7B7948A99}" srcOrd="0" destOrd="0" presId="urn:microsoft.com/office/officeart/2005/8/layout/vList2"/>
    <dgm:cxn modelId="{A987E46D-EDFD-481B-B229-63B30A3A0E85}" type="presParOf" srcId="{3812DCCB-0EA0-48F0-809E-576C58CDBB3A}" destId="{D8727ED0-EC19-4028-881F-69C844705D5B}" srcOrd="1" destOrd="0" presId="urn:microsoft.com/office/officeart/2005/8/layout/vList2"/>
    <dgm:cxn modelId="{1D9A734D-1695-4ACE-8281-D8B67865CF91}" type="presParOf" srcId="{3812DCCB-0EA0-48F0-809E-576C58CDBB3A}" destId="{19525DD3-E2DC-4184-9827-04325F1BB933}" srcOrd="2" destOrd="0" presId="urn:microsoft.com/office/officeart/2005/8/layout/vList2"/>
    <dgm:cxn modelId="{8BE45617-4367-4CF3-A04D-54F71FE9B4DC}" type="presParOf" srcId="{3812DCCB-0EA0-48F0-809E-576C58CDBB3A}" destId="{33672F9B-B8CC-4D4D-927A-EB9EE3EF6AC6}" srcOrd="3" destOrd="0" presId="urn:microsoft.com/office/officeart/2005/8/layout/vList2"/>
    <dgm:cxn modelId="{1F0882AF-17CD-42C4-90E2-2A280F5D247D}" type="presParOf" srcId="{3812DCCB-0EA0-48F0-809E-576C58CDBB3A}" destId="{C12AC92D-6385-41C9-A7B2-68D20693FAC9}" srcOrd="4" destOrd="0" presId="urn:microsoft.com/office/officeart/2005/8/layout/vList2"/>
    <dgm:cxn modelId="{6276D49E-1FE6-488E-8A02-225C1DEA7407}" type="presParOf" srcId="{3812DCCB-0EA0-48F0-809E-576C58CDBB3A}" destId="{19970DFA-E8DA-41ED-8CA8-310E6F6C5034}" srcOrd="5" destOrd="0" presId="urn:microsoft.com/office/officeart/2005/8/layout/vList2"/>
    <dgm:cxn modelId="{C7BD4DF7-9F6D-429D-8C7D-5905E3A1ED58}" type="presParOf" srcId="{3812DCCB-0EA0-48F0-809E-576C58CDBB3A}" destId="{22ABB280-8445-4D52-BED8-EEC9C93D81EB}"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929DF-DB1B-41BA-A4B7-42BDE07F5D26}">
      <dsp:nvSpPr>
        <dsp:cNvPr id="0" name=""/>
        <dsp:cNvSpPr/>
      </dsp:nvSpPr>
      <dsp:spPr>
        <a:xfrm>
          <a:off x="344718" y="0"/>
          <a:ext cx="3906808" cy="211512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D0953-2CCD-4597-81DA-BC100F2691F1}">
      <dsp:nvSpPr>
        <dsp:cNvPr id="0" name=""/>
        <dsp:cNvSpPr/>
      </dsp:nvSpPr>
      <dsp:spPr>
        <a:xfrm>
          <a:off x="4937" y="634538"/>
          <a:ext cx="1479416" cy="846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CA" sz="1700" kern="1200" dirty="0" smtClean="0"/>
            <a:t>Strategy</a:t>
          </a:r>
          <a:endParaRPr lang="en-CA" sz="1700" kern="1200" dirty="0"/>
        </a:p>
        <a:p>
          <a:pPr marL="114300" lvl="1" indent="-114300" algn="l" defTabSz="577850">
            <a:lnSpc>
              <a:spcPct val="90000"/>
            </a:lnSpc>
            <a:spcBef>
              <a:spcPct val="0"/>
            </a:spcBef>
            <a:spcAft>
              <a:spcPct val="15000"/>
            </a:spcAft>
            <a:buChar char="••"/>
          </a:pPr>
          <a:r>
            <a:rPr lang="en-CA" sz="1300" kern="1200" dirty="0" smtClean="0"/>
            <a:t>Requires Usage?</a:t>
          </a:r>
          <a:endParaRPr lang="en-CA" sz="1300" kern="1200" dirty="0"/>
        </a:p>
      </dsp:txBody>
      <dsp:txXfrm>
        <a:off x="46238" y="675839"/>
        <a:ext cx="1396814" cy="763448"/>
      </dsp:txXfrm>
    </dsp:sp>
    <dsp:sp modelId="{96B991A2-43A6-47E4-B11D-60C14196C7C4}">
      <dsp:nvSpPr>
        <dsp:cNvPr id="0" name=""/>
        <dsp:cNvSpPr/>
      </dsp:nvSpPr>
      <dsp:spPr>
        <a:xfrm>
          <a:off x="1558414" y="634538"/>
          <a:ext cx="1479416" cy="846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Get Past Usage</a:t>
          </a:r>
        </a:p>
      </dsp:txBody>
      <dsp:txXfrm>
        <a:off x="1599715" y="675839"/>
        <a:ext cx="1396814" cy="763448"/>
      </dsp:txXfrm>
    </dsp:sp>
    <dsp:sp modelId="{AE9AB020-ADEB-49D9-8EA8-5251176CD4F6}">
      <dsp:nvSpPr>
        <dsp:cNvPr id="0" name=""/>
        <dsp:cNvSpPr/>
      </dsp:nvSpPr>
      <dsp:spPr>
        <a:xfrm>
          <a:off x="3111891" y="634538"/>
          <a:ext cx="1479416" cy="8460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CA" sz="1700" kern="1200" dirty="0" smtClean="0"/>
            <a:t>Calculate a price</a:t>
          </a:r>
          <a:endParaRPr lang="en-CA" sz="1700" kern="1200" dirty="0"/>
        </a:p>
      </dsp:txBody>
      <dsp:txXfrm>
        <a:off x="3153192" y="675839"/>
        <a:ext cx="1396814" cy="763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F6DBE-F91E-4BB8-8F26-C2B7B7948A99}">
      <dsp:nvSpPr>
        <dsp:cNvPr id="0" name=""/>
        <dsp:cNvSpPr/>
      </dsp:nvSpPr>
      <dsp:spPr>
        <a:xfrm>
          <a:off x="0" y="20032"/>
          <a:ext cx="2997632"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smtClean="0"/>
            <a:t>Metered</a:t>
          </a:r>
          <a:endParaRPr lang="en-CA" sz="1600" kern="1200" dirty="0"/>
        </a:p>
      </dsp:txBody>
      <dsp:txXfrm>
        <a:off x="18734" y="38766"/>
        <a:ext cx="2960164" cy="346292"/>
      </dsp:txXfrm>
    </dsp:sp>
    <dsp:sp modelId="{19525DD3-E2DC-4184-9827-04325F1BB933}">
      <dsp:nvSpPr>
        <dsp:cNvPr id="0" name=""/>
        <dsp:cNvSpPr/>
      </dsp:nvSpPr>
      <dsp:spPr>
        <a:xfrm>
          <a:off x="0" y="449872"/>
          <a:ext cx="2997632"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smtClean="0"/>
            <a:t>Graduated</a:t>
          </a:r>
          <a:endParaRPr lang="en-CA" sz="1600" kern="1200" dirty="0"/>
        </a:p>
      </dsp:txBody>
      <dsp:txXfrm>
        <a:off x="18734" y="468606"/>
        <a:ext cx="2960164" cy="346292"/>
      </dsp:txXfrm>
    </dsp:sp>
    <dsp:sp modelId="{C12AC92D-6385-41C9-A7B2-68D20693FAC9}">
      <dsp:nvSpPr>
        <dsp:cNvPr id="0" name=""/>
        <dsp:cNvSpPr/>
      </dsp:nvSpPr>
      <dsp:spPr>
        <a:xfrm>
          <a:off x="0" y="879712"/>
          <a:ext cx="2997632"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smtClean="0"/>
            <a:t>Flat</a:t>
          </a:r>
        </a:p>
      </dsp:txBody>
      <dsp:txXfrm>
        <a:off x="18734" y="898446"/>
        <a:ext cx="2960164" cy="346292"/>
      </dsp:txXfrm>
    </dsp:sp>
    <dsp:sp modelId="{22ABB280-8445-4D52-BED8-EEC9C93D81EB}">
      <dsp:nvSpPr>
        <dsp:cNvPr id="0" name=""/>
        <dsp:cNvSpPr/>
      </dsp:nvSpPr>
      <dsp:spPr>
        <a:xfrm>
          <a:off x="0" y="1309552"/>
          <a:ext cx="2997632"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smtClean="0"/>
            <a:t>Rate Card</a:t>
          </a:r>
        </a:p>
      </dsp:txBody>
      <dsp:txXfrm>
        <a:off x="18734" y="1328286"/>
        <a:ext cx="2960164"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latin typeface="Proxima Nova Regular"/>
              <a:ea typeface="Proxima Nova Regular"/>
              <a:cs typeface="DejaVu Sans" charset="0"/>
            </a:endParaRPr>
          </a:p>
        </p:txBody>
      </p:sp>
      <p:sp>
        <p:nvSpPr>
          <p:cNvPr id="2050" name="Rectangle 2"/>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Proxima Nova Regular"/>
                <a:ea typeface="Proxima Nova Regular"/>
                <a:cs typeface="DejaVu Sans" charset="0"/>
              </a:defRPr>
            </a:lvl1pPr>
          </a:lstStyle>
          <a:p>
            <a:pPr>
              <a:defRPr/>
            </a:pPr>
            <a:endParaRPr lang="en-US" dirty="0"/>
          </a:p>
        </p:txBody>
      </p:sp>
      <p:sp>
        <p:nvSpPr>
          <p:cNvPr id="2051" name="Rectangle 3"/>
          <p:cNvSpPr>
            <a:spLocks noGrp="1" noChangeArrowheads="1"/>
          </p:cNvSpPr>
          <p:nvPr>
            <p:ph type="dt"/>
          </p:nvPr>
        </p:nvSpPr>
        <p:spPr bwMode="auto">
          <a:xfrm>
            <a:off x="388620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Proxima Nova Regular"/>
                <a:ea typeface="Proxima Nova Regular"/>
                <a:cs typeface="DejaVu Sans" charset="0"/>
              </a:defRPr>
            </a:lvl1pPr>
          </a:lstStyle>
          <a:p>
            <a:pPr>
              <a:defRPr/>
            </a:pPr>
            <a:endParaRPr lang="en-US" dirty="0"/>
          </a:p>
        </p:txBody>
      </p:sp>
      <p:sp>
        <p:nvSpPr>
          <p:cNvPr id="2052" name="Rectangle 4"/>
          <p:cNvSpPr>
            <a:spLocks noGrp="1" noRot="1" noChangeAspect="1" noChangeArrowheads="1"/>
          </p:cNvSpPr>
          <p:nvPr>
            <p:ph type="sldImg"/>
          </p:nvPr>
        </p:nvSpPr>
        <p:spPr bwMode="auto">
          <a:xfrm>
            <a:off x="1144588" y="685800"/>
            <a:ext cx="4567237" cy="342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2053" name="Rectangle 5"/>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en-US" noProof="0" dirty="0" smtClean="0"/>
          </a:p>
        </p:txBody>
      </p:sp>
      <p:sp>
        <p:nvSpPr>
          <p:cNvPr id="2054" name="Rectangle 6"/>
          <p:cNvSpPr>
            <a:spLocks noGrp="1" noChangeArrowheads="1"/>
          </p:cNvSpPr>
          <p:nvPr>
            <p:ph type="ftr"/>
          </p:nvPr>
        </p:nvSpPr>
        <p:spPr bwMode="auto">
          <a:xfrm>
            <a:off x="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Proxima Nova Regular"/>
                <a:ea typeface="Proxima Nova Regular"/>
                <a:cs typeface="DejaVu Sans" charset="0"/>
              </a:defRPr>
            </a:lvl1pPr>
          </a:lstStyle>
          <a:p>
            <a:pPr>
              <a:defRPr/>
            </a:pPr>
            <a:endParaRPr lang="en-US" dirty="0"/>
          </a:p>
        </p:txBody>
      </p:sp>
      <p:sp>
        <p:nvSpPr>
          <p:cNvPr id="2055" name="Rectangle 7"/>
          <p:cNvSpPr>
            <a:spLocks noGrp="1" noChangeArrowheads="1"/>
          </p:cNvSpPr>
          <p:nvPr>
            <p:ph type="sldNum"/>
          </p:nvPr>
        </p:nvSpPr>
        <p:spPr bwMode="auto">
          <a:xfrm>
            <a:off x="388620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Proxima Nova Regular"/>
                <a:ea typeface="Proxima Nova Regular"/>
                <a:cs typeface="DejaVu Sans" charset="0"/>
              </a:defRPr>
            </a:lvl1pPr>
          </a:lstStyle>
          <a:p>
            <a:pPr>
              <a:defRPr/>
            </a:pPr>
            <a:fld id="{7D2257E3-2363-EE4A-AC7D-A55880DBF59F}" type="slidenum">
              <a:rPr lang="en-US" smtClean="0"/>
              <a:pPr>
                <a:defRPr/>
              </a:pPr>
              <a:t>‹#›</a:t>
            </a:fld>
            <a:endParaRPr lang="en-US" dirty="0"/>
          </a:p>
        </p:txBody>
      </p:sp>
    </p:spTree>
    <p:extLst>
      <p:ext uri="{BB962C8B-B14F-4D97-AF65-F5344CB8AC3E}">
        <p14:creationId xmlns:p14="http://schemas.microsoft.com/office/powerpoint/2010/main" val="3592822151"/>
      </p:ext>
    </p:extLst>
  </p:cSld>
  <p:clrMap bg1="lt1" tx1="dk1" bg2="lt2" tx2="dk2" accent1="accent1" accent2="accent2" accent3="accent3" accent4="accent4" accent5="accent5" accent6="accent6" hlink="hlink" folHlink="folHlink"/>
  <p:notesStyle>
    <a:lvl1pPr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Proxima Nova Regular"/>
        <a:ea typeface="Proxima Nova Regular"/>
        <a:cs typeface="Proxima Nova Regular"/>
      </a:defRPr>
    </a:lvl1pPr>
    <a:lvl2pPr marL="742943" indent="-285747"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2989" indent="-228598"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184" indent="-228598"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379" indent="-228598" algn="l" defTabSz="449259"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5977" algn="l" defTabSz="457195" rtl="0" eaLnBrk="1" latinLnBrk="0" hangingPunct="1">
      <a:defRPr sz="1200" kern="1200">
        <a:solidFill>
          <a:schemeClr val="tx1"/>
        </a:solidFill>
        <a:latin typeface="+mn-lt"/>
        <a:ea typeface="+mn-ea"/>
        <a:cs typeface="+mn-cs"/>
      </a:defRPr>
    </a:lvl6pPr>
    <a:lvl7pPr marL="2743173" algn="l" defTabSz="457195" rtl="0" eaLnBrk="1" latinLnBrk="0" hangingPunct="1">
      <a:defRPr sz="1200" kern="1200">
        <a:solidFill>
          <a:schemeClr val="tx1"/>
        </a:solidFill>
        <a:latin typeface="+mn-lt"/>
        <a:ea typeface="+mn-ea"/>
        <a:cs typeface="+mn-cs"/>
      </a:defRPr>
    </a:lvl7pPr>
    <a:lvl8pPr marL="3200368" algn="l" defTabSz="457195" rtl="0" eaLnBrk="1" latinLnBrk="0" hangingPunct="1">
      <a:defRPr sz="1200" kern="1200">
        <a:solidFill>
          <a:schemeClr val="tx1"/>
        </a:solidFill>
        <a:latin typeface="+mn-lt"/>
        <a:ea typeface="+mn-ea"/>
        <a:cs typeface="+mn-cs"/>
      </a:defRPr>
    </a:lvl8pPr>
    <a:lvl9pPr marL="3657563" algn="l" defTabSz="4571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p:nvPr>
        </p:nvSpPr>
        <p:spPr/>
        <p:txBody>
          <a:bodyPr/>
          <a:lstStyle/>
          <a:p>
            <a:pPr>
              <a:defRPr/>
            </a:pPr>
            <a:fld id="{30BFF596-390B-5F4E-9C80-F3D9726C7DF3}" type="slidenum">
              <a:rPr lang="en-US"/>
              <a:pPr>
                <a:defRPr/>
              </a:pPr>
              <a:t>1</a:t>
            </a:fld>
            <a:endParaRPr lang="en-US"/>
          </a:p>
        </p:txBody>
      </p:sp>
      <p:sp>
        <p:nvSpPr>
          <p:cNvPr id="78849" name="Text Box 1"/>
          <p:cNvSpPr txBox="1">
            <a:spLocks noGrp="1" noRot="1" noChangeAspect="1" noChangeArrowheads="1"/>
          </p:cNvSpPr>
          <p:nvPr>
            <p:ph type="sldImg"/>
          </p:nvPr>
        </p:nvSpPr>
        <p:spPr>
          <a:xfrm>
            <a:off x="1144588" y="685800"/>
            <a:ext cx="4568825"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8850" name="Text Box 2"/>
          <p:cNvSpPr txBox="1">
            <a:spLocks noGrp="1" noChangeArrowheads="1"/>
          </p:cNvSpPr>
          <p:nvPr>
            <p:ph type="body" idx="1"/>
          </p:nvPr>
        </p:nvSpPr>
        <p:spPr>
          <a:xfrm>
            <a:off x="914400" y="4343400"/>
            <a:ext cx="50292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200" kern="1200" dirty="0" smtClean="0">
              <a:solidFill>
                <a:srgbClr val="000000"/>
              </a:solidFill>
              <a:effectLst/>
              <a:latin typeface="Proxima Nova Regular"/>
              <a:ea typeface="Proxima Nova Regular"/>
              <a:cs typeface="Proxima Nova Regul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we’ll talk about how to</a:t>
            </a:r>
            <a:r>
              <a:rPr lang="en-US" baseline="0" dirty="0" smtClean="0"/>
              <a:t> create/add new Readers.</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10</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First</a:t>
            </a:r>
            <a:r>
              <a:rPr lang="es-AR" dirty="0" smtClean="0"/>
              <a:t> of </a:t>
            </a:r>
            <a:r>
              <a:rPr lang="es-AR" dirty="0" err="1" smtClean="0"/>
              <a:t>all</a:t>
            </a:r>
            <a:r>
              <a:rPr lang="es-AR" dirty="0" smtClean="0"/>
              <a:t> </a:t>
            </a:r>
            <a:r>
              <a:rPr lang="es-AR" dirty="0" err="1" smtClean="0"/>
              <a:t>we</a:t>
            </a:r>
            <a:r>
              <a:rPr lang="es-AR" dirty="0" smtClean="0"/>
              <a:t> </a:t>
            </a:r>
            <a:r>
              <a:rPr lang="es-AR" dirty="0" err="1" smtClean="0"/>
              <a:t>need</a:t>
            </a:r>
            <a:r>
              <a:rPr lang="es-AR" dirty="0" smtClean="0"/>
              <a:t> </a:t>
            </a:r>
            <a:r>
              <a:rPr lang="es-AR" dirty="0" err="1" smtClean="0"/>
              <a:t>to</a:t>
            </a:r>
            <a:r>
              <a:rPr lang="es-AR" baseline="0" dirty="0" smtClean="0"/>
              <a:t> </a:t>
            </a:r>
            <a:r>
              <a:rPr lang="es-AR" baseline="0" dirty="0" err="1" smtClean="0"/>
              <a:t>create</a:t>
            </a:r>
            <a:r>
              <a:rPr lang="es-AR" baseline="0" dirty="0" smtClean="0"/>
              <a:t> a new </a:t>
            </a:r>
            <a:r>
              <a:rPr lang="es-AR" baseline="0" dirty="0" err="1" smtClean="0"/>
              <a:t>class</a:t>
            </a:r>
            <a:r>
              <a:rPr lang="es-AR" baseline="0" dirty="0" smtClean="0"/>
              <a:t> </a:t>
            </a:r>
            <a:r>
              <a:rPr lang="es-AR" baseline="0" dirty="0" err="1" smtClean="0"/>
              <a:t>that</a:t>
            </a:r>
            <a:r>
              <a:rPr lang="es-AR" baseline="0" dirty="0" smtClean="0"/>
              <a:t> </a:t>
            </a:r>
            <a:r>
              <a:rPr lang="es-AR" baseline="0" dirty="0" err="1" smtClean="0"/>
              <a:t>implemenst</a:t>
            </a:r>
            <a:r>
              <a:rPr lang="es-AR" baseline="0" dirty="0" smtClean="0"/>
              <a:t> </a:t>
            </a:r>
            <a:r>
              <a:rPr lang="es-AR" baseline="0" dirty="0" err="1" smtClean="0"/>
              <a:t>the</a:t>
            </a:r>
            <a:r>
              <a:rPr lang="es-AR" baseline="0" dirty="0" smtClean="0"/>
              <a:t> </a:t>
            </a:r>
            <a:r>
              <a:rPr lang="es-AR" i="1" baseline="0" dirty="0" err="1" smtClean="0"/>
              <a:t>IMediationReader</a:t>
            </a:r>
            <a:r>
              <a:rPr lang="es-AR" i="1" baseline="0" dirty="0" smtClean="0"/>
              <a:t> </a:t>
            </a:r>
            <a:r>
              <a:rPr lang="es-AR" i="0" baseline="0" dirty="0" smtClean="0"/>
              <a:t> interface. </a:t>
            </a:r>
            <a:r>
              <a:rPr lang="es-AR" i="0" baseline="0" dirty="0" err="1" smtClean="0"/>
              <a:t>After</a:t>
            </a:r>
            <a:r>
              <a:rPr lang="es-AR" i="0" baseline="0" dirty="0" smtClean="0"/>
              <a:t> </a:t>
            </a:r>
            <a:r>
              <a:rPr lang="es-AR" i="0" baseline="0" dirty="0" err="1" smtClean="0"/>
              <a:t>that</a:t>
            </a:r>
            <a:r>
              <a:rPr lang="es-AR" i="0" baseline="0" dirty="0" smtClean="0"/>
              <a:t> </a:t>
            </a:r>
            <a:r>
              <a:rPr lang="es-AR" i="0" baseline="0" dirty="0" err="1" smtClean="0"/>
              <a:t>you</a:t>
            </a:r>
            <a:r>
              <a:rPr lang="es-AR" i="0" baseline="0" dirty="0" smtClean="0"/>
              <a:t> </a:t>
            </a:r>
            <a:r>
              <a:rPr lang="es-AR" i="0" baseline="0" dirty="0" err="1" smtClean="0"/>
              <a:t>will</a:t>
            </a:r>
            <a:r>
              <a:rPr lang="es-AR" i="0" baseline="0" dirty="0" smtClean="0"/>
              <a:t> </a:t>
            </a:r>
            <a:r>
              <a:rPr lang="es-AR" i="0" baseline="0" dirty="0" err="1" smtClean="0"/>
              <a:t>need</a:t>
            </a:r>
            <a:r>
              <a:rPr lang="es-AR" i="0" baseline="0" dirty="0" smtClean="0"/>
              <a:t> </a:t>
            </a:r>
            <a:r>
              <a:rPr lang="es-AR" i="0" baseline="0" dirty="0" err="1" smtClean="0"/>
              <a:t>to</a:t>
            </a:r>
            <a:r>
              <a:rPr lang="es-AR" i="0" baseline="0" dirty="0" smtClean="0"/>
              <a:t> </a:t>
            </a:r>
            <a:r>
              <a:rPr lang="es-AR" i="0" baseline="0" dirty="0" err="1" smtClean="0"/>
              <a:t>implement</a:t>
            </a:r>
            <a:r>
              <a:rPr lang="es-AR" i="0" baseline="0" dirty="0" smtClean="0"/>
              <a:t> </a:t>
            </a:r>
            <a:r>
              <a:rPr lang="es-AR" i="0" baseline="0" dirty="0" err="1" smtClean="0"/>
              <a:t>whatever</a:t>
            </a:r>
            <a:r>
              <a:rPr lang="es-AR" i="0" baseline="0" dirty="0" smtClean="0"/>
              <a:t> </a:t>
            </a:r>
            <a:r>
              <a:rPr lang="es-AR" i="0" baseline="0" dirty="0" err="1" smtClean="0"/>
              <a:t>is</a:t>
            </a:r>
            <a:r>
              <a:rPr lang="es-AR" i="0" baseline="0" dirty="0" smtClean="0"/>
              <a:t> </a:t>
            </a:r>
            <a:r>
              <a:rPr lang="es-AR" i="0" baseline="0" dirty="0" err="1" smtClean="0"/>
              <a:t>necessary</a:t>
            </a:r>
            <a:r>
              <a:rPr lang="es-AR" i="0" baseline="0" dirty="0" smtClean="0"/>
              <a:t> </a:t>
            </a:r>
            <a:r>
              <a:rPr lang="es-AR" i="0" baseline="0" dirty="0" err="1" smtClean="0"/>
              <a:t>to</a:t>
            </a:r>
            <a:r>
              <a:rPr lang="es-AR" i="0" baseline="0" dirty="0" smtClean="0"/>
              <a:t> </a:t>
            </a:r>
            <a:r>
              <a:rPr lang="es-AR" i="0" baseline="0" dirty="0" err="1" smtClean="0"/>
              <a:t>read</a:t>
            </a:r>
            <a:r>
              <a:rPr lang="es-AR" i="0" baseline="0" dirty="0" smtClean="0"/>
              <a:t> </a:t>
            </a:r>
            <a:r>
              <a:rPr lang="es-AR" i="0" baseline="0" dirty="0" err="1" smtClean="0"/>
              <a:t>from</a:t>
            </a:r>
            <a:r>
              <a:rPr lang="es-AR" i="0" baseline="0" dirty="0" smtClean="0"/>
              <a:t> </a:t>
            </a:r>
            <a:r>
              <a:rPr lang="es-AR" i="0" baseline="0" dirty="0" err="1" smtClean="0"/>
              <a:t>the</a:t>
            </a:r>
            <a:r>
              <a:rPr lang="es-AR" i="0" baseline="0" dirty="0" smtClean="0"/>
              <a:t> </a:t>
            </a:r>
            <a:r>
              <a:rPr lang="es-AR" i="0" baseline="0" dirty="0" err="1" smtClean="0"/>
              <a:t>source</a:t>
            </a:r>
            <a:r>
              <a:rPr lang="es-AR" i="0" baseline="0" dirty="0" smtClean="0"/>
              <a:t> </a:t>
            </a:r>
            <a:r>
              <a:rPr lang="es-AR" i="0" baseline="0" dirty="0" err="1" smtClean="0"/>
              <a:t>you</a:t>
            </a:r>
            <a:r>
              <a:rPr lang="es-AR" i="0" baseline="0" dirty="0" smtClean="0"/>
              <a:t> </a:t>
            </a:r>
            <a:r>
              <a:rPr lang="es-AR" i="0" baseline="0" dirty="0" err="1" smtClean="0"/>
              <a:t>require</a:t>
            </a:r>
            <a:r>
              <a:rPr lang="es-AR" i="0" baseline="0" dirty="0" smtClean="0"/>
              <a:t>. </a:t>
            </a:r>
          </a:p>
          <a:p>
            <a:endParaRPr lang="es-AR" i="0" baseline="0" dirty="0" smtClean="0"/>
          </a:p>
          <a:p>
            <a:pPr marL="171450" indent="-171450">
              <a:buFont typeface="Arial" pitchFamily="34" charset="0"/>
              <a:buChar char="•"/>
            </a:pPr>
            <a:r>
              <a:rPr lang="es-AR" i="0" baseline="0" dirty="0" smtClean="0"/>
              <a:t>A </a:t>
            </a:r>
            <a:r>
              <a:rPr lang="es-AR" i="0" baseline="0" dirty="0" err="1" smtClean="0"/>
              <a:t>good</a:t>
            </a:r>
            <a:r>
              <a:rPr lang="es-AR" i="0" baseline="0" dirty="0" smtClean="0"/>
              <a:t> </a:t>
            </a:r>
            <a:r>
              <a:rPr lang="es-AR" i="0" baseline="0" dirty="0" err="1" smtClean="0"/>
              <a:t>example</a:t>
            </a:r>
            <a:r>
              <a:rPr lang="es-AR" i="0" baseline="0" dirty="0" smtClean="0"/>
              <a:t> of </a:t>
            </a:r>
            <a:r>
              <a:rPr lang="es-AR" i="0" baseline="0" dirty="0" err="1" smtClean="0"/>
              <a:t>this</a:t>
            </a:r>
            <a:r>
              <a:rPr lang="es-AR" i="0" baseline="0" dirty="0" smtClean="0"/>
              <a:t> </a:t>
            </a:r>
            <a:r>
              <a:rPr lang="es-AR" i="0" baseline="0" dirty="0" err="1" smtClean="0"/>
              <a:t>is</a:t>
            </a:r>
            <a:r>
              <a:rPr lang="es-AR" i="0" baseline="0" dirty="0" smtClean="0"/>
              <a:t> </a:t>
            </a:r>
            <a:r>
              <a:rPr lang="es-AR" i="0" baseline="0" dirty="0" err="1" smtClean="0"/>
              <a:t>the</a:t>
            </a:r>
            <a:r>
              <a:rPr lang="es-AR" i="0" baseline="0" dirty="0" smtClean="0"/>
              <a:t> </a:t>
            </a:r>
            <a:r>
              <a:rPr lang="es-AR" i="0" baseline="0" dirty="0" err="1" smtClean="0"/>
              <a:t>AbstractReader</a:t>
            </a:r>
            <a:r>
              <a:rPr lang="es-AR" i="0" baseline="0" dirty="0" smtClean="0"/>
              <a:t> </a:t>
            </a:r>
            <a:r>
              <a:rPr lang="es-AR" i="0" baseline="0" dirty="0" err="1" smtClean="0"/>
              <a:t>class</a:t>
            </a:r>
            <a:r>
              <a:rPr lang="es-AR" i="0" baseline="0" dirty="0" smtClean="0"/>
              <a:t> </a:t>
            </a:r>
            <a:r>
              <a:rPr lang="es-AR" i="0" baseline="0" dirty="0" err="1" smtClean="0"/>
              <a:t>that</a:t>
            </a:r>
            <a:r>
              <a:rPr lang="es-AR" i="0" baseline="0" dirty="0" smtClean="0"/>
              <a:t> </a:t>
            </a:r>
            <a:r>
              <a:rPr lang="es-AR" i="0" baseline="0" dirty="0" err="1" smtClean="0"/>
              <a:t>implements</a:t>
            </a:r>
            <a:r>
              <a:rPr lang="es-AR" i="0" baseline="0" dirty="0" smtClean="0"/>
              <a:t> </a:t>
            </a:r>
            <a:r>
              <a:rPr lang="es-AR" i="0" baseline="0" dirty="0" err="1" smtClean="0"/>
              <a:t>the</a:t>
            </a:r>
            <a:r>
              <a:rPr lang="es-AR" i="0" baseline="0" dirty="0" smtClean="0"/>
              <a:t> interface. </a:t>
            </a:r>
          </a:p>
          <a:p>
            <a:pPr marL="171450" indent="-171450">
              <a:buFont typeface="Arial" pitchFamily="34" charset="0"/>
              <a:buChar char="•"/>
            </a:pPr>
            <a:r>
              <a:rPr lang="es-AR" i="0" baseline="0" dirty="0" err="1" smtClean="0"/>
              <a:t>Then</a:t>
            </a:r>
            <a:r>
              <a:rPr lang="es-AR" i="0" baseline="0" dirty="0" smtClean="0"/>
              <a:t> </a:t>
            </a:r>
            <a:r>
              <a:rPr lang="es-AR" i="0" baseline="0" dirty="0" err="1" smtClean="0"/>
              <a:t>if</a:t>
            </a:r>
            <a:r>
              <a:rPr lang="es-AR" i="0" baseline="0" dirty="0" smtClean="0"/>
              <a:t> </a:t>
            </a:r>
            <a:r>
              <a:rPr lang="es-AR" i="0" baseline="0" dirty="0" err="1" smtClean="0"/>
              <a:t>we</a:t>
            </a:r>
            <a:r>
              <a:rPr lang="es-AR" i="0" baseline="0" dirty="0" smtClean="0"/>
              <a:t> look at </a:t>
            </a:r>
            <a:r>
              <a:rPr lang="es-AR" i="0" baseline="0" dirty="0" err="1" smtClean="0"/>
              <a:t>classes</a:t>
            </a:r>
            <a:r>
              <a:rPr lang="es-AR" i="0" baseline="0" dirty="0" smtClean="0"/>
              <a:t> </a:t>
            </a:r>
            <a:r>
              <a:rPr lang="es-AR" i="0" baseline="0" dirty="0" err="1" smtClean="0"/>
              <a:t>that</a:t>
            </a:r>
            <a:r>
              <a:rPr lang="es-AR" i="0" baseline="0" dirty="0" smtClean="0"/>
              <a:t> </a:t>
            </a:r>
            <a:r>
              <a:rPr lang="es-AR" i="0" baseline="0" dirty="0" err="1" smtClean="0"/>
              <a:t>extend</a:t>
            </a:r>
            <a:r>
              <a:rPr lang="es-AR" i="0" baseline="0" dirty="0" smtClean="0"/>
              <a:t> </a:t>
            </a:r>
            <a:r>
              <a:rPr lang="es-AR" i="0" baseline="0" dirty="0" err="1" smtClean="0"/>
              <a:t>from</a:t>
            </a:r>
            <a:r>
              <a:rPr lang="es-AR" i="0" baseline="0" dirty="0" smtClean="0"/>
              <a:t> </a:t>
            </a:r>
            <a:r>
              <a:rPr lang="es-AR" i="0" baseline="0" dirty="0" err="1" smtClean="0"/>
              <a:t>this</a:t>
            </a:r>
            <a:r>
              <a:rPr lang="es-AR" i="0" baseline="0" dirty="0" smtClean="0"/>
              <a:t> </a:t>
            </a:r>
            <a:r>
              <a:rPr lang="es-AR" i="0" baseline="0" dirty="0" err="1" smtClean="0"/>
              <a:t>abstract</a:t>
            </a:r>
            <a:r>
              <a:rPr lang="es-AR" i="0" baseline="0" dirty="0" smtClean="0"/>
              <a:t> </a:t>
            </a:r>
            <a:r>
              <a:rPr lang="es-AR" i="0" baseline="0" dirty="0" err="1" smtClean="0"/>
              <a:t>class</a:t>
            </a:r>
            <a:r>
              <a:rPr lang="es-AR" i="0" baseline="0" dirty="0" smtClean="0"/>
              <a:t> </a:t>
            </a:r>
            <a:r>
              <a:rPr lang="es-AR" i="0" baseline="0" dirty="0" err="1" smtClean="0"/>
              <a:t>we’ll</a:t>
            </a:r>
            <a:r>
              <a:rPr lang="es-AR" i="0" baseline="0" dirty="0" smtClean="0"/>
              <a:t> </a:t>
            </a:r>
            <a:r>
              <a:rPr lang="es-AR" i="0" baseline="0" dirty="0" err="1" smtClean="0"/>
              <a:t>see</a:t>
            </a:r>
            <a:r>
              <a:rPr lang="es-AR" i="0" baseline="0" dirty="0" smtClean="0"/>
              <a:t> </a:t>
            </a:r>
            <a:r>
              <a:rPr lang="es-AR" i="0" baseline="0" dirty="0" err="1" smtClean="0"/>
              <a:t>that</a:t>
            </a:r>
            <a:r>
              <a:rPr lang="es-AR" i="0" baseline="0" dirty="0" smtClean="0"/>
              <a:t> </a:t>
            </a:r>
            <a:r>
              <a:rPr lang="es-AR" i="0" baseline="0" dirty="0" err="1" smtClean="0"/>
              <a:t>AbstractFileReader</a:t>
            </a:r>
            <a:r>
              <a:rPr lang="es-AR" i="0" baseline="0" dirty="0" smtClean="0"/>
              <a:t> </a:t>
            </a:r>
            <a:r>
              <a:rPr lang="es-AR" i="0" baseline="0" dirty="0" err="1" smtClean="0"/>
              <a:t>does</a:t>
            </a:r>
            <a:r>
              <a:rPr lang="es-AR" i="0" baseline="0" dirty="0" smtClean="0"/>
              <a:t> </a:t>
            </a:r>
            <a:r>
              <a:rPr lang="es-AR" i="0" baseline="0" dirty="0" err="1" smtClean="0"/>
              <a:t>that</a:t>
            </a:r>
            <a:r>
              <a:rPr lang="es-AR" i="0" baseline="0" dirty="0" smtClean="0"/>
              <a:t>. </a:t>
            </a:r>
          </a:p>
          <a:p>
            <a:pPr marL="171450" indent="-171450">
              <a:buFont typeface="Arial" pitchFamily="34" charset="0"/>
              <a:buChar char="•"/>
            </a:pPr>
            <a:r>
              <a:rPr lang="es-AR" i="0" baseline="0" dirty="0" err="1" smtClean="0"/>
              <a:t>This</a:t>
            </a:r>
            <a:r>
              <a:rPr lang="es-AR" i="0" baseline="0" dirty="0" smtClean="0"/>
              <a:t> </a:t>
            </a:r>
            <a:r>
              <a:rPr lang="es-AR" i="0" baseline="0" dirty="0" err="1" smtClean="0"/>
              <a:t>is</a:t>
            </a:r>
            <a:r>
              <a:rPr lang="es-AR" i="0" baseline="0" dirty="0" smtClean="0"/>
              <a:t> a </a:t>
            </a:r>
            <a:r>
              <a:rPr lang="es-AR" i="0" baseline="0" dirty="0" err="1" smtClean="0"/>
              <a:t>specific</a:t>
            </a:r>
            <a:r>
              <a:rPr lang="es-AR" i="0" baseline="0" dirty="0" smtClean="0"/>
              <a:t> </a:t>
            </a:r>
            <a:r>
              <a:rPr lang="es-AR" i="0" baseline="0" dirty="0" err="1" smtClean="0"/>
              <a:t>class</a:t>
            </a:r>
            <a:r>
              <a:rPr lang="es-AR" i="0" baseline="0" dirty="0" smtClean="0"/>
              <a:t> </a:t>
            </a:r>
            <a:r>
              <a:rPr lang="es-AR" i="0" baseline="0" dirty="0" err="1" smtClean="0"/>
              <a:t>with</a:t>
            </a:r>
            <a:r>
              <a:rPr lang="es-AR" i="0" baseline="0" dirty="0" smtClean="0"/>
              <a:t> </a:t>
            </a:r>
            <a:r>
              <a:rPr lang="es-AR" i="0" baseline="0" dirty="0" err="1" smtClean="0"/>
              <a:t>logic</a:t>
            </a:r>
            <a:r>
              <a:rPr lang="es-AR" i="0" baseline="0" dirty="0" smtClean="0"/>
              <a:t> </a:t>
            </a:r>
            <a:r>
              <a:rPr lang="es-AR" i="0" baseline="0" dirty="0" err="1" smtClean="0"/>
              <a:t>to</a:t>
            </a:r>
            <a:r>
              <a:rPr lang="es-AR" i="0" baseline="0" dirty="0" smtClean="0"/>
              <a:t> </a:t>
            </a:r>
            <a:r>
              <a:rPr lang="es-AR" i="0" baseline="0" dirty="0" err="1" smtClean="0"/>
              <a:t>read</a:t>
            </a:r>
            <a:r>
              <a:rPr lang="es-AR" i="0" baseline="0" dirty="0" smtClean="0"/>
              <a:t> </a:t>
            </a:r>
            <a:r>
              <a:rPr lang="es-AR" i="0" baseline="0" dirty="0" err="1" smtClean="0"/>
              <a:t>from</a:t>
            </a:r>
            <a:r>
              <a:rPr lang="es-AR" i="0" baseline="0" dirty="0" smtClean="0"/>
              <a:t> files. </a:t>
            </a:r>
          </a:p>
          <a:p>
            <a:pPr marL="171450" indent="-171450">
              <a:buFont typeface="Arial" pitchFamily="34" charset="0"/>
              <a:buChar char="•"/>
            </a:pPr>
            <a:r>
              <a:rPr lang="es-AR" i="0" baseline="0" dirty="0" err="1" smtClean="0"/>
              <a:t>Finally</a:t>
            </a:r>
            <a:r>
              <a:rPr lang="es-AR" i="0" baseline="0" dirty="0" smtClean="0"/>
              <a:t> </a:t>
            </a:r>
            <a:r>
              <a:rPr lang="es-AR" i="0" baseline="0" dirty="0" err="1" smtClean="0"/>
              <a:t>we</a:t>
            </a:r>
            <a:r>
              <a:rPr lang="es-AR" i="0" baseline="0" dirty="0" smtClean="0"/>
              <a:t> </a:t>
            </a:r>
            <a:r>
              <a:rPr lang="es-AR" i="0" baseline="0" dirty="0" err="1" smtClean="0"/>
              <a:t>have</a:t>
            </a:r>
            <a:r>
              <a:rPr lang="es-AR" i="0" baseline="0" dirty="0" smtClean="0"/>
              <a:t> </a:t>
            </a:r>
            <a:r>
              <a:rPr lang="es-AR" i="0" baseline="0" dirty="0" err="1" smtClean="0"/>
              <a:t>the</a:t>
            </a:r>
            <a:r>
              <a:rPr lang="es-AR" i="0" baseline="0" dirty="0" smtClean="0"/>
              <a:t> </a:t>
            </a:r>
            <a:r>
              <a:rPr lang="es-AR" i="0" baseline="0" dirty="0" err="1" smtClean="0"/>
              <a:t>SeparatorFileReader</a:t>
            </a:r>
            <a:r>
              <a:rPr lang="es-AR" i="0" baseline="0" dirty="0" smtClean="0"/>
              <a:t> </a:t>
            </a:r>
            <a:r>
              <a:rPr lang="es-AR" i="0" baseline="0" dirty="0" err="1" smtClean="0"/>
              <a:t>class</a:t>
            </a:r>
            <a:r>
              <a:rPr lang="es-AR" i="0" baseline="0" dirty="0" smtClean="0"/>
              <a:t> </a:t>
            </a:r>
            <a:r>
              <a:rPr lang="es-AR" i="0" baseline="0" dirty="0" err="1" smtClean="0"/>
              <a:t>that</a:t>
            </a:r>
            <a:r>
              <a:rPr lang="es-AR" i="0" baseline="0" dirty="0" smtClean="0"/>
              <a:t> </a:t>
            </a:r>
            <a:r>
              <a:rPr lang="es-AR" i="0" baseline="0" dirty="0" err="1" smtClean="0"/>
              <a:t>extends</a:t>
            </a:r>
            <a:r>
              <a:rPr lang="es-AR" i="0" baseline="0" dirty="0" smtClean="0"/>
              <a:t> </a:t>
            </a:r>
            <a:r>
              <a:rPr lang="es-AR" i="0" baseline="0" dirty="0" err="1" smtClean="0"/>
              <a:t>from</a:t>
            </a:r>
            <a:r>
              <a:rPr lang="es-AR" i="0" baseline="0" dirty="0" smtClean="0"/>
              <a:t> </a:t>
            </a:r>
            <a:r>
              <a:rPr lang="es-AR" i="0" baseline="0" dirty="0" err="1" smtClean="0"/>
              <a:t>the</a:t>
            </a:r>
            <a:r>
              <a:rPr lang="es-AR" i="0" baseline="0" dirty="0" smtClean="0"/>
              <a:t> </a:t>
            </a:r>
            <a:r>
              <a:rPr lang="es-AR" i="0" baseline="0" dirty="0" err="1" smtClean="0"/>
              <a:t>latter</a:t>
            </a:r>
            <a:r>
              <a:rPr lang="es-AR" i="0" baseline="0" dirty="0" smtClean="0"/>
              <a:t> </a:t>
            </a:r>
            <a:r>
              <a:rPr lang="es-AR" i="0" baseline="0" dirty="0" err="1" smtClean="0"/>
              <a:t>with</a:t>
            </a:r>
            <a:r>
              <a:rPr lang="es-AR" i="0" baseline="0" dirty="0" smtClean="0"/>
              <a:t> </a:t>
            </a:r>
            <a:r>
              <a:rPr lang="es-AR" i="0" baseline="0" dirty="0" err="1" smtClean="0"/>
              <a:t>some</a:t>
            </a:r>
            <a:r>
              <a:rPr lang="es-AR" i="0" baseline="0" dirty="0" smtClean="0"/>
              <a:t> extra </a:t>
            </a:r>
            <a:r>
              <a:rPr lang="es-AR" i="0" baseline="0" dirty="0" err="1" smtClean="0"/>
              <a:t>logic</a:t>
            </a:r>
            <a:r>
              <a:rPr lang="es-AR" i="0" baseline="0" dirty="0" smtClean="0"/>
              <a:t> </a:t>
            </a:r>
            <a:r>
              <a:rPr lang="es-AR" i="0" baseline="0" dirty="0" err="1" smtClean="0"/>
              <a:t>for</a:t>
            </a:r>
            <a:r>
              <a:rPr lang="es-AR" i="0" baseline="0" dirty="0" smtClean="0"/>
              <a:t> </a:t>
            </a:r>
            <a:r>
              <a:rPr lang="es-AR" i="0" baseline="0" dirty="0" err="1" smtClean="0"/>
              <a:t>reading</a:t>
            </a:r>
            <a:r>
              <a:rPr lang="es-AR" i="0" baseline="0" dirty="0" smtClean="0"/>
              <a:t> </a:t>
            </a:r>
            <a:r>
              <a:rPr lang="es-AR" i="0" baseline="0" dirty="0" err="1" smtClean="0"/>
              <a:t>from</a:t>
            </a:r>
            <a:r>
              <a:rPr lang="es-AR" i="0" baseline="0" dirty="0" smtClean="0"/>
              <a:t> files </a:t>
            </a:r>
            <a:r>
              <a:rPr lang="es-AR" i="0" baseline="0" dirty="0" err="1" smtClean="0"/>
              <a:t>with</a:t>
            </a:r>
            <a:r>
              <a:rPr lang="es-AR" i="0" baseline="0" dirty="0" smtClean="0"/>
              <a:t> </a:t>
            </a:r>
            <a:r>
              <a:rPr lang="es-AR" i="0" baseline="0" dirty="0" err="1" smtClean="0"/>
              <a:t>fields</a:t>
            </a:r>
            <a:r>
              <a:rPr lang="es-AR" i="0" baseline="0" dirty="0" smtClean="0"/>
              <a:t> </a:t>
            </a:r>
            <a:r>
              <a:rPr lang="es-AR" i="0" baseline="0" dirty="0" err="1" smtClean="0"/>
              <a:t>separated</a:t>
            </a:r>
            <a:r>
              <a:rPr lang="es-AR" i="0" baseline="0" dirty="0" smtClean="0"/>
              <a:t> </a:t>
            </a:r>
            <a:r>
              <a:rPr lang="es-AR" i="0" baseline="0" dirty="0" err="1" smtClean="0"/>
              <a:t>by</a:t>
            </a:r>
            <a:r>
              <a:rPr lang="es-AR" i="0" baseline="0" dirty="0" smtClean="0"/>
              <a:t> a </a:t>
            </a:r>
            <a:r>
              <a:rPr lang="es-AR" i="0" baseline="0" dirty="0" err="1" smtClean="0"/>
              <a:t>character</a:t>
            </a:r>
            <a:r>
              <a:rPr lang="es-AR" i="0" baseline="0" dirty="0" smtClean="0"/>
              <a:t>.</a:t>
            </a:r>
          </a:p>
          <a:p>
            <a:pPr marL="171450" indent="-171450">
              <a:buFont typeface="Arial" pitchFamily="34" charset="0"/>
              <a:buChar char="•"/>
            </a:pPr>
            <a:endParaRPr lang="es-AR" i="0" baseline="0" dirty="0" smtClean="0"/>
          </a:p>
          <a:p>
            <a:pPr marL="0" indent="0">
              <a:buFont typeface="Arial" pitchFamily="34" charset="0"/>
              <a:buNone/>
            </a:pPr>
            <a:r>
              <a:rPr lang="es-AR" i="0" baseline="0" dirty="0" err="1" smtClean="0"/>
              <a:t>After</a:t>
            </a:r>
            <a:r>
              <a:rPr lang="es-AR" i="0" baseline="0" dirty="0" smtClean="0"/>
              <a:t> </a:t>
            </a:r>
            <a:r>
              <a:rPr lang="es-AR" i="0" baseline="0" dirty="0" err="1" smtClean="0"/>
              <a:t>having</a:t>
            </a:r>
            <a:r>
              <a:rPr lang="es-AR" i="0" baseline="0" dirty="0" smtClean="0"/>
              <a:t> </a:t>
            </a:r>
            <a:r>
              <a:rPr lang="es-AR" i="0" baseline="0" dirty="0" err="1" smtClean="0"/>
              <a:t>this</a:t>
            </a:r>
            <a:r>
              <a:rPr lang="es-AR" i="0" baseline="0" dirty="0" smtClean="0"/>
              <a:t> </a:t>
            </a:r>
            <a:r>
              <a:rPr lang="es-AR" i="0" baseline="0" dirty="0" err="1" smtClean="0"/>
              <a:t>class</a:t>
            </a:r>
            <a:r>
              <a:rPr lang="es-AR" i="0" baseline="0" dirty="0" smtClean="0"/>
              <a:t> </a:t>
            </a:r>
            <a:r>
              <a:rPr lang="es-AR" i="0" baseline="0" dirty="0" err="1" smtClean="0"/>
              <a:t>we</a:t>
            </a:r>
            <a:r>
              <a:rPr lang="es-AR" i="0" baseline="0" dirty="0" smtClean="0"/>
              <a:t> </a:t>
            </a:r>
            <a:r>
              <a:rPr lang="es-AR" i="0" baseline="0" dirty="0" err="1" smtClean="0"/>
              <a:t>need</a:t>
            </a:r>
            <a:r>
              <a:rPr lang="es-AR" i="0" baseline="0" dirty="0" smtClean="0"/>
              <a:t> </a:t>
            </a:r>
            <a:r>
              <a:rPr lang="es-AR" i="0" baseline="0" dirty="0" err="1" smtClean="0"/>
              <a:t>to</a:t>
            </a:r>
            <a:r>
              <a:rPr lang="es-AR" i="0" baseline="0" dirty="0" smtClean="0"/>
              <a:t> </a:t>
            </a:r>
            <a:r>
              <a:rPr lang="es-AR" i="0" baseline="0" dirty="0" err="1" smtClean="0"/>
              <a:t>run</a:t>
            </a:r>
            <a:r>
              <a:rPr lang="es-AR" i="0" baseline="0" dirty="0" smtClean="0"/>
              <a:t> </a:t>
            </a:r>
            <a:r>
              <a:rPr lang="es-AR" i="0" baseline="0" dirty="0" err="1" smtClean="0"/>
              <a:t>some</a:t>
            </a:r>
            <a:r>
              <a:rPr lang="es-AR" i="0" baseline="0" dirty="0" smtClean="0"/>
              <a:t> SQL </a:t>
            </a:r>
            <a:r>
              <a:rPr lang="es-AR" i="0" baseline="0" dirty="0" err="1" smtClean="0"/>
              <a:t>queries</a:t>
            </a:r>
            <a:r>
              <a:rPr lang="es-AR" i="0" baseline="0" dirty="0" smtClean="0"/>
              <a:t> in </a:t>
            </a:r>
            <a:r>
              <a:rPr lang="es-AR" i="0" baseline="0" dirty="0" err="1" smtClean="0"/>
              <a:t>order</a:t>
            </a:r>
            <a:r>
              <a:rPr lang="es-AR" i="0" baseline="0" dirty="0" smtClean="0"/>
              <a:t> </a:t>
            </a:r>
            <a:r>
              <a:rPr lang="es-AR" i="0" baseline="0" dirty="0" err="1" smtClean="0"/>
              <a:t>to</a:t>
            </a:r>
            <a:r>
              <a:rPr lang="es-AR" i="0" baseline="0" dirty="0" smtClean="0"/>
              <a:t> </a:t>
            </a:r>
            <a:r>
              <a:rPr lang="es-AR" i="0" baseline="0" dirty="0" err="1" smtClean="0"/>
              <a:t>let</a:t>
            </a:r>
            <a:r>
              <a:rPr lang="es-AR" i="0" baseline="0" dirty="0" smtClean="0"/>
              <a:t> </a:t>
            </a:r>
            <a:r>
              <a:rPr lang="es-AR" i="0" baseline="0" dirty="0" err="1" smtClean="0"/>
              <a:t>the</a:t>
            </a:r>
            <a:r>
              <a:rPr lang="es-AR" i="0" baseline="0" dirty="0" smtClean="0"/>
              <a:t> </a:t>
            </a:r>
            <a:r>
              <a:rPr lang="es-AR" i="0" baseline="0" dirty="0" err="1" smtClean="0"/>
              <a:t>system</a:t>
            </a:r>
            <a:r>
              <a:rPr lang="es-AR" i="0" baseline="0" dirty="0" smtClean="0"/>
              <a:t> </a:t>
            </a:r>
            <a:r>
              <a:rPr lang="es-AR" i="0" baseline="0" dirty="0" err="1" smtClean="0"/>
              <a:t>know</a:t>
            </a:r>
            <a:r>
              <a:rPr lang="es-AR" i="0" baseline="0" dirty="0" smtClean="0"/>
              <a:t> </a:t>
            </a:r>
            <a:r>
              <a:rPr lang="es-AR" i="0" baseline="0" dirty="0" err="1" smtClean="0"/>
              <a:t>about</a:t>
            </a:r>
            <a:r>
              <a:rPr lang="es-AR" i="0" baseline="0" dirty="0" smtClean="0"/>
              <a:t> </a:t>
            </a:r>
            <a:r>
              <a:rPr lang="es-AR" i="0" baseline="0" dirty="0" err="1" smtClean="0"/>
              <a:t>this</a:t>
            </a:r>
            <a:r>
              <a:rPr lang="es-AR" i="0" baseline="0" dirty="0" smtClean="0"/>
              <a:t> new Reader and </a:t>
            </a:r>
            <a:r>
              <a:rPr lang="es-AR" i="0" baseline="0" dirty="0" err="1" smtClean="0"/>
              <a:t>also</a:t>
            </a:r>
            <a:r>
              <a:rPr lang="es-AR" i="0" baseline="0" dirty="0" smtClean="0"/>
              <a:t> </a:t>
            </a:r>
            <a:r>
              <a:rPr lang="es-AR" i="0" baseline="0" dirty="0" err="1" smtClean="0"/>
              <a:t>to</a:t>
            </a:r>
            <a:r>
              <a:rPr lang="es-AR" i="0" baseline="0" dirty="0" smtClean="0"/>
              <a:t> </a:t>
            </a:r>
            <a:r>
              <a:rPr lang="es-AR" i="0" baseline="0" dirty="0" err="1" smtClean="0"/>
              <a:t>internationalize</a:t>
            </a:r>
            <a:r>
              <a:rPr lang="es-AR" i="0" baseline="0" dirty="0" smtClean="0"/>
              <a:t> </a:t>
            </a:r>
            <a:r>
              <a:rPr lang="es-AR" i="0" baseline="0" dirty="0" err="1" smtClean="0"/>
              <a:t>the</a:t>
            </a:r>
            <a:r>
              <a:rPr lang="es-AR" i="0" baseline="0" dirty="0" smtClean="0"/>
              <a:t> </a:t>
            </a:r>
            <a:r>
              <a:rPr lang="es-AR" i="0" baseline="0" dirty="0" err="1" smtClean="0"/>
              <a:t>title</a:t>
            </a:r>
            <a:r>
              <a:rPr lang="es-AR" i="0" baseline="0" dirty="0" smtClean="0"/>
              <a:t> and </a:t>
            </a:r>
            <a:r>
              <a:rPr lang="es-AR" i="0" baseline="0" dirty="0" err="1" smtClean="0"/>
              <a:t>description</a:t>
            </a:r>
            <a:r>
              <a:rPr lang="es-AR" i="0" baseline="0" dirty="0" smtClean="0"/>
              <a:t>.</a:t>
            </a:r>
          </a:p>
          <a:p>
            <a:pPr marL="0" indent="0">
              <a:buFont typeface="Arial" pitchFamily="34" charset="0"/>
              <a:buNone/>
            </a:pPr>
            <a:endParaRPr lang="es-AR" i="0" baseline="0" dirty="0" smtClean="0"/>
          </a:p>
          <a:p>
            <a:pPr marL="0" indent="0">
              <a:buFont typeface="Arial" pitchFamily="34" charset="0"/>
              <a:buNone/>
            </a:pPr>
            <a:r>
              <a:rPr lang="es-AR" i="0" baseline="0" dirty="0" err="1" smtClean="0"/>
              <a:t>The</a:t>
            </a:r>
            <a:r>
              <a:rPr lang="es-AR" i="0" baseline="0" dirty="0" smtClean="0"/>
              <a:t> </a:t>
            </a:r>
            <a:r>
              <a:rPr lang="es-AR" i="0" baseline="0" dirty="0" err="1" smtClean="0"/>
              <a:t>values</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first</a:t>
            </a:r>
            <a:r>
              <a:rPr lang="es-AR" i="0" baseline="0" dirty="0" smtClean="0"/>
              <a:t> </a:t>
            </a:r>
            <a:r>
              <a:rPr lang="es-AR" i="0" baseline="0" dirty="0" err="1" smtClean="0"/>
              <a:t>query</a:t>
            </a:r>
            <a:r>
              <a:rPr lang="es-AR" i="0" baseline="0" dirty="0" smtClean="0"/>
              <a:t> are:</a:t>
            </a:r>
          </a:p>
          <a:p>
            <a:pPr marL="0" indent="0">
              <a:buFont typeface="Arial" pitchFamily="34" charset="0"/>
              <a:buNone/>
            </a:pPr>
            <a:endParaRPr lang="es-AR" i="0" baseline="0" dirty="0" smtClean="0"/>
          </a:p>
          <a:p>
            <a:pPr marL="171450" indent="-171450">
              <a:buFont typeface="Arial" pitchFamily="34" charset="0"/>
              <a:buChar char="•"/>
            </a:pPr>
            <a:r>
              <a:rPr lang="es-AR" i="0" baseline="0" dirty="0" smtClean="0"/>
              <a:t>id: </a:t>
            </a:r>
            <a:r>
              <a:rPr lang="es-AR" i="0" baseline="0" dirty="0" err="1" smtClean="0"/>
              <a:t>It</a:t>
            </a:r>
            <a:r>
              <a:rPr lang="es-AR" i="0" baseline="0" dirty="0" smtClean="0"/>
              <a:t> </a:t>
            </a:r>
            <a:r>
              <a:rPr lang="es-AR" i="0" baseline="0" dirty="0" err="1" smtClean="0"/>
              <a:t>should</a:t>
            </a:r>
            <a:r>
              <a:rPr lang="es-AR" i="0" baseline="0" dirty="0" smtClean="0"/>
              <a:t> be </a:t>
            </a:r>
            <a:r>
              <a:rPr lang="es-AR" i="0" baseline="0" dirty="0" err="1" smtClean="0"/>
              <a:t>the</a:t>
            </a:r>
            <a:r>
              <a:rPr lang="es-AR" i="0" baseline="0" dirty="0" smtClean="0"/>
              <a:t> </a:t>
            </a:r>
            <a:r>
              <a:rPr lang="es-AR" i="0" baseline="0" dirty="0" err="1" smtClean="0"/>
              <a:t>next</a:t>
            </a:r>
            <a:r>
              <a:rPr lang="es-AR" i="0" baseline="0" dirty="0" smtClean="0"/>
              <a:t> </a:t>
            </a:r>
            <a:r>
              <a:rPr lang="es-AR" i="0" baseline="0" dirty="0" err="1" smtClean="0"/>
              <a:t>available</a:t>
            </a:r>
            <a:r>
              <a:rPr lang="es-AR" i="0" baseline="0" dirty="0" smtClean="0"/>
              <a:t> id.</a:t>
            </a:r>
          </a:p>
          <a:p>
            <a:pPr marL="171450" indent="-171450">
              <a:buFont typeface="Arial" pitchFamily="34" charset="0"/>
              <a:buChar char="•"/>
            </a:pPr>
            <a:r>
              <a:rPr lang="es-AR" i="0" baseline="0" dirty="0" err="1" smtClean="0"/>
              <a:t>category_id</a:t>
            </a:r>
            <a:r>
              <a:rPr lang="es-AR" i="0" baseline="0" dirty="0" smtClean="0"/>
              <a:t>: 15 </a:t>
            </a:r>
            <a:r>
              <a:rPr lang="es-AR" i="0" baseline="0" dirty="0" err="1" smtClean="0"/>
              <a:t>is</a:t>
            </a:r>
            <a:r>
              <a:rPr lang="es-AR" i="0" baseline="0" dirty="0" smtClean="0"/>
              <a:t> </a:t>
            </a:r>
            <a:r>
              <a:rPr lang="es-AR" i="0" baseline="0" dirty="0" err="1" smtClean="0"/>
              <a:t>the</a:t>
            </a:r>
            <a:r>
              <a:rPr lang="es-AR" i="0" baseline="0" dirty="0" smtClean="0"/>
              <a:t> id of </a:t>
            </a:r>
            <a:r>
              <a:rPr lang="es-AR" i="0" baseline="0" dirty="0" err="1" smtClean="0"/>
              <a:t>the</a:t>
            </a:r>
            <a:r>
              <a:rPr lang="es-AR" i="0" baseline="0" dirty="0" smtClean="0"/>
              <a:t> </a:t>
            </a:r>
            <a:r>
              <a:rPr lang="es-AR" i="0" baseline="0" dirty="0" err="1" smtClean="0"/>
              <a:t>Mediation</a:t>
            </a:r>
            <a:r>
              <a:rPr lang="es-AR" i="0" baseline="0" dirty="0" smtClean="0"/>
              <a:t> </a:t>
            </a:r>
            <a:r>
              <a:rPr lang="es-AR" i="0" baseline="0" dirty="0" err="1" smtClean="0"/>
              <a:t>Readers</a:t>
            </a:r>
            <a:r>
              <a:rPr lang="es-AR" i="0" baseline="0" dirty="0" smtClean="0"/>
              <a:t> </a:t>
            </a:r>
            <a:r>
              <a:rPr lang="es-AR" i="0" baseline="0" dirty="0" err="1" smtClean="0"/>
              <a:t>category</a:t>
            </a:r>
            <a:r>
              <a:rPr lang="es-AR" i="0" baseline="0" dirty="0" smtClean="0"/>
              <a:t>.</a:t>
            </a:r>
          </a:p>
          <a:p>
            <a:pPr marL="171450" indent="-171450">
              <a:buFont typeface="Arial" pitchFamily="34" charset="0"/>
              <a:buChar char="•"/>
            </a:pPr>
            <a:r>
              <a:rPr lang="es-AR" i="0" baseline="0" dirty="0" err="1" smtClean="0"/>
              <a:t>class_name</a:t>
            </a:r>
            <a:r>
              <a:rPr lang="es-AR" i="0" baseline="0" dirty="0" smtClean="0"/>
              <a:t>: </a:t>
            </a:r>
            <a:r>
              <a:rPr lang="es-AR" i="0" baseline="0" dirty="0" err="1" smtClean="0"/>
              <a:t>the</a:t>
            </a:r>
            <a:r>
              <a:rPr lang="es-AR" i="0" baseline="0" dirty="0" smtClean="0"/>
              <a:t> </a:t>
            </a:r>
            <a:r>
              <a:rPr lang="es-AR" i="0" baseline="0" dirty="0" err="1" smtClean="0"/>
              <a:t>name</a:t>
            </a:r>
            <a:r>
              <a:rPr lang="es-AR" i="0" baseline="0" dirty="0" smtClean="0"/>
              <a:t> of </a:t>
            </a:r>
            <a:r>
              <a:rPr lang="es-AR" i="0" baseline="0" dirty="0" err="1" smtClean="0"/>
              <a:t>the</a:t>
            </a:r>
            <a:r>
              <a:rPr lang="es-AR" i="0" baseline="0" dirty="0" smtClean="0"/>
              <a:t> Java </a:t>
            </a:r>
            <a:r>
              <a:rPr lang="es-AR" i="0" baseline="0" dirty="0" err="1" smtClean="0"/>
              <a:t>class</a:t>
            </a:r>
            <a:r>
              <a:rPr lang="es-AR" i="0" baseline="0" dirty="0" smtClean="0"/>
              <a:t> </a:t>
            </a:r>
            <a:r>
              <a:rPr lang="es-AR" i="0" baseline="0" dirty="0" err="1" smtClean="0"/>
              <a:t>with</a:t>
            </a:r>
            <a:r>
              <a:rPr lang="es-AR" i="0" baseline="0" dirty="0" smtClean="0"/>
              <a:t> </a:t>
            </a:r>
            <a:r>
              <a:rPr lang="es-AR" i="0" baseline="0" dirty="0" err="1" smtClean="0"/>
              <a:t>the</a:t>
            </a:r>
            <a:r>
              <a:rPr lang="es-AR" i="0" baseline="0" dirty="0" smtClean="0"/>
              <a:t> full </a:t>
            </a:r>
            <a:r>
              <a:rPr lang="es-AR" i="0" baseline="0" dirty="0" err="1" smtClean="0"/>
              <a:t>package</a:t>
            </a:r>
            <a:r>
              <a:rPr lang="es-AR" i="0" baseline="0" dirty="0" smtClean="0"/>
              <a:t>.</a:t>
            </a:r>
          </a:p>
          <a:p>
            <a:pPr marL="171450" indent="-171450">
              <a:buFont typeface="Arial" pitchFamily="34" charset="0"/>
              <a:buChar char="•"/>
            </a:pPr>
            <a:r>
              <a:rPr lang="es-AR" i="0" baseline="0" dirty="0" err="1" smtClean="0"/>
              <a:t>min_parameters</a:t>
            </a:r>
            <a:r>
              <a:rPr lang="es-AR" i="0" baseline="0" dirty="0" smtClean="0"/>
              <a:t>: </a:t>
            </a:r>
            <a:r>
              <a:rPr lang="es-AR" i="0" baseline="0" dirty="0" err="1" smtClean="0"/>
              <a:t>The</a:t>
            </a:r>
            <a:r>
              <a:rPr lang="es-AR" i="0" baseline="0" dirty="0" smtClean="0"/>
              <a:t> </a:t>
            </a:r>
            <a:r>
              <a:rPr lang="es-AR" i="0" baseline="0" dirty="0" err="1" smtClean="0"/>
              <a:t>minimum</a:t>
            </a:r>
            <a:r>
              <a:rPr lang="es-AR" i="0" baseline="0" dirty="0" smtClean="0"/>
              <a:t> </a:t>
            </a:r>
            <a:r>
              <a:rPr lang="es-AR" i="0" baseline="0" dirty="0" err="1" smtClean="0"/>
              <a:t>required</a:t>
            </a:r>
            <a:r>
              <a:rPr lang="es-AR" i="0" baseline="0" dirty="0" smtClean="0"/>
              <a:t> </a:t>
            </a:r>
            <a:r>
              <a:rPr lang="es-AR" i="0" baseline="0" dirty="0" err="1" smtClean="0"/>
              <a:t>number</a:t>
            </a:r>
            <a:r>
              <a:rPr lang="es-AR" i="0" baseline="0" dirty="0" smtClean="0"/>
              <a:t> of </a:t>
            </a:r>
            <a:r>
              <a:rPr lang="es-AR" i="0" baseline="0" dirty="0" err="1" smtClean="0"/>
              <a:t>parameters</a:t>
            </a:r>
            <a:r>
              <a:rPr lang="es-AR" i="0" baseline="0" dirty="0" smtClean="0"/>
              <a:t>. </a:t>
            </a:r>
            <a:r>
              <a:rPr lang="es-AR" i="0" baseline="0" dirty="0" err="1" smtClean="0"/>
              <a:t>It’s</a:t>
            </a:r>
            <a:r>
              <a:rPr lang="es-AR" i="0" baseline="0" dirty="0" smtClean="0"/>
              <a:t> </a:t>
            </a:r>
            <a:r>
              <a:rPr lang="es-AR" i="0" baseline="0" dirty="0" err="1" smtClean="0"/>
              <a:t>used</a:t>
            </a:r>
            <a:r>
              <a:rPr lang="es-AR" i="0" baseline="0" dirty="0" smtClean="0"/>
              <a:t> as a </a:t>
            </a:r>
            <a:r>
              <a:rPr lang="es-AR" i="0" baseline="0" dirty="0" err="1" smtClean="0"/>
              <a:t>validation</a:t>
            </a:r>
            <a:r>
              <a:rPr lang="es-AR" i="0" baseline="0" dirty="0" smtClean="0"/>
              <a:t> </a:t>
            </a:r>
            <a:r>
              <a:rPr lang="es-AR" i="0" baseline="0" dirty="0" err="1" smtClean="0"/>
              <a:t>before</a:t>
            </a:r>
            <a:r>
              <a:rPr lang="es-AR" i="0" baseline="0" dirty="0" smtClean="0"/>
              <a:t> </a:t>
            </a:r>
            <a:r>
              <a:rPr lang="es-AR" i="0" baseline="0" dirty="0" err="1" smtClean="0"/>
              <a:t>saving</a:t>
            </a:r>
            <a:r>
              <a:rPr lang="es-AR" i="0" baseline="0" dirty="0" smtClean="0"/>
              <a:t> </a:t>
            </a:r>
            <a:r>
              <a:rPr lang="es-AR" i="0" baseline="0" dirty="0" err="1" smtClean="0"/>
              <a:t>it</a:t>
            </a:r>
            <a:r>
              <a:rPr lang="es-AR" i="0" baseline="0" dirty="0" smtClean="0"/>
              <a:t>.</a:t>
            </a:r>
          </a:p>
          <a:p>
            <a:pPr marL="171450" indent="-171450">
              <a:buFont typeface="Arial" pitchFamily="34" charset="0"/>
              <a:buChar char="•"/>
            </a:pPr>
            <a:endParaRPr lang="es-AR" i="0" baseline="0" dirty="0" smtClean="0"/>
          </a:p>
          <a:p>
            <a:pPr marL="0" indent="0">
              <a:buFont typeface="Arial" pitchFamily="34" charset="0"/>
              <a:buNone/>
            </a:pPr>
            <a:r>
              <a:rPr lang="es-AR" i="0" baseline="0" dirty="0" smtClean="0"/>
              <a:t>And </a:t>
            </a:r>
            <a:r>
              <a:rPr lang="es-AR" i="0" baseline="0" dirty="0" err="1" smtClean="0"/>
              <a:t>the</a:t>
            </a:r>
            <a:r>
              <a:rPr lang="es-AR" i="0" baseline="0" dirty="0" smtClean="0"/>
              <a:t> </a:t>
            </a:r>
            <a:r>
              <a:rPr lang="es-AR" i="0" baseline="0" dirty="0" err="1" smtClean="0"/>
              <a:t>ones</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remaining</a:t>
            </a:r>
            <a:r>
              <a:rPr lang="es-AR" i="0" baseline="0" dirty="0" smtClean="0"/>
              <a:t> </a:t>
            </a:r>
            <a:r>
              <a:rPr lang="es-AR" i="0" baseline="0" dirty="0" err="1" smtClean="0"/>
              <a:t>two</a:t>
            </a:r>
            <a:r>
              <a:rPr lang="es-AR" i="0" baseline="0" dirty="0" smtClean="0"/>
              <a:t>:</a:t>
            </a:r>
          </a:p>
          <a:p>
            <a:pPr marL="0" indent="0">
              <a:buFont typeface="Arial" pitchFamily="34" charset="0"/>
              <a:buNone/>
            </a:pPr>
            <a:endParaRPr lang="es-AR" i="0" baseline="0" dirty="0" smtClean="0"/>
          </a:p>
          <a:p>
            <a:pPr marL="171450" indent="-171450">
              <a:buFont typeface="Arial" pitchFamily="34" charset="0"/>
              <a:buChar char="•"/>
            </a:pPr>
            <a:r>
              <a:rPr lang="es-AR" i="0" baseline="0" dirty="0" err="1" smtClean="0"/>
              <a:t>table_id</a:t>
            </a:r>
            <a:r>
              <a:rPr lang="es-AR" i="0" baseline="0" dirty="0" smtClean="0"/>
              <a:t>: Id of </a:t>
            </a:r>
            <a:r>
              <a:rPr lang="es-AR" i="0" baseline="0" dirty="0" err="1" smtClean="0"/>
              <a:t>the</a:t>
            </a:r>
            <a:r>
              <a:rPr lang="es-AR" i="0" baseline="0" dirty="0" smtClean="0"/>
              <a:t> </a:t>
            </a:r>
            <a:r>
              <a:rPr lang="es-AR" i="0" baseline="0" dirty="0" err="1" smtClean="0"/>
              <a:t>table</a:t>
            </a:r>
            <a:r>
              <a:rPr lang="es-AR" i="0" baseline="0" dirty="0" smtClean="0"/>
              <a:t> </a:t>
            </a:r>
            <a:r>
              <a:rPr lang="es-AR" i="0" baseline="0" dirty="0" err="1" smtClean="0"/>
              <a:t>to</a:t>
            </a:r>
            <a:r>
              <a:rPr lang="es-AR" i="0" baseline="0" dirty="0" smtClean="0"/>
              <a:t> </a:t>
            </a:r>
            <a:r>
              <a:rPr lang="es-AR" i="0" baseline="0" dirty="0" err="1" smtClean="0"/>
              <a:t>internationalize</a:t>
            </a:r>
            <a:r>
              <a:rPr lang="es-AR" i="0" baseline="0" dirty="0" smtClean="0"/>
              <a:t>. </a:t>
            </a:r>
            <a:r>
              <a:rPr lang="es-AR" i="0" baseline="0" dirty="0" err="1" smtClean="0"/>
              <a:t>This</a:t>
            </a:r>
            <a:r>
              <a:rPr lang="es-AR" i="0" baseline="0" dirty="0" smtClean="0"/>
              <a:t> </a:t>
            </a:r>
            <a:r>
              <a:rPr lang="es-AR" i="0" baseline="0" dirty="0" err="1" smtClean="0"/>
              <a:t>is</a:t>
            </a:r>
            <a:r>
              <a:rPr lang="es-AR" i="0" baseline="0" dirty="0" smtClean="0"/>
              <a:t> </a:t>
            </a:r>
            <a:r>
              <a:rPr lang="es-AR" i="0" baseline="0" dirty="0" err="1" smtClean="0"/>
              <a:t>found</a:t>
            </a:r>
            <a:r>
              <a:rPr lang="es-AR" i="0" baseline="0" dirty="0" smtClean="0"/>
              <a:t> in </a:t>
            </a:r>
            <a:r>
              <a:rPr lang="es-AR" i="0" baseline="0" dirty="0" err="1" smtClean="0"/>
              <a:t>the</a:t>
            </a:r>
            <a:r>
              <a:rPr lang="es-AR" i="0" baseline="0" dirty="0" smtClean="0"/>
              <a:t> </a:t>
            </a:r>
            <a:r>
              <a:rPr lang="es-AR" i="0" baseline="0" dirty="0" err="1" smtClean="0"/>
              <a:t>jbilling_table</a:t>
            </a:r>
            <a:r>
              <a:rPr lang="es-AR" i="0" baseline="0" dirty="0" smtClean="0"/>
              <a:t> </a:t>
            </a:r>
            <a:r>
              <a:rPr lang="es-AR" i="0" baseline="0" dirty="0" err="1" smtClean="0"/>
              <a:t>table</a:t>
            </a:r>
            <a:r>
              <a:rPr lang="es-AR" i="0" baseline="0" dirty="0" smtClean="0"/>
              <a:t>.</a:t>
            </a:r>
          </a:p>
          <a:p>
            <a:pPr marL="171450" indent="-171450">
              <a:buFont typeface="Arial" pitchFamily="34" charset="0"/>
              <a:buChar char="•"/>
            </a:pPr>
            <a:r>
              <a:rPr lang="es-AR" i="0" baseline="0" dirty="0" err="1" smtClean="0"/>
              <a:t>foreign_id</a:t>
            </a:r>
            <a:r>
              <a:rPr lang="es-AR" i="0" baseline="0" dirty="0" smtClean="0"/>
              <a:t>: </a:t>
            </a:r>
            <a:r>
              <a:rPr lang="es-AR" i="0" baseline="0" dirty="0" err="1" smtClean="0"/>
              <a:t>If</a:t>
            </a:r>
            <a:r>
              <a:rPr lang="es-AR" i="0" baseline="0" dirty="0" smtClean="0"/>
              <a:t> of </a:t>
            </a:r>
            <a:r>
              <a:rPr lang="es-AR" i="0" baseline="0" dirty="0" err="1" smtClean="0"/>
              <a:t>the</a:t>
            </a:r>
            <a:r>
              <a:rPr lang="es-AR" i="0" baseline="0" dirty="0" smtClean="0"/>
              <a:t> record </a:t>
            </a:r>
            <a:r>
              <a:rPr lang="es-AR" i="0" baseline="0" dirty="0" err="1" smtClean="0"/>
              <a:t>to</a:t>
            </a:r>
            <a:r>
              <a:rPr lang="es-AR" i="0" baseline="0" dirty="0" smtClean="0"/>
              <a:t> be </a:t>
            </a:r>
            <a:r>
              <a:rPr lang="es-AR" i="0" baseline="0" dirty="0" err="1" smtClean="0"/>
              <a:t>internationalized</a:t>
            </a:r>
            <a:r>
              <a:rPr lang="es-AR" i="0" baseline="0" dirty="0" smtClean="0"/>
              <a:t>.</a:t>
            </a:r>
          </a:p>
          <a:p>
            <a:pPr marL="171450" indent="-171450">
              <a:buFont typeface="Arial" pitchFamily="34" charset="0"/>
              <a:buChar char="•"/>
            </a:pPr>
            <a:r>
              <a:rPr lang="es-AR" i="0" baseline="0" dirty="0" err="1" smtClean="0"/>
              <a:t>psudo_column</a:t>
            </a:r>
            <a:r>
              <a:rPr lang="es-AR" i="0" baseline="0" dirty="0" smtClean="0"/>
              <a:t>: </a:t>
            </a:r>
            <a:r>
              <a:rPr lang="es-AR" i="0" baseline="0" dirty="0" err="1" smtClean="0"/>
              <a:t>It</a:t>
            </a:r>
            <a:r>
              <a:rPr lang="es-AR" i="0" baseline="0" dirty="0" smtClean="0"/>
              <a:t> can be </a:t>
            </a:r>
            <a:r>
              <a:rPr lang="es-AR" i="0" baseline="0" dirty="0" err="1" smtClean="0"/>
              <a:t>title</a:t>
            </a:r>
            <a:r>
              <a:rPr lang="es-AR" i="0" baseline="0" dirty="0" smtClean="0"/>
              <a:t> </a:t>
            </a:r>
            <a:r>
              <a:rPr lang="es-AR" i="0" baseline="0" dirty="0" err="1" smtClean="0"/>
              <a:t>or</a:t>
            </a:r>
            <a:r>
              <a:rPr lang="es-AR" i="0" baseline="0" dirty="0" smtClean="0"/>
              <a:t> </a:t>
            </a:r>
            <a:r>
              <a:rPr lang="es-AR" i="0" baseline="0" dirty="0" err="1" smtClean="0"/>
              <a:t>description</a:t>
            </a:r>
            <a:r>
              <a:rPr lang="es-AR" i="0" baseline="0" dirty="0" smtClean="0"/>
              <a:t>.</a:t>
            </a:r>
          </a:p>
          <a:p>
            <a:pPr marL="171450" indent="-171450">
              <a:buFont typeface="Arial" pitchFamily="34" charset="0"/>
              <a:buChar char="•"/>
            </a:pPr>
            <a:r>
              <a:rPr lang="es-AR" i="0" baseline="0" dirty="0" err="1" smtClean="0"/>
              <a:t>language_id</a:t>
            </a:r>
            <a:r>
              <a:rPr lang="es-AR" i="0" baseline="0" dirty="0" smtClean="0"/>
              <a:t>: Id of </a:t>
            </a:r>
            <a:r>
              <a:rPr lang="es-AR" i="0" baseline="0" dirty="0" err="1" smtClean="0"/>
              <a:t>the</a:t>
            </a:r>
            <a:r>
              <a:rPr lang="es-AR" i="0" baseline="0" dirty="0" smtClean="0"/>
              <a:t> </a:t>
            </a:r>
            <a:r>
              <a:rPr lang="es-AR" i="0" baseline="0" dirty="0" err="1" smtClean="0"/>
              <a:t>language</a:t>
            </a:r>
            <a:r>
              <a:rPr lang="es-AR" i="0" baseline="0" dirty="0" smtClean="0"/>
              <a:t> in </a:t>
            </a:r>
            <a:r>
              <a:rPr lang="es-AR" i="0" baseline="0" dirty="0" err="1" smtClean="0"/>
              <a:t>which</a:t>
            </a:r>
            <a:r>
              <a:rPr lang="es-AR" i="0" baseline="0" dirty="0" smtClean="0"/>
              <a:t> </a:t>
            </a:r>
            <a:r>
              <a:rPr lang="es-AR" i="0" baseline="0" dirty="0" err="1" smtClean="0"/>
              <a:t>we</a:t>
            </a:r>
            <a:r>
              <a:rPr lang="es-AR" i="0" baseline="0" dirty="0" smtClean="0"/>
              <a:t> are </a:t>
            </a:r>
            <a:r>
              <a:rPr lang="es-AR" i="0" baseline="0" dirty="0" err="1" smtClean="0"/>
              <a:t>internationalizing</a:t>
            </a:r>
            <a:r>
              <a:rPr lang="es-AR" i="0" baseline="0" dirty="0" smtClean="0"/>
              <a:t>.</a:t>
            </a:r>
          </a:p>
          <a:p>
            <a:pPr marL="171450" indent="-171450">
              <a:buFont typeface="Arial" pitchFamily="34" charset="0"/>
              <a:buChar char="•"/>
            </a:pPr>
            <a:r>
              <a:rPr lang="es-AR" i="0" baseline="0" dirty="0" err="1" smtClean="0"/>
              <a:t>content</a:t>
            </a:r>
            <a:r>
              <a:rPr lang="es-AR" i="0" baseline="0" dirty="0" smtClean="0"/>
              <a:t>: </a:t>
            </a:r>
            <a:r>
              <a:rPr lang="es-AR" i="0" baseline="0" dirty="0" err="1" smtClean="0"/>
              <a:t>Value</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internationalization</a:t>
            </a:r>
            <a:r>
              <a:rPr lang="es-AR" i="0" baseline="0" dirty="0" smtClean="0"/>
              <a:t>.</a:t>
            </a:r>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11</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going to talk about Mediation Processors,</a:t>
            </a:r>
            <a:r>
              <a:rPr lang="en-US" baseline="0" dirty="0" smtClean="0"/>
              <a:t> a</a:t>
            </a:r>
            <a:r>
              <a:rPr lang="en-US" dirty="0" smtClean="0"/>
              <a:t>nother important component of the Mediation Process.</a:t>
            </a:r>
            <a:endParaRPr lang="en-US"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12</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read the notes</a:t>
            </a:r>
            <a:r>
              <a:rPr lang="en-US" baseline="0" dirty="0" smtClean="0"/>
              <a:t> and add some comments if needed.</a:t>
            </a:r>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13</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Mediation Processor really work? We are going to answer that question now.</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14</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These</a:t>
            </a:r>
            <a:r>
              <a:rPr lang="es-AR" dirty="0" smtClean="0"/>
              <a:t> are </a:t>
            </a:r>
            <a:r>
              <a:rPr lang="es-AR" dirty="0" err="1" smtClean="0"/>
              <a:t>the</a:t>
            </a:r>
            <a:r>
              <a:rPr lang="es-AR" dirty="0" smtClean="0"/>
              <a:t> </a:t>
            </a:r>
            <a:r>
              <a:rPr lang="es-AR" dirty="0" err="1" smtClean="0"/>
              <a:t>steps</a:t>
            </a:r>
            <a:r>
              <a:rPr lang="es-AR" baseline="0" dirty="0" smtClean="0"/>
              <a:t> </a:t>
            </a:r>
            <a:r>
              <a:rPr lang="es-AR" baseline="0" dirty="0" err="1" smtClean="0"/>
              <a:t>that</a:t>
            </a:r>
            <a:r>
              <a:rPr lang="es-AR" baseline="0" dirty="0" smtClean="0"/>
              <a:t> </a:t>
            </a:r>
            <a:r>
              <a:rPr lang="es-AR" baseline="0" dirty="0" err="1" smtClean="0"/>
              <a:t>happen</a:t>
            </a:r>
            <a:r>
              <a:rPr lang="es-AR" baseline="0" dirty="0" smtClean="0"/>
              <a:t> </a:t>
            </a:r>
            <a:r>
              <a:rPr lang="es-AR" baseline="0" dirty="0" err="1" smtClean="0"/>
              <a:t>during</a:t>
            </a:r>
            <a:r>
              <a:rPr lang="es-AR" baseline="0" dirty="0" smtClean="0"/>
              <a:t> </a:t>
            </a:r>
            <a:r>
              <a:rPr lang="es-AR" baseline="0" dirty="0" err="1" smtClean="0"/>
              <a:t>the</a:t>
            </a:r>
            <a:r>
              <a:rPr lang="es-AR" baseline="0" dirty="0" smtClean="0"/>
              <a:t> </a:t>
            </a:r>
            <a:r>
              <a:rPr lang="es-AR" baseline="0" dirty="0" err="1" smtClean="0"/>
              <a:t>process</a:t>
            </a:r>
            <a:r>
              <a:rPr lang="es-AR" baseline="0" dirty="0" smtClean="0"/>
              <a:t>. And </a:t>
            </a:r>
            <a:r>
              <a:rPr lang="es-AR" baseline="0" dirty="0" err="1" smtClean="0"/>
              <a:t>all</a:t>
            </a:r>
            <a:r>
              <a:rPr lang="es-AR" baseline="0" dirty="0" smtClean="0"/>
              <a:t> </a:t>
            </a:r>
            <a:r>
              <a:rPr lang="es-AR" baseline="0" dirty="0" err="1" smtClean="0"/>
              <a:t>this</a:t>
            </a:r>
            <a:r>
              <a:rPr lang="es-AR" baseline="0" dirty="0" smtClean="0"/>
              <a:t> </a:t>
            </a:r>
            <a:r>
              <a:rPr lang="es-AR" baseline="0" dirty="0" err="1" smtClean="0"/>
              <a:t>happens</a:t>
            </a:r>
            <a:r>
              <a:rPr lang="es-AR" baseline="0" dirty="0" smtClean="0"/>
              <a:t> </a:t>
            </a:r>
            <a:r>
              <a:rPr lang="es-AR" baseline="0" dirty="0" err="1" smtClean="0"/>
              <a:t>inside</a:t>
            </a:r>
            <a:r>
              <a:rPr lang="es-AR" baseline="0" dirty="0" smtClean="0"/>
              <a:t> </a:t>
            </a:r>
            <a:r>
              <a:rPr lang="es-AR" baseline="0" dirty="0" err="1" smtClean="0"/>
              <a:t>the</a:t>
            </a:r>
            <a:r>
              <a:rPr lang="es-AR" baseline="0" dirty="0" smtClean="0"/>
              <a:t> </a:t>
            </a:r>
            <a:r>
              <a:rPr lang="es-AR" baseline="0" dirty="0" err="1" smtClean="0"/>
              <a:t>Processor</a:t>
            </a:r>
            <a:r>
              <a:rPr lang="es-AR" baseline="0" dirty="0" smtClean="0"/>
              <a:t>, </a:t>
            </a:r>
            <a:r>
              <a:rPr lang="es-AR" baseline="0" dirty="0" err="1" smtClean="0"/>
              <a:t>that’s</a:t>
            </a:r>
            <a:r>
              <a:rPr lang="es-AR" baseline="0" dirty="0" smtClean="0"/>
              <a:t> </a:t>
            </a:r>
            <a:r>
              <a:rPr lang="es-AR" baseline="0" dirty="0" err="1" smtClean="0"/>
              <a:t>why</a:t>
            </a:r>
            <a:r>
              <a:rPr lang="es-AR" baseline="0" dirty="0" smtClean="0"/>
              <a:t> </a:t>
            </a:r>
            <a:r>
              <a:rPr lang="es-AR" baseline="0" dirty="0" err="1" smtClean="0"/>
              <a:t>it</a:t>
            </a:r>
            <a:r>
              <a:rPr lang="es-AR" baseline="0" dirty="0" smtClean="0"/>
              <a:t> </a:t>
            </a:r>
            <a:r>
              <a:rPr lang="es-AR" baseline="0" dirty="0" err="1" smtClean="0"/>
              <a:t>plays</a:t>
            </a:r>
            <a:r>
              <a:rPr lang="es-AR" baseline="0" dirty="0" smtClean="0"/>
              <a:t> a </a:t>
            </a:r>
            <a:r>
              <a:rPr lang="es-AR" baseline="0" dirty="0" err="1" smtClean="0"/>
              <a:t>really</a:t>
            </a:r>
            <a:r>
              <a:rPr lang="es-AR" baseline="0" dirty="0" smtClean="0"/>
              <a:t> </a:t>
            </a:r>
            <a:r>
              <a:rPr lang="es-AR" baseline="0" dirty="0" err="1" smtClean="0"/>
              <a:t>important</a:t>
            </a:r>
            <a:r>
              <a:rPr lang="es-AR" baseline="0" dirty="0" smtClean="0"/>
              <a:t> </a:t>
            </a:r>
            <a:r>
              <a:rPr lang="es-AR" baseline="0" dirty="0" err="1" smtClean="0"/>
              <a:t>part</a:t>
            </a:r>
            <a:r>
              <a:rPr lang="es-AR" baseline="0" dirty="0" smtClean="0"/>
              <a:t> in </a:t>
            </a:r>
            <a:r>
              <a:rPr lang="es-AR" baseline="0" dirty="0" err="1" smtClean="0"/>
              <a:t>our</a:t>
            </a:r>
            <a:r>
              <a:rPr lang="es-AR" baseline="0" dirty="0" smtClean="0"/>
              <a:t> </a:t>
            </a:r>
            <a:r>
              <a:rPr lang="es-AR" baseline="0" dirty="0" err="1" smtClean="0"/>
              <a:t>Mediation</a:t>
            </a:r>
            <a:r>
              <a:rPr lang="es-AR" baseline="0" dirty="0" smtClean="0"/>
              <a:t>.</a:t>
            </a:r>
          </a:p>
          <a:p>
            <a:endParaRPr lang="es-AR" baseline="0" dirty="0"/>
          </a:p>
          <a:p>
            <a:r>
              <a:rPr lang="es-AR" baseline="0" dirty="0" err="1" smtClean="0"/>
              <a:t>Explain</a:t>
            </a:r>
            <a:r>
              <a:rPr lang="es-AR" baseline="0" dirty="0" smtClean="0"/>
              <a:t> </a:t>
            </a:r>
            <a:r>
              <a:rPr lang="es-AR" baseline="0" dirty="0" err="1" smtClean="0"/>
              <a:t>each</a:t>
            </a:r>
            <a:r>
              <a:rPr lang="es-AR" baseline="0" dirty="0" smtClean="0"/>
              <a:t> </a:t>
            </a:r>
            <a:r>
              <a:rPr lang="es-AR" baseline="0" dirty="0" err="1" smtClean="0"/>
              <a:t>step</a:t>
            </a:r>
            <a:r>
              <a:rPr lang="es-AR" baseline="0" dirty="0" smtClean="0"/>
              <a:t> and match </a:t>
            </a:r>
            <a:r>
              <a:rPr lang="es-AR" baseline="0" dirty="0" err="1" smtClean="0"/>
              <a:t>it</a:t>
            </a:r>
            <a:r>
              <a:rPr lang="es-AR" baseline="0" dirty="0" smtClean="0"/>
              <a:t> </a:t>
            </a:r>
            <a:r>
              <a:rPr lang="es-AR" baseline="0" dirty="0" err="1" smtClean="0"/>
              <a:t>agains</a:t>
            </a:r>
            <a:r>
              <a:rPr lang="es-AR" baseline="0" dirty="0" smtClean="0"/>
              <a:t> </a:t>
            </a:r>
            <a:r>
              <a:rPr lang="es-AR" baseline="0" dirty="0" err="1" smtClean="0"/>
              <a:t>the</a:t>
            </a:r>
            <a:r>
              <a:rPr lang="es-AR" baseline="0" dirty="0" smtClean="0"/>
              <a:t> demo </a:t>
            </a:r>
            <a:r>
              <a:rPr lang="es-AR" baseline="0" dirty="0" err="1" smtClean="0"/>
              <a:t>Processor</a:t>
            </a:r>
            <a:r>
              <a:rPr lang="es-AR" baseline="0" dirty="0" smtClean="0"/>
              <a:t> </a:t>
            </a:r>
            <a:r>
              <a:rPr lang="es-AR" baseline="0" dirty="0" err="1" smtClean="0"/>
              <a:t>we</a:t>
            </a:r>
            <a:r>
              <a:rPr lang="es-AR" baseline="0" dirty="0" smtClean="0"/>
              <a:t> </a:t>
            </a:r>
            <a:r>
              <a:rPr lang="es-AR" baseline="0" dirty="0" err="1" smtClean="0"/>
              <a:t>have</a:t>
            </a:r>
            <a:r>
              <a:rPr lang="es-AR" baseline="0" dirty="0" smtClean="0"/>
              <a:t> </a:t>
            </a:r>
            <a:r>
              <a:rPr lang="es-AR" baseline="0" dirty="0" err="1" smtClean="0"/>
              <a:t>which</a:t>
            </a:r>
            <a:r>
              <a:rPr lang="es-AR" baseline="0" dirty="0" smtClean="0"/>
              <a:t> </a:t>
            </a:r>
            <a:r>
              <a:rPr lang="es-AR" baseline="0" dirty="0" err="1" smtClean="0"/>
              <a:t>is</a:t>
            </a:r>
            <a:r>
              <a:rPr lang="es-AR" baseline="0" dirty="0" smtClean="0"/>
              <a:t> DemoMediationProcessor.java</a:t>
            </a:r>
          </a:p>
          <a:p>
            <a:endParaRPr lang="es-AR" baseline="0" dirty="0" smtClean="0"/>
          </a:p>
          <a:p>
            <a:r>
              <a:rPr lang="es-AR" baseline="0" dirty="0" err="1" smtClean="0"/>
              <a:t>The</a:t>
            </a:r>
            <a:r>
              <a:rPr lang="es-AR" baseline="0" dirty="0" smtClean="0"/>
              <a:t> </a:t>
            </a:r>
            <a:r>
              <a:rPr lang="es-AR" baseline="0" dirty="0" err="1" smtClean="0"/>
              <a:t>two</a:t>
            </a:r>
            <a:r>
              <a:rPr lang="es-AR" baseline="0" dirty="0" smtClean="0"/>
              <a:t> </a:t>
            </a:r>
            <a:r>
              <a:rPr lang="es-AR" baseline="0" dirty="0" err="1" smtClean="0"/>
              <a:t>steps</a:t>
            </a:r>
            <a:r>
              <a:rPr lang="es-AR" baseline="0" dirty="0" smtClean="0"/>
              <a:t> </a:t>
            </a:r>
            <a:r>
              <a:rPr lang="es-AR" baseline="0" dirty="0" err="1" smtClean="0"/>
              <a:t>that</a:t>
            </a:r>
            <a:r>
              <a:rPr lang="es-AR" baseline="0" dirty="0" smtClean="0"/>
              <a:t> are </a:t>
            </a:r>
            <a:r>
              <a:rPr lang="es-AR" baseline="0" dirty="0" err="1" smtClean="0"/>
              <a:t>external</a:t>
            </a:r>
            <a:r>
              <a:rPr lang="es-AR" baseline="0" dirty="0" smtClean="0"/>
              <a:t> </a:t>
            </a:r>
            <a:r>
              <a:rPr lang="es-AR" baseline="0" dirty="0" err="1" smtClean="0"/>
              <a:t>won’t</a:t>
            </a:r>
            <a:r>
              <a:rPr lang="es-AR" baseline="0" dirty="0" smtClean="0"/>
              <a:t> </a:t>
            </a:r>
            <a:r>
              <a:rPr lang="es-AR" baseline="0" dirty="0" err="1" smtClean="0"/>
              <a:t>have</a:t>
            </a:r>
            <a:r>
              <a:rPr lang="es-AR" baseline="0" dirty="0" smtClean="0"/>
              <a:t> a match </a:t>
            </a:r>
            <a:r>
              <a:rPr lang="es-AR" baseline="0" dirty="0" err="1" smtClean="0"/>
              <a:t>but</a:t>
            </a:r>
            <a:r>
              <a:rPr lang="es-AR" baseline="0" dirty="0" smtClean="0"/>
              <a:t> </a:t>
            </a:r>
            <a:r>
              <a:rPr lang="es-AR" baseline="0" dirty="0" err="1" smtClean="0"/>
              <a:t>the</a:t>
            </a:r>
            <a:r>
              <a:rPr lang="es-AR" baseline="0" dirty="0" smtClean="0"/>
              <a:t> </a:t>
            </a:r>
            <a:r>
              <a:rPr lang="es-AR" baseline="0" dirty="0" err="1" smtClean="0"/>
              <a:t>other</a:t>
            </a:r>
            <a:r>
              <a:rPr lang="es-AR" baseline="0" dirty="0" smtClean="0"/>
              <a:t> 5 </a:t>
            </a:r>
            <a:r>
              <a:rPr lang="es-AR" baseline="0" dirty="0" err="1" smtClean="0"/>
              <a:t>will</a:t>
            </a:r>
            <a:r>
              <a:rPr lang="es-AR" baseline="0" dirty="0" smtClean="0"/>
              <a:t>.</a:t>
            </a:r>
          </a:p>
          <a:p>
            <a:endParaRPr lang="es-AR" baseline="0" dirty="0" smtClean="0"/>
          </a:p>
          <a:p>
            <a:r>
              <a:rPr lang="es-AR" baseline="0" dirty="0" err="1" smtClean="0"/>
              <a:t>Matches</a:t>
            </a:r>
            <a:r>
              <a:rPr lang="es-AR" baseline="0" dirty="0" smtClean="0"/>
              <a:t>:</a:t>
            </a:r>
          </a:p>
          <a:p>
            <a:endParaRPr lang="es-AR" baseline="0" dirty="0" smtClean="0"/>
          </a:p>
          <a:p>
            <a:pPr marL="171450" indent="-171450">
              <a:buFont typeface="Arial" pitchFamily="34" charset="0"/>
              <a:buChar char="•"/>
            </a:pPr>
            <a:r>
              <a:rPr lang="es-AR" baseline="0" dirty="0" err="1" smtClean="0"/>
              <a:t>Resolve</a:t>
            </a:r>
            <a:r>
              <a:rPr lang="es-AR" baseline="0" dirty="0" smtClean="0"/>
              <a:t> </a:t>
            </a:r>
            <a:r>
              <a:rPr lang="es-AR" baseline="0" dirty="0" err="1" smtClean="0"/>
              <a:t>User</a:t>
            </a:r>
            <a:r>
              <a:rPr lang="es-AR" baseline="0" dirty="0" smtClean="0"/>
              <a:t>: </a:t>
            </a:r>
            <a:r>
              <a:rPr lang="es-AR" i="1" baseline="0" dirty="0" err="1" smtClean="0"/>
              <a:t>resolveUserCurrencyAndDate</a:t>
            </a:r>
            <a:r>
              <a:rPr lang="es-AR" i="1" baseline="0" dirty="0" smtClean="0"/>
              <a:t>() -&gt; </a:t>
            </a:r>
            <a:r>
              <a:rPr lang="es-AR" i="1" baseline="0" dirty="0" err="1" smtClean="0"/>
              <a:t>resolveUser</a:t>
            </a:r>
            <a:r>
              <a:rPr lang="es-AR" i="1" baseline="0" dirty="0" smtClean="0"/>
              <a:t>()</a:t>
            </a:r>
          </a:p>
          <a:p>
            <a:pPr marL="171450" indent="-171450">
              <a:buFont typeface="Arial" pitchFamily="34" charset="0"/>
              <a:buChar char="•"/>
            </a:pPr>
            <a:r>
              <a:rPr lang="es-AR" baseline="0" dirty="0" err="1" smtClean="0"/>
              <a:t>Resolve</a:t>
            </a:r>
            <a:r>
              <a:rPr lang="es-AR" baseline="0" dirty="0" smtClean="0"/>
              <a:t> </a:t>
            </a:r>
            <a:r>
              <a:rPr lang="es-AR" baseline="0" dirty="0" err="1" smtClean="0"/>
              <a:t>Currenty</a:t>
            </a:r>
            <a:r>
              <a:rPr lang="es-AR" baseline="0" dirty="0" smtClean="0"/>
              <a:t> &amp; Date: </a:t>
            </a:r>
            <a:r>
              <a:rPr lang="es-AR" i="1" baseline="0" dirty="0" err="1" smtClean="0"/>
              <a:t>resolveUserCurrencyAndDate</a:t>
            </a:r>
            <a:r>
              <a:rPr lang="es-AR" i="1" baseline="0" dirty="0" smtClean="0"/>
              <a:t>() -&gt; </a:t>
            </a:r>
            <a:r>
              <a:rPr lang="es-AR" i="1" baseline="0" dirty="0" err="1" smtClean="0"/>
              <a:t>resolveDate</a:t>
            </a:r>
            <a:r>
              <a:rPr lang="es-AR" i="1" baseline="0" dirty="0" smtClean="0"/>
              <a:t>()</a:t>
            </a:r>
          </a:p>
          <a:p>
            <a:pPr marL="171450" indent="-171450">
              <a:buFont typeface="Arial" pitchFamily="34" charset="0"/>
              <a:buChar char="•"/>
            </a:pPr>
            <a:r>
              <a:rPr lang="es-AR" baseline="0" dirty="0" smtClean="0"/>
              <a:t>Resolver </a:t>
            </a:r>
            <a:r>
              <a:rPr lang="es-AR" baseline="0" dirty="0" err="1" smtClean="0"/>
              <a:t>Current</a:t>
            </a:r>
            <a:r>
              <a:rPr lang="es-AR" baseline="0" dirty="0" smtClean="0"/>
              <a:t> </a:t>
            </a:r>
            <a:r>
              <a:rPr lang="es-AR" baseline="0" dirty="0" err="1" smtClean="0"/>
              <a:t>Order</a:t>
            </a:r>
            <a:r>
              <a:rPr lang="es-AR" baseline="0" dirty="0" smtClean="0"/>
              <a:t>: </a:t>
            </a:r>
            <a:r>
              <a:rPr lang="es-AR" i="1" baseline="0" dirty="0" err="1" smtClean="0"/>
              <a:t>isActionable</a:t>
            </a:r>
            <a:r>
              <a:rPr lang="es-AR" i="1" baseline="0" dirty="0" smtClean="0"/>
              <a:t>()</a:t>
            </a:r>
          </a:p>
          <a:p>
            <a:pPr marL="171450" indent="-171450">
              <a:buFont typeface="Arial" pitchFamily="34" charset="0"/>
              <a:buChar char="•"/>
            </a:pPr>
            <a:r>
              <a:rPr lang="es-AR" baseline="0" dirty="0" smtClean="0"/>
              <a:t>Line </a:t>
            </a:r>
            <a:r>
              <a:rPr lang="es-AR" baseline="0" dirty="0" err="1" smtClean="0"/>
              <a:t>Creation</a:t>
            </a:r>
            <a:r>
              <a:rPr lang="es-AR" baseline="0" dirty="0" smtClean="0"/>
              <a:t>: </a:t>
            </a:r>
            <a:r>
              <a:rPr lang="es-AR" i="1" baseline="0" dirty="0" err="1" smtClean="0"/>
              <a:t>doEventAction</a:t>
            </a:r>
            <a:r>
              <a:rPr lang="es-AR" i="1" baseline="0" dirty="0" smtClean="0"/>
              <a:t>()</a:t>
            </a:r>
          </a:p>
          <a:p>
            <a:pPr marL="171450" indent="-171450">
              <a:buFont typeface="Arial" pitchFamily="34" charset="0"/>
              <a:buChar char="•"/>
            </a:pPr>
            <a:r>
              <a:rPr lang="es-AR" baseline="0" dirty="0" err="1" smtClean="0"/>
              <a:t>Resolve</a:t>
            </a:r>
            <a:r>
              <a:rPr lang="es-AR" baseline="0" dirty="0" smtClean="0"/>
              <a:t> </a:t>
            </a:r>
            <a:r>
              <a:rPr lang="es-AR" baseline="0" dirty="0" err="1" smtClean="0"/>
              <a:t>Item</a:t>
            </a:r>
            <a:r>
              <a:rPr lang="es-AR" baseline="0" dirty="0" smtClean="0"/>
              <a:t>: </a:t>
            </a:r>
            <a:r>
              <a:rPr lang="es-AR" i="1" baseline="0" dirty="0" err="1" smtClean="0"/>
              <a:t>doEventAction</a:t>
            </a:r>
            <a:r>
              <a:rPr lang="es-AR" i="1" baseline="0" dirty="0" smtClean="0"/>
              <a:t>()</a:t>
            </a:r>
          </a:p>
          <a:p>
            <a:pPr marL="171450" indent="-171450">
              <a:buFont typeface="Arial" pitchFamily="34" charset="0"/>
              <a:buChar char="•"/>
            </a:pPr>
            <a:endParaRPr lang="es-AR" i="1" baseline="0" dirty="0" smtClean="0"/>
          </a:p>
          <a:p>
            <a:pPr marL="0" indent="0">
              <a:buFont typeface="Arial" pitchFamily="34" charset="0"/>
              <a:buNone/>
            </a:pPr>
            <a:r>
              <a:rPr lang="es-AR" i="0" baseline="0" dirty="0" err="1" smtClean="0"/>
              <a:t>Then</a:t>
            </a:r>
            <a:r>
              <a:rPr lang="es-AR" i="0" baseline="0" dirty="0" smtClean="0"/>
              <a:t> </a:t>
            </a:r>
            <a:r>
              <a:rPr lang="es-AR" i="0" baseline="0" dirty="0" err="1" smtClean="0"/>
              <a:t>we’ll</a:t>
            </a:r>
            <a:r>
              <a:rPr lang="es-AR" i="0" baseline="0" dirty="0" smtClean="0"/>
              <a:t> show a </a:t>
            </a:r>
            <a:r>
              <a:rPr lang="es-AR" i="0" baseline="0" dirty="0" err="1" smtClean="0"/>
              <a:t>summary</a:t>
            </a:r>
            <a:r>
              <a:rPr lang="es-AR" i="0" baseline="0" dirty="0" smtClean="0"/>
              <a:t> of </a:t>
            </a:r>
            <a:r>
              <a:rPr lang="es-AR" i="0" baseline="0" dirty="0" err="1" smtClean="0"/>
              <a:t>thow</a:t>
            </a:r>
            <a:r>
              <a:rPr lang="es-AR" i="0" baseline="0" dirty="0" smtClean="0"/>
              <a:t> </a:t>
            </a:r>
            <a:r>
              <a:rPr lang="es-AR" i="0" baseline="0" dirty="0" err="1" smtClean="0"/>
              <a:t>the</a:t>
            </a:r>
            <a:r>
              <a:rPr lang="es-AR" i="0" baseline="0" dirty="0" smtClean="0"/>
              <a:t> </a:t>
            </a:r>
            <a:r>
              <a:rPr lang="es-AR" i="0" baseline="0" dirty="0" err="1" smtClean="0"/>
              <a:t>whole</a:t>
            </a:r>
            <a:r>
              <a:rPr lang="es-AR" i="0" baseline="0" dirty="0" smtClean="0"/>
              <a:t> </a:t>
            </a:r>
            <a:r>
              <a:rPr lang="es-AR" i="0" baseline="0" dirty="0" err="1" smtClean="0"/>
              <a:t>process</a:t>
            </a:r>
            <a:r>
              <a:rPr lang="es-AR" i="0" baseline="0" dirty="0" smtClean="0"/>
              <a:t> </a:t>
            </a:r>
            <a:r>
              <a:rPr lang="es-AR" i="0" baseline="0" dirty="0" err="1" smtClean="0"/>
              <a:t>works</a:t>
            </a:r>
            <a:r>
              <a:rPr lang="es-AR" i="0" baseline="0" dirty="0" smtClean="0"/>
              <a:t>.</a:t>
            </a:r>
          </a:p>
          <a:p>
            <a:pPr marL="0" indent="0">
              <a:buFont typeface="Arial" pitchFamily="34" charset="0"/>
              <a:buNone/>
            </a:pPr>
            <a:endParaRPr lang="es-AR" i="0" baseline="0" dirty="0" smtClean="0"/>
          </a:p>
          <a:p>
            <a:pPr marL="228600" indent="-228600">
              <a:buFont typeface="+mj-lt"/>
              <a:buAutoNum type="arabicPeriod"/>
            </a:pPr>
            <a:r>
              <a:rPr lang="es-AR" i="0" baseline="0" dirty="0" err="1" smtClean="0"/>
              <a:t>The</a:t>
            </a:r>
            <a:r>
              <a:rPr lang="es-AR" i="0" baseline="0" dirty="0" smtClean="0"/>
              <a:t> </a:t>
            </a:r>
            <a:r>
              <a:rPr lang="es-AR" i="0" baseline="0" dirty="0" err="1" smtClean="0"/>
              <a:t>Mediation</a:t>
            </a:r>
            <a:r>
              <a:rPr lang="es-AR" i="0" baseline="0" dirty="0" smtClean="0"/>
              <a:t> </a:t>
            </a:r>
            <a:r>
              <a:rPr lang="es-AR" i="0" baseline="0" dirty="0" err="1" smtClean="0"/>
              <a:t>Task</a:t>
            </a:r>
            <a:r>
              <a:rPr lang="es-AR" i="0" baseline="0" dirty="0" smtClean="0"/>
              <a:t> </a:t>
            </a:r>
            <a:r>
              <a:rPr lang="es-AR" i="0" baseline="0" dirty="0" err="1" smtClean="0"/>
              <a:t>is</a:t>
            </a:r>
            <a:r>
              <a:rPr lang="es-AR" i="0" baseline="0" dirty="0" smtClean="0"/>
              <a:t> </a:t>
            </a:r>
            <a:r>
              <a:rPr lang="es-AR" i="0" baseline="0" dirty="0" err="1" smtClean="0"/>
              <a:t>fired</a:t>
            </a:r>
            <a:r>
              <a:rPr lang="es-AR" i="0" baseline="0" dirty="0" smtClean="0"/>
              <a:t>.</a:t>
            </a:r>
          </a:p>
          <a:p>
            <a:pPr marL="228600" indent="-228600">
              <a:buFont typeface="+mj-lt"/>
              <a:buAutoNum type="arabicPeriod"/>
            </a:pPr>
            <a:r>
              <a:rPr lang="es-AR" i="0" baseline="0" dirty="0" err="1" smtClean="0"/>
              <a:t>The</a:t>
            </a:r>
            <a:r>
              <a:rPr lang="es-AR" i="0" baseline="0" dirty="0" smtClean="0"/>
              <a:t> </a:t>
            </a:r>
            <a:r>
              <a:rPr lang="es-AR" i="0" baseline="0" dirty="0" err="1" smtClean="0"/>
              <a:t>Process</a:t>
            </a:r>
            <a:r>
              <a:rPr lang="es-AR" i="0" baseline="0" dirty="0" smtClean="0"/>
              <a:t> </a:t>
            </a:r>
            <a:r>
              <a:rPr lang="es-AR" i="0" baseline="0" dirty="0" err="1" smtClean="0"/>
              <a:t>is</a:t>
            </a:r>
            <a:r>
              <a:rPr lang="es-AR" i="0" baseline="0" dirty="0" smtClean="0"/>
              <a:t> </a:t>
            </a:r>
            <a:r>
              <a:rPr lang="es-AR" i="0" baseline="0" dirty="0" err="1" smtClean="0"/>
              <a:t>triggered</a:t>
            </a:r>
            <a:r>
              <a:rPr lang="es-AR" i="0" baseline="0" dirty="0" smtClean="0"/>
              <a:t>.</a:t>
            </a:r>
          </a:p>
          <a:p>
            <a:pPr marL="228600" indent="-228600">
              <a:buFont typeface="+mj-lt"/>
              <a:buAutoNum type="arabicPeriod"/>
            </a:pPr>
            <a:r>
              <a:rPr lang="es-AR" i="0" baseline="0" dirty="0" err="1" smtClean="0"/>
              <a:t>The</a:t>
            </a:r>
            <a:r>
              <a:rPr lang="es-AR" i="0" baseline="0" dirty="0" smtClean="0"/>
              <a:t> Reader </a:t>
            </a:r>
            <a:r>
              <a:rPr lang="es-AR" i="0" baseline="0" dirty="0" err="1" smtClean="0"/>
              <a:t>reads</a:t>
            </a:r>
            <a:r>
              <a:rPr lang="es-AR" i="0" baseline="0" dirty="0" smtClean="0"/>
              <a:t> </a:t>
            </a:r>
            <a:r>
              <a:rPr lang="es-AR" i="0" baseline="0" dirty="0" err="1" smtClean="0"/>
              <a:t>the</a:t>
            </a:r>
            <a:r>
              <a:rPr lang="es-AR" i="0" baseline="0" dirty="0" smtClean="0"/>
              <a:t> records </a:t>
            </a:r>
            <a:r>
              <a:rPr lang="es-AR" i="0" baseline="0" dirty="0" err="1" smtClean="0"/>
              <a:t>from</a:t>
            </a:r>
            <a:r>
              <a:rPr lang="es-AR" i="0" baseline="0" dirty="0" smtClean="0"/>
              <a:t> </a:t>
            </a:r>
            <a:r>
              <a:rPr lang="es-AR" i="0" baseline="0" dirty="0" err="1" smtClean="0"/>
              <a:t>the</a:t>
            </a:r>
            <a:r>
              <a:rPr lang="es-AR" i="0" baseline="0" dirty="0" smtClean="0"/>
              <a:t> CDR.</a:t>
            </a:r>
          </a:p>
          <a:p>
            <a:pPr marL="228600" indent="-228600">
              <a:buFont typeface="+mj-lt"/>
              <a:buAutoNum type="arabicPeriod"/>
            </a:pPr>
            <a:r>
              <a:rPr lang="es-AR" i="0" baseline="0" dirty="0" err="1" smtClean="0"/>
              <a:t>The</a:t>
            </a:r>
            <a:r>
              <a:rPr lang="es-AR" i="0" baseline="0" dirty="0" smtClean="0"/>
              <a:t> records are </a:t>
            </a:r>
            <a:r>
              <a:rPr lang="es-AR" i="0" baseline="0" dirty="0" err="1" smtClean="0"/>
              <a:t>translated</a:t>
            </a:r>
            <a:r>
              <a:rPr lang="es-AR" i="0" baseline="0" dirty="0" smtClean="0"/>
              <a:t> </a:t>
            </a:r>
            <a:r>
              <a:rPr lang="es-AR" i="0" baseline="0" dirty="0" err="1" smtClean="0"/>
              <a:t>into</a:t>
            </a:r>
            <a:r>
              <a:rPr lang="es-AR" i="0" baseline="0" dirty="0" smtClean="0"/>
              <a:t> </a:t>
            </a:r>
            <a:r>
              <a:rPr lang="es-AR" i="0" baseline="0" dirty="0" err="1" smtClean="0"/>
              <a:t>orders</a:t>
            </a:r>
            <a:r>
              <a:rPr lang="es-AR" i="0" baseline="0" dirty="0" smtClean="0"/>
              <a:t> in </a:t>
            </a:r>
            <a:r>
              <a:rPr lang="es-AR" i="0" baseline="0" dirty="0" err="1" smtClean="0"/>
              <a:t>our</a:t>
            </a:r>
            <a:r>
              <a:rPr lang="es-AR" i="0" baseline="0" dirty="0" smtClean="0"/>
              <a:t> </a:t>
            </a:r>
            <a:r>
              <a:rPr lang="es-AR" i="0" baseline="0" dirty="0" err="1" smtClean="0"/>
              <a:t>Processor</a:t>
            </a:r>
            <a:r>
              <a:rPr lang="es-AR" i="0" baseline="0" dirty="0" smtClean="0"/>
              <a:t>.</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15</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Mediation Processor really work? We are going to answer that question now.</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16</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s-AR" dirty="0" err="1" smtClean="0"/>
              <a:t>Go</a:t>
            </a:r>
            <a:r>
              <a:rPr lang="es-AR" baseline="0" dirty="0" smtClean="0"/>
              <a:t> </a:t>
            </a:r>
            <a:r>
              <a:rPr lang="es-AR" baseline="0" dirty="0" err="1" smtClean="0"/>
              <a:t>to</a:t>
            </a:r>
            <a:r>
              <a:rPr lang="es-AR" baseline="0" dirty="0" smtClean="0"/>
              <a:t> </a:t>
            </a:r>
            <a:r>
              <a:rPr lang="es-AR" baseline="0" dirty="0" err="1" smtClean="0"/>
              <a:t>the</a:t>
            </a:r>
            <a:r>
              <a:rPr lang="es-AR" baseline="0" dirty="0" smtClean="0"/>
              <a:t> </a:t>
            </a:r>
            <a:r>
              <a:rPr lang="es-AR" baseline="0" dirty="0" err="1" smtClean="0"/>
              <a:t>Configuration</a:t>
            </a:r>
            <a:r>
              <a:rPr lang="es-AR" baseline="0" dirty="0" smtClean="0"/>
              <a:t> </a:t>
            </a:r>
            <a:r>
              <a:rPr lang="es-AR" baseline="0" dirty="0" err="1" smtClean="0"/>
              <a:t>Menu</a:t>
            </a:r>
            <a:endParaRPr lang="es-AR" baseline="0" dirty="0" smtClean="0"/>
          </a:p>
          <a:p>
            <a:pPr marL="228600" indent="-228600">
              <a:buFont typeface="+mj-lt"/>
              <a:buAutoNum type="arabicPeriod"/>
            </a:pPr>
            <a:r>
              <a:rPr lang="es-AR" i="0" baseline="0" dirty="0" err="1" smtClean="0"/>
              <a:t>Then</a:t>
            </a:r>
            <a:r>
              <a:rPr lang="es-AR" i="0" baseline="0" dirty="0" smtClean="0"/>
              <a:t> </a:t>
            </a:r>
            <a:r>
              <a:rPr lang="es-AR" i="0" baseline="0" dirty="0" err="1" smtClean="0"/>
              <a:t>click</a:t>
            </a:r>
            <a:r>
              <a:rPr lang="es-AR" i="0" baseline="0" dirty="0" smtClean="0"/>
              <a:t> </a:t>
            </a:r>
            <a:r>
              <a:rPr lang="es-AR" i="0" baseline="0" dirty="0" err="1" smtClean="0"/>
              <a:t>on</a:t>
            </a:r>
            <a:r>
              <a:rPr lang="es-AR" i="0" baseline="0" dirty="0" smtClean="0"/>
              <a:t> </a:t>
            </a:r>
            <a:r>
              <a:rPr lang="es-AR" i="0" baseline="0" dirty="0" err="1" smtClean="0"/>
              <a:t>the</a:t>
            </a:r>
            <a:r>
              <a:rPr lang="es-AR" i="0" baseline="0" dirty="0" smtClean="0"/>
              <a:t> Plug-</a:t>
            </a:r>
            <a:r>
              <a:rPr lang="es-AR" i="0" baseline="0" dirty="0" err="1" smtClean="0"/>
              <a:t>ins</a:t>
            </a:r>
            <a:r>
              <a:rPr lang="es-AR" i="0" baseline="0" dirty="0" smtClean="0"/>
              <a:t> </a:t>
            </a:r>
            <a:r>
              <a:rPr lang="es-AR" i="0" baseline="0" dirty="0" err="1" smtClean="0"/>
              <a:t>menu</a:t>
            </a:r>
            <a:r>
              <a:rPr lang="es-AR" i="0" baseline="0" dirty="0" smtClean="0"/>
              <a:t> </a:t>
            </a:r>
            <a:r>
              <a:rPr lang="es-AR" i="0" baseline="0" dirty="0" err="1" smtClean="0"/>
              <a:t>on</a:t>
            </a:r>
            <a:r>
              <a:rPr lang="es-AR" i="0" baseline="0" dirty="0" smtClean="0"/>
              <a:t> </a:t>
            </a:r>
            <a:r>
              <a:rPr lang="es-AR" i="0" baseline="0" dirty="0" err="1" smtClean="0"/>
              <a:t>the</a:t>
            </a:r>
            <a:r>
              <a:rPr lang="es-AR" i="0" baseline="0" dirty="0" smtClean="0"/>
              <a:t> </a:t>
            </a:r>
            <a:r>
              <a:rPr lang="es-AR" i="0" baseline="0" dirty="0" err="1" smtClean="0"/>
              <a:t>left</a:t>
            </a:r>
            <a:endParaRPr lang="es-AR" i="0" baseline="0" dirty="0" smtClean="0"/>
          </a:p>
          <a:p>
            <a:pPr marL="228600" indent="-228600">
              <a:buFont typeface="+mj-lt"/>
              <a:buAutoNum type="arabicPeriod"/>
            </a:pPr>
            <a:r>
              <a:rPr lang="es-AR" i="0" baseline="0" dirty="0" err="1" smtClean="0"/>
              <a:t>You</a:t>
            </a:r>
            <a:r>
              <a:rPr lang="es-AR" i="0" baseline="0" dirty="0" smtClean="0"/>
              <a:t> </a:t>
            </a:r>
            <a:r>
              <a:rPr lang="es-AR" i="0" baseline="0" dirty="0" err="1" smtClean="0"/>
              <a:t>will</a:t>
            </a:r>
            <a:r>
              <a:rPr lang="es-AR" i="0" baseline="0" dirty="0" smtClean="0"/>
              <a:t> </a:t>
            </a:r>
            <a:r>
              <a:rPr lang="es-AR" i="0" baseline="0" dirty="0" err="1" smtClean="0"/>
              <a:t>see</a:t>
            </a:r>
            <a:r>
              <a:rPr lang="es-AR" i="0" baseline="0" dirty="0" smtClean="0"/>
              <a:t> </a:t>
            </a:r>
            <a:r>
              <a:rPr lang="es-AR" i="0" baseline="0" dirty="0" err="1" smtClean="0"/>
              <a:t>the</a:t>
            </a:r>
            <a:r>
              <a:rPr lang="es-AR" i="0" baseline="0" dirty="0" smtClean="0"/>
              <a:t> </a:t>
            </a:r>
            <a:r>
              <a:rPr lang="es-AR" i="0" baseline="0" dirty="0" err="1" smtClean="0"/>
              <a:t>list</a:t>
            </a:r>
            <a:r>
              <a:rPr lang="es-AR" i="0" baseline="0" dirty="0" smtClean="0"/>
              <a:t> of Plug-in </a:t>
            </a:r>
            <a:r>
              <a:rPr lang="es-AR" i="0" baseline="0" dirty="0" err="1" smtClean="0"/>
              <a:t>categories</a:t>
            </a:r>
            <a:endParaRPr lang="es-AR" i="0" baseline="0" dirty="0" smtClean="0"/>
          </a:p>
          <a:p>
            <a:pPr marL="228600" indent="-228600">
              <a:buFont typeface="+mj-lt"/>
              <a:buAutoNum type="arabicPeriod"/>
            </a:pPr>
            <a:r>
              <a:rPr lang="es-AR" i="0" baseline="0" dirty="0" err="1" smtClean="0"/>
              <a:t>Select</a:t>
            </a:r>
            <a:r>
              <a:rPr lang="es-AR" i="0" baseline="0" dirty="0" smtClean="0"/>
              <a:t> </a:t>
            </a:r>
            <a:r>
              <a:rPr lang="es-AR" i="0" baseline="0" dirty="0" err="1" smtClean="0"/>
              <a:t>the</a:t>
            </a:r>
            <a:r>
              <a:rPr lang="es-AR" i="0" baseline="0" dirty="0" smtClean="0"/>
              <a:t> </a:t>
            </a:r>
            <a:r>
              <a:rPr lang="es-AR" i="0" baseline="0" dirty="0" err="1" smtClean="0"/>
              <a:t>one</a:t>
            </a:r>
            <a:r>
              <a:rPr lang="es-AR" i="0" baseline="0" dirty="0" smtClean="0"/>
              <a:t> </a:t>
            </a:r>
            <a:r>
              <a:rPr lang="es-AR" i="0" baseline="0" dirty="0" err="1" smtClean="0"/>
              <a:t>called</a:t>
            </a:r>
            <a:r>
              <a:rPr lang="es-AR" i="0" baseline="0" dirty="0" smtClean="0"/>
              <a:t> </a:t>
            </a:r>
            <a:r>
              <a:rPr lang="es-AR" i="0" baseline="0" dirty="0" err="1" smtClean="0"/>
              <a:t>Mediation</a:t>
            </a:r>
            <a:r>
              <a:rPr lang="es-AR" i="0" baseline="0" dirty="0" smtClean="0"/>
              <a:t> </a:t>
            </a:r>
            <a:r>
              <a:rPr lang="es-AR" i="0" baseline="0" dirty="0" err="1" smtClean="0"/>
              <a:t>Processor</a:t>
            </a:r>
            <a:r>
              <a:rPr lang="es-AR" i="0" baseline="0" dirty="0" smtClean="0"/>
              <a:t> (id=16)</a:t>
            </a:r>
          </a:p>
          <a:p>
            <a:pPr marL="228600" indent="-228600">
              <a:buFont typeface="+mj-lt"/>
              <a:buAutoNum type="arabicPeriod"/>
            </a:pPr>
            <a:r>
              <a:rPr lang="es-AR" i="0" baseline="0" dirty="0" err="1" smtClean="0"/>
              <a:t>Click</a:t>
            </a:r>
            <a:r>
              <a:rPr lang="es-AR" i="0" baseline="0" dirty="0" smtClean="0"/>
              <a:t> </a:t>
            </a:r>
            <a:r>
              <a:rPr lang="es-AR" i="0" baseline="0" dirty="0" err="1" smtClean="0"/>
              <a:t>the</a:t>
            </a:r>
            <a:r>
              <a:rPr lang="es-AR" i="0" baseline="0" dirty="0" smtClean="0"/>
              <a:t> </a:t>
            </a:r>
            <a:r>
              <a:rPr lang="es-AR" i="1" baseline="0" dirty="0" err="1" smtClean="0"/>
              <a:t>Add</a:t>
            </a:r>
            <a:r>
              <a:rPr lang="es-AR" i="1" baseline="0" dirty="0" smtClean="0"/>
              <a:t> New </a:t>
            </a:r>
            <a:r>
              <a:rPr lang="es-AR" i="0" baseline="0" dirty="0" err="1" smtClean="0"/>
              <a:t>button</a:t>
            </a:r>
            <a:endParaRPr lang="es-AR" i="0" baseline="0" dirty="0" smtClean="0"/>
          </a:p>
          <a:p>
            <a:pPr marL="228600" indent="-228600">
              <a:buFont typeface="+mj-lt"/>
              <a:buAutoNum type="arabicPeriod"/>
            </a:pPr>
            <a:r>
              <a:rPr lang="es-AR" i="0" baseline="0" dirty="0" smtClean="0"/>
              <a:t>In </a:t>
            </a:r>
            <a:r>
              <a:rPr lang="es-AR" i="0" baseline="0" dirty="0" err="1" smtClean="0"/>
              <a:t>the</a:t>
            </a:r>
            <a:r>
              <a:rPr lang="es-AR" i="0" baseline="0" dirty="0" smtClean="0"/>
              <a:t> </a:t>
            </a:r>
            <a:r>
              <a:rPr lang="es-AR" i="0" baseline="0" dirty="0" err="1" smtClean="0"/>
              <a:t>form</a:t>
            </a:r>
            <a:r>
              <a:rPr lang="es-AR" i="0" baseline="0" dirty="0" smtClean="0"/>
              <a:t> </a:t>
            </a:r>
            <a:r>
              <a:rPr lang="es-AR" i="0" baseline="0" dirty="0" err="1" smtClean="0"/>
              <a:t>fill</a:t>
            </a:r>
            <a:r>
              <a:rPr lang="es-AR" i="0" baseline="0" dirty="0" smtClean="0"/>
              <a:t> in </a:t>
            </a:r>
            <a:r>
              <a:rPr lang="es-AR" i="0" baseline="0" dirty="0" err="1" smtClean="0"/>
              <a:t>the</a:t>
            </a:r>
            <a:r>
              <a:rPr lang="es-AR" i="0" baseline="0" dirty="0" smtClean="0"/>
              <a:t> </a:t>
            </a:r>
            <a:r>
              <a:rPr lang="es-AR" i="0" baseline="0" dirty="0" err="1" smtClean="0"/>
              <a:t>following</a:t>
            </a:r>
            <a:r>
              <a:rPr lang="es-AR" i="0" baseline="0" dirty="0" smtClean="0"/>
              <a:t> </a:t>
            </a:r>
            <a:r>
              <a:rPr lang="es-AR" i="0" baseline="0" dirty="0" err="1" smtClean="0"/>
              <a:t>information</a:t>
            </a:r>
            <a:r>
              <a:rPr lang="es-AR" i="0" baseline="0" dirty="0" smtClean="0"/>
              <a:t>:</a:t>
            </a:r>
          </a:p>
          <a:p>
            <a:endParaRPr lang="es-AR" i="0" baseline="0" dirty="0" smtClean="0"/>
          </a:p>
          <a:p>
            <a:pPr marL="914393" lvl="1" indent="-171450">
              <a:buFont typeface="Arial" pitchFamily="34" charset="0"/>
              <a:buChar char="•"/>
            </a:pPr>
            <a:r>
              <a:rPr lang="es-AR" i="0" baseline="0" dirty="0" err="1" smtClean="0"/>
              <a:t>Type</a:t>
            </a:r>
            <a:r>
              <a:rPr lang="es-AR" i="0" baseline="0" dirty="0" smtClean="0"/>
              <a:t>: </a:t>
            </a:r>
            <a:r>
              <a:rPr lang="es-AR" i="0" baseline="0" dirty="0" err="1" smtClean="0"/>
              <a:t>DemoMediationProcessor</a:t>
            </a:r>
            <a:endParaRPr lang="es-AR" i="0" baseline="0" dirty="0" smtClean="0"/>
          </a:p>
          <a:p>
            <a:pPr marL="914393" lvl="1" indent="-171450">
              <a:buFont typeface="Arial" pitchFamily="34" charset="0"/>
              <a:buChar char="•"/>
            </a:pPr>
            <a:r>
              <a:rPr lang="es-AR" i="0" baseline="0" dirty="0" err="1" smtClean="0"/>
              <a:t>Order</a:t>
            </a:r>
            <a:r>
              <a:rPr lang="es-AR" i="0" baseline="0" dirty="0" smtClean="0"/>
              <a:t>: 1</a:t>
            </a:r>
          </a:p>
          <a:p>
            <a:pPr marL="914393" lvl="1" indent="-171450">
              <a:buFont typeface="Arial" pitchFamily="34" charset="0"/>
              <a:buChar char="•"/>
            </a:pPr>
            <a:r>
              <a:rPr lang="es-AR" i="0" baseline="0" dirty="0" err="1" smtClean="0"/>
              <a:t>conference_line_ccf_id</a:t>
            </a:r>
            <a:r>
              <a:rPr lang="es-AR" i="0" baseline="0" dirty="0" smtClean="0"/>
              <a:t>: 1</a:t>
            </a:r>
          </a:p>
          <a:p>
            <a:pPr marL="914393" lvl="1" indent="-171450">
              <a:buFont typeface="Arial" pitchFamily="34" charset="0"/>
              <a:buChar char="•"/>
            </a:pPr>
            <a:r>
              <a:rPr lang="es-AR" i="0" baseline="0" dirty="0" err="1" smtClean="0"/>
              <a:t>extension_line_ccf_id</a:t>
            </a:r>
            <a:r>
              <a:rPr lang="es-AR" i="0" baseline="0" dirty="0" smtClean="0"/>
              <a:t>: 2</a:t>
            </a:r>
          </a:p>
          <a:p>
            <a:pPr marL="914393" lvl="1" indent="-171450">
              <a:buFont typeface="Arial" pitchFamily="34" charset="0"/>
              <a:buChar char="•"/>
            </a:pPr>
            <a:r>
              <a:rPr lang="es-AR" i="0" baseline="0" dirty="0" err="1" smtClean="0"/>
              <a:t>international_min_id</a:t>
            </a:r>
            <a:r>
              <a:rPr lang="es-AR" i="0" baseline="0" dirty="0" smtClean="0"/>
              <a:t>: 103</a:t>
            </a:r>
          </a:p>
          <a:p>
            <a:pPr marL="914393" lvl="1" indent="-171450">
              <a:buFont typeface="Arial" pitchFamily="34" charset="0"/>
              <a:buChar char="•"/>
            </a:pPr>
            <a:r>
              <a:rPr lang="es-AR" i="0" baseline="0" dirty="0" err="1" smtClean="0"/>
              <a:t>external_min_id</a:t>
            </a:r>
            <a:r>
              <a:rPr lang="es-AR" i="0" baseline="0" dirty="0" smtClean="0"/>
              <a:t>: 300</a:t>
            </a:r>
          </a:p>
          <a:p>
            <a:pPr marL="914393" lvl="1" indent="-171450">
              <a:buFont typeface="Arial" pitchFamily="34" charset="0"/>
              <a:buChar char="•"/>
            </a:pPr>
            <a:r>
              <a:rPr lang="es-AR" i="0" baseline="0" dirty="0" err="1" smtClean="0"/>
              <a:t>conference_call_min_id</a:t>
            </a:r>
            <a:r>
              <a:rPr lang="es-AR" i="0" baseline="0" dirty="0" smtClean="0"/>
              <a:t>: 401</a:t>
            </a:r>
          </a:p>
          <a:p>
            <a:pPr marL="914393" lvl="1" indent="-171450">
              <a:buFont typeface="Arial" pitchFamily="34" charset="0"/>
              <a:buChar char="•"/>
            </a:pPr>
            <a:endParaRPr lang="es-AR" i="0" baseline="0" dirty="0" smtClean="0"/>
          </a:p>
          <a:p>
            <a:pPr marL="228600" lvl="0" indent="-228600">
              <a:buFont typeface="+mj-lt"/>
              <a:buAutoNum type="arabicPeriod" startAt="7"/>
            </a:pPr>
            <a:r>
              <a:rPr lang="es-AR" i="0" baseline="0" dirty="0" err="1" smtClean="0"/>
              <a:t>Save</a:t>
            </a:r>
            <a:r>
              <a:rPr lang="es-AR" i="0" baseline="0" dirty="0" smtClean="0"/>
              <a:t> </a:t>
            </a:r>
            <a:r>
              <a:rPr lang="es-AR" i="0" baseline="0" dirty="0" err="1" smtClean="0"/>
              <a:t>the</a:t>
            </a:r>
            <a:r>
              <a:rPr lang="es-AR" i="0" baseline="0" dirty="0" smtClean="0"/>
              <a:t> </a:t>
            </a:r>
            <a:r>
              <a:rPr lang="es-AR" i="0" baseline="0" dirty="0" err="1" smtClean="0"/>
              <a:t>plugin</a:t>
            </a: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17</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s-AR" dirty="0" err="1" smtClean="0"/>
              <a:t>We’ll</a:t>
            </a:r>
            <a:r>
              <a:rPr lang="es-AR" dirty="0" smtClean="0"/>
              <a:t> </a:t>
            </a:r>
            <a:r>
              <a:rPr lang="es-AR" dirty="0" err="1" smtClean="0"/>
              <a:t>go</a:t>
            </a:r>
            <a:r>
              <a:rPr lang="es-AR" dirty="0" smtClean="0"/>
              <a:t> </a:t>
            </a:r>
            <a:r>
              <a:rPr lang="es-AR" dirty="0" err="1" smtClean="0"/>
              <a:t>over</a:t>
            </a:r>
            <a:r>
              <a:rPr lang="es-AR" dirty="0" smtClean="0"/>
              <a:t> </a:t>
            </a:r>
            <a:r>
              <a:rPr lang="es-AR" dirty="0" err="1" smtClean="0"/>
              <a:t>the</a:t>
            </a:r>
            <a:r>
              <a:rPr lang="es-AR" dirty="0" smtClean="0"/>
              <a:t> </a:t>
            </a:r>
            <a:r>
              <a:rPr lang="es-AR" dirty="0" err="1" smtClean="0"/>
              <a:t>code</a:t>
            </a:r>
            <a:r>
              <a:rPr lang="es-AR" dirty="0" smtClean="0"/>
              <a:t> of</a:t>
            </a:r>
            <a:r>
              <a:rPr lang="es-AR" baseline="0" dirty="0" smtClean="0"/>
              <a:t> </a:t>
            </a:r>
            <a:r>
              <a:rPr lang="es-AR" baseline="0" dirty="0" err="1" smtClean="0"/>
              <a:t>the</a:t>
            </a:r>
            <a:r>
              <a:rPr lang="es-AR" baseline="0" dirty="0" smtClean="0"/>
              <a:t> </a:t>
            </a:r>
            <a:r>
              <a:rPr lang="es-AR" baseline="0" dirty="0" err="1" smtClean="0"/>
              <a:t>processor</a:t>
            </a:r>
            <a:r>
              <a:rPr lang="es-AR" baseline="0" dirty="0" smtClean="0"/>
              <a:t> </a:t>
            </a:r>
            <a:r>
              <a:rPr lang="es-AR" baseline="0" dirty="0" err="1" smtClean="0"/>
              <a:t>used</a:t>
            </a:r>
            <a:r>
              <a:rPr lang="es-AR" baseline="0" dirty="0" smtClean="0"/>
              <a:t> in </a:t>
            </a:r>
            <a:r>
              <a:rPr lang="es-AR" baseline="0" dirty="0" err="1" smtClean="0"/>
              <a:t>the</a:t>
            </a:r>
            <a:r>
              <a:rPr lang="es-AR" baseline="0" dirty="0" smtClean="0"/>
              <a:t> demo. </a:t>
            </a:r>
            <a:r>
              <a:rPr lang="es-AR" baseline="0" dirty="0" err="1" smtClean="0"/>
              <a:t>That</a:t>
            </a:r>
            <a:r>
              <a:rPr lang="es-AR" baseline="0" dirty="0" smtClean="0"/>
              <a:t> </a:t>
            </a:r>
            <a:r>
              <a:rPr lang="es-AR" baseline="0" dirty="0" err="1" smtClean="0"/>
              <a:t>is</a:t>
            </a:r>
            <a:r>
              <a:rPr lang="es-AR" baseline="0" dirty="0" smtClean="0"/>
              <a:t> </a:t>
            </a:r>
            <a:r>
              <a:rPr lang="es-AR" baseline="0" dirty="0" err="1" smtClean="0"/>
              <a:t>the</a:t>
            </a:r>
            <a:r>
              <a:rPr lang="es-AR" baseline="0" dirty="0" smtClean="0"/>
              <a:t> DemoMediationProcessor.java </a:t>
            </a:r>
            <a:r>
              <a:rPr lang="es-AR" baseline="0" dirty="0" err="1" smtClean="0"/>
              <a:t>class</a:t>
            </a:r>
            <a:r>
              <a:rPr lang="es-AR" baseline="0" dirty="0" smtClean="0"/>
              <a:t>.</a:t>
            </a:r>
          </a:p>
          <a:p>
            <a:pPr marL="0" indent="0">
              <a:buFont typeface="+mj-lt"/>
              <a:buNone/>
            </a:pPr>
            <a:endParaRPr lang="es-AR" i="0" baseline="0" dirty="0" smtClean="0"/>
          </a:p>
          <a:p>
            <a:pPr marL="0" indent="0">
              <a:buFont typeface="+mj-lt"/>
              <a:buNone/>
            </a:pPr>
            <a:r>
              <a:rPr lang="es-AR" i="0" baseline="0" dirty="0" smtClean="0"/>
              <a:t>Key </a:t>
            </a:r>
            <a:r>
              <a:rPr lang="es-AR" i="0" baseline="0" dirty="0" err="1" smtClean="0"/>
              <a:t>things</a:t>
            </a:r>
            <a:r>
              <a:rPr lang="es-AR" i="0" baseline="0" dirty="0" smtClean="0"/>
              <a:t> </a:t>
            </a:r>
            <a:r>
              <a:rPr lang="es-AR" i="0" baseline="0" dirty="0" err="1" smtClean="0"/>
              <a:t>to</a:t>
            </a:r>
            <a:r>
              <a:rPr lang="es-AR" i="0" baseline="0" dirty="0" smtClean="0"/>
              <a:t> </a:t>
            </a:r>
            <a:r>
              <a:rPr lang="es-AR" i="0" baseline="0" dirty="0" err="1" smtClean="0"/>
              <a:t>mention</a:t>
            </a:r>
            <a:r>
              <a:rPr lang="es-AR" i="0" baseline="0" dirty="0" smtClean="0"/>
              <a:t> are:</a:t>
            </a:r>
          </a:p>
          <a:p>
            <a:pPr marL="0" indent="0">
              <a:buFont typeface="+mj-lt"/>
              <a:buNone/>
            </a:pPr>
            <a:endParaRPr lang="es-AR" i="0" baseline="0" dirty="0" smtClean="0"/>
          </a:p>
          <a:p>
            <a:pPr marL="171450" indent="-171450">
              <a:buFont typeface="Arial" pitchFamily="34" charset="0"/>
              <a:buChar char="•"/>
            </a:pPr>
            <a:r>
              <a:rPr lang="es-AR" i="0" baseline="0" dirty="0" err="1" smtClean="0"/>
              <a:t>The</a:t>
            </a:r>
            <a:r>
              <a:rPr lang="es-AR" i="0" baseline="0" dirty="0" smtClean="0"/>
              <a:t> </a:t>
            </a:r>
            <a:r>
              <a:rPr lang="es-AR" i="0" baseline="0" dirty="0" err="1" smtClean="0"/>
              <a:t>method</a:t>
            </a:r>
            <a:r>
              <a:rPr lang="es-AR" i="0" baseline="0" dirty="0" smtClean="0"/>
              <a:t> </a:t>
            </a:r>
            <a:r>
              <a:rPr lang="es-AR" i="0" baseline="0" dirty="0" err="1" smtClean="0"/>
              <a:t>resolveUserCurrencyAndDate</a:t>
            </a:r>
            <a:r>
              <a:rPr lang="es-AR" i="0" baseline="0" dirty="0" smtClean="0"/>
              <a:t>(): </a:t>
            </a:r>
            <a:r>
              <a:rPr lang="es-AR" i="0" baseline="0" dirty="0" err="1" smtClean="0"/>
              <a:t>Is</a:t>
            </a:r>
            <a:r>
              <a:rPr lang="es-AR" i="0" baseline="0" dirty="0" smtClean="0"/>
              <a:t> </a:t>
            </a:r>
            <a:r>
              <a:rPr lang="es-AR" i="0" baseline="0" dirty="0" err="1" smtClean="0"/>
              <a:t>the</a:t>
            </a:r>
            <a:r>
              <a:rPr lang="es-AR" i="0" baseline="0" dirty="0" smtClean="0"/>
              <a:t> </a:t>
            </a:r>
            <a:r>
              <a:rPr lang="es-AR" i="0" baseline="0" dirty="0" err="1" smtClean="0"/>
              <a:t>implementation</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interface and </a:t>
            </a:r>
            <a:r>
              <a:rPr lang="es-AR" i="0" baseline="0" dirty="0" err="1" smtClean="0"/>
              <a:t>we</a:t>
            </a:r>
            <a:r>
              <a:rPr lang="es-AR" i="0" baseline="0" dirty="0" smtClean="0"/>
              <a:t> </a:t>
            </a:r>
            <a:r>
              <a:rPr lang="es-AR" i="0" baseline="0" dirty="0" err="1" smtClean="0"/>
              <a:t>extracted</a:t>
            </a:r>
            <a:r>
              <a:rPr lang="es-AR" i="0" baseline="0" dirty="0" smtClean="0"/>
              <a:t> </a:t>
            </a:r>
            <a:r>
              <a:rPr lang="es-AR" i="0" baseline="0" dirty="0" err="1" smtClean="0"/>
              <a:t>the</a:t>
            </a:r>
            <a:r>
              <a:rPr lang="es-AR" i="0" baseline="0" dirty="0" smtClean="0"/>
              <a:t> </a:t>
            </a:r>
            <a:r>
              <a:rPr lang="es-AR" i="0" baseline="0" dirty="0" err="1" smtClean="0"/>
              <a:t>code</a:t>
            </a:r>
            <a:r>
              <a:rPr lang="es-AR" i="0" baseline="0" dirty="0" smtClean="0"/>
              <a:t> </a:t>
            </a:r>
            <a:r>
              <a:rPr lang="es-AR" i="0" baseline="0" dirty="0" err="1" smtClean="0"/>
              <a:t>into</a:t>
            </a:r>
            <a:r>
              <a:rPr lang="es-AR" i="0" baseline="0" dirty="0" smtClean="0"/>
              <a:t> </a:t>
            </a:r>
            <a:r>
              <a:rPr lang="es-AR" i="0" baseline="0" dirty="0" err="1" smtClean="0"/>
              <a:t>two</a:t>
            </a:r>
            <a:r>
              <a:rPr lang="es-AR" i="0" baseline="0" dirty="0" smtClean="0"/>
              <a:t> </a:t>
            </a:r>
            <a:r>
              <a:rPr lang="es-AR" i="0" baseline="0" dirty="0" err="1" smtClean="0"/>
              <a:t>private</a:t>
            </a:r>
            <a:r>
              <a:rPr lang="es-AR" i="0" baseline="0" dirty="0" smtClean="0"/>
              <a:t> </a:t>
            </a:r>
            <a:r>
              <a:rPr lang="es-AR" i="0" baseline="0" dirty="0" err="1" smtClean="0"/>
              <a:t>methods</a:t>
            </a:r>
            <a:r>
              <a:rPr lang="es-AR" i="0" baseline="0" dirty="0" smtClean="0"/>
              <a:t> </a:t>
            </a:r>
            <a:r>
              <a:rPr lang="es-AR" i="0" baseline="0" dirty="0" err="1" smtClean="0"/>
              <a:t>to</a:t>
            </a:r>
            <a:r>
              <a:rPr lang="es-AR" i="0" baseline="0" dirty="0" smtClean="0"/>
              <a:t> </a:t>
            </a:r>
            <a:r>
              <a:rPr lang="es-AR" i="0" baseline="0" dirty="0" err="1" smtClean="0"/>
              <a:t>make</a:t>
            </a:r>
            <a:r>
              <a:rPr lang="es-AR" i="0" baseline="0" dirty="0" smtClean="0"/>
              <a:t> </a:t>
            </a:r>
            <a:r>
              <a:rPr lang="es-AR" i="0" baseline="0" dirty="0" err="1" smtClean="0"/>
              <a:t>the</a:t>
            </a:r>
            <a:r>
              <a:rPr lang="es-AR" i="0" baseline="0" dirty="0" smtClean="0"/>
              <a:t> </a:t>
            </a:r>
            <a:r>
              <a:rPr lang="es-AR" i="0" baseline="0" dirty="0" err="1" smtClean="0"/>
              <a:t>code</a:t>
            </a:r>
            <a:r>
              <a:rPr lang="es-AR" i="0" baseline="0" dirty="0" smtClean="0"/>
              <a:t> </a:t>
            </a:r>
            <a:r>
              <a:rPr lang="es-AR" i="0" baseline="0" dirty="0" err="1" smtClean="0"/>
              <a:t>clearer</a:t>
            </a:r>
            <a:r>
              <a:rPr lang="es-AR" i="0" baseline="0" dirty="0" smtClean="0"/>
              <a:t>. </a:t>
            </a:r>
          </a:p>
          <a:p>
            <a:pPr marL="171450" indent="-171450">
              <a:buFont typeface="Arial" pitchFamily="34" charset="0"/>
              <a:buChar char="•"/>
            </a:pPr>
            <a:r>
              <a:rPr lang="es-AR" i="0" baseline="0" dirty="0" smtClean="0"/>
              <a:t>So </a:t>
            </a:r>
            <a:r>
              <a:rPr lang="es-AR" i="0" baseline="0" dirty="0" err="1" smtClean="0"/>
              <a:t>we</a:t>
            </a:r>
            <a:r>
              <a:rPr lang="es-AR" i="0" baseline="0" dirty="0" smtClean="0"/>
              <a:t> </a:t>
            </a:r>
            <a:r>
              <a:rPr lang="es-AR" i="0" baseline="0" dirty="0" err="1" smtClean="0"/>
              <a:t>have</a:t>
            </a:r>
            <a:r>
              <a:rPr lang="es-AR" i="0" baseline="0" dirty="0" smtClean="0"/>
              <a:t> </a:t>
            </a:r>
            <a:r>
              <a:rPr lang="es-AR" i="0" baseline="0" dirty="0" err="1" smtClean="0"/>
              <a:t>the</a:t>
            </a:r>
            <a:r>
              <a:rPr lang="es-AR" i="0" baseline="0" dirty="0" smtClean="0"/>
              <a:t> </a:t>
            </a:r>
            <a:r>
              <a:rPr lang="es-AR" i="0" baseline="0" dirty="0" err="1" smtClean="0"/>
              <a:t>resolveUser</a:t>
            </a:r>
            <a:r>
              <a:rPr lang="es-AR" i="0" baseline="0" dirty="0" smtClean="0"/>
              <a:t>() </a:t>
            </a:r>
            <a:r>
              <a:rPr lang="es-AR" i="0" baseline="0" dirty="0" err="1" smtClean="0"/>
              <a:t>method</a:t>
            </a:r>
            <a:r>
              <a:rPr lang="es-AR" i="0" baseline="0" dirty="0" smtClean="0"/>
              <a:t> </a:t>
            </a:r>
            <a:r>
              <a:rPr lang="es-AR" i="0" baseline="0" dirty="0" err="1" smtClean="0"/>
              <a:t>that</a:t>
            </a:r>
            <a:r>
              <a:rPr lang="es-AR" i="0" baseline="0" dirty="0" smtClean="0"/>
              <a:t> </a:t>
            </a:r>
            <a:r>
              <a:rPr lang="es-AR" i="0" baseline="0" dirty="0" err="1" smtClean="0"/>
              <a:t>resolves</a:t>
            </a:r>
            <a:r>
              <a:rPr lang="es-AR" i="0" baseline="0" dirty="0" smtClean="0"/>
              <a:t> a </a:t>
            </a:r>
            <a:r>
              <a:rPr lang="es-AR" i="0" baseline="0" dirty="0" err="1" smtClean="0"/>
              <a:t>user</a:t>
            </a:r>
            <a:r>
              <a:rPr lang="es-AR" i="0" baseline="0" dirty="0" smtClean="0"/>
              <a:t> </a:t>
            </a:r>
            <a:r>
              <a:rPr lang="es-AR" i="0" baseline="0" dirty="0" err="1" smtClean="0"/>
              <a:t>from</a:t>
            </a:r>
            <a:r>
              <a:rPr lang="es-AR" i="0" baseline="0" dirty="0" smtClean="0"/>
              <a:t> </a:t>
            </a:r>
            <a:r>
              <a:rPr lang="es-AR" i="0" baseline="0" dirty="0" err="1" smtClean="0"/>
              <a:t>the</a:t>
            </a:r>
            <a:r>
              <a:rPr lang="es-AR" i="0" baseline="0" dirty="0" smtClean="0"/>
              <a:t> record </a:t>
            </a:r>
            <a:r>
              <a:rPr lang="es-AR" i="0" baseline="0" dirty="0" err="1" smtClean="0"/>
              <a:t>read</a:t>
            </a:r>
            <a:r>
              <a:rPr lang="es-AR" i="0" baseline="0" dirty="0" smtClean="0"/>
              <a:t> </a:t>
            </a:r>
            <a:r>
              <a:rPr lang="es-AR" i="0" baseline="0" dirty="0" err="1" smtClean="0"/>
              <a:t>by</a:t>
            </a:r>
            <a:r>
              <a:rPr lang="es-AR" i="0" baseline="0" dirty="0" smtClean="0"/>
              <a:t> </a:t>
            </a:r>
            <a:r>
              <a:rPr lang="es-AR" i="0" baseline="0" dirty="0" err="1" smtClean="0"/>
              <a:t>the</a:t>
            </a:r>
            <a:r>
              <a:rPr lang="es-AR" i="0" baseline="0" dirty="0" smtClean="0"/>
              <a:t> </a:t>
            </a:r>
            <a:r>
              <a:rPr lang="es-AR" i="0" baseline="0" dirty="0" err="1" smtClean="0"/>
              <a:t>reader</a:t>
            </a:r>
            <a:r>
              <a:rPr lang="es-AR" i="0" baseline="0" dirty="0" smtClean="0"/>
              <a:t>. </a:t>
            </a:r>
            <a:r>
              <a:rPr lang="es-AR" i="0" baseline="0" dirty="0" err="1" smtClean="0"/>
              <a:t>The</a:t>
            </a:r>
            <a:r>
              <a:rPr lang="es-AR" i="0" baseline="0" dirty="0" smtClean="0"/>
              <a:t> </a:t>
            </a:r>
            <a:r>
              <a:rPr lang="es-AR" i="0" baseline="0" dirty="0" err="1" smtClean="0"/>
              <a:t>logic</a:t>
            </a:r>
            <a:r>
              <a:rPr lang="es-AR" i="0" baseline="0" dirty="0" smtClean="0"/>
              <a:t> </a:t>
            </a:r>
            <a:r>
              <a:rPr lang="es-AR" i="0" baseline="0" dirty="0" err="1" smtClean="0"/>
              <a:t>here</a:t>
            </a:r>
            <a:r>
              <a:rPr lang="es-AR" i="0" baseline="0" dirty="0" smtClean="0"/>
              <a:t> </a:t>
            </a:r>
            <a:r>
              <a:rPr lang="es-AR" i="0" baseline="0" dirty="0" err="1" smtClean="0"/>
              <a:t>is</a:t>
            </a:r>
            <a:r>
              <a:rPr lang="es-AR" i="0" baseline="0" dirty="0" smtClean="0"/>
              <a:t> </a:t>
            </a:r>
            <a:r>
              <a:rPr lang="es-AR" i="0" baseline="0" dirty="0" err="1" smtClean="0"/>
              <a:t>that</a:t>
            </a:r>
            <a:r>
              <a:rPr lang="es-AR" i="0" baseline="0" dirty="0" smtClean="0"/>
              <a:t> </a:t>
            </a:r>
            <a:r>
              <a:rPr lang="es-AR" i="0" baseline="0" dirty="0" err="1" smtClean="0"/>
              <a:t>we</a:t>
            </a:r>
            <a:r>
              <a:rPr lang="es-AR" i="0" baseline="0" dirty="0" smtClean="0"/>
              <a:t> </a:t>
            </a:r>
            <a:r>
              <a:rPr lang="es-AR" i="0" baseline="0" dirty="0" err="1" smtClean="0"/>
              <a:t>search</a:t>
            </a:r>
            <a:r>
              <a:rPr lang="es-AR" i="0" baseline="0" dirty="0" smtClean="0"/>
              <a:t> </a:t>
            </a:r>
            <a:r>
              <a:rPr lang="es-AR" i="0" baseline="0" dirty="0" err="1" smtClean="0"/>
              <a:t>for</a:t>
            </a:r>
            <a:r>
              <a:rPr lang="es-AR" i="0" baseline="0" dirty="0" smtClean="0"/>
              <a:t> a </a:t>
            </a:r>
            <a:r>
              <a:rPr lang="es-AR" i="0" baseline="0" dirty="0" err="1" smtClean="0"/>
              <a:t>Customer</a:t>
            </a:r>
            <a:r>
              <a:rPr lang="es-AR" i="0" baseline="0" dirty="0" smtClean="0"/>
              <a:t> </a:t>
            </a:r>
            <a:r>
              <a:rPr lang="es-AR" i="0" baseline="0" dirty="0" err="1" smtClean="0"/>
              <a:t>depending</a:t>
            </a:r>
            <a:r>
              <a:rPr lang="es-AR" i="0" baseline="0" dirty="0" smtClean="0"/>
              <a:t> </a:t>
            </a:r>
            <a:r>
              <a:rPr lang="es-AR" i="0" baseline="0" dirty="0" err="1" smtClean="0"/>
              <a:t>on</a:t>
            </a:r>
            <a:r>
              <a:rPr lang="es-AR" i="0" baseline="0" dirty="0" smtClean="0"/>
              <a:t> a meta </a:t>
            </a:r>
            <a:r>
              <a:rPr lang="es-AR" i="0" baseline="0" dirty="0" err="1" smtClean="0"/>
              <a:t>field</a:t>
            </a:r>
            <a:r>
              <a:rPr lang="es-AR" i="0" baseline="0" dirty="0" smtClean="0"/>
              <a:t> </a:t>
            </a:r>
            <a:r>
              <a:rPr lang="es-AR" i="0" baseline="0" dirty="0" err="1" smtClean="0"/>
              <a:t>value</a:t>
            </a:r>
            <a:r>
              <a:rPr lang="es-AR" i="0" baseline="0" dirty="0" smtClean="0"/>
              <a:t>:</a:t>
            </a:r>
          </a:p>
          <a:p>
            <a:pPr marL="914393" lvl="1" indent="-171450">
              <a:buFont typeface="Arial" pitchFamily="34" charset="0"/>
              <a:buChar char="•"/>
            </a:pPr>
            <a:r>
              <a:rPr lang="es-AR" i="0" baseline="0" dirty="0" err="1" smtClean="0"/>
              <a:t>UserDTO</a:t>
            </a:r>
            <a:r>
              <a:rPr lang="es-AR" i="0" baseline="0" dirty="0" smtClean="0"/>
              <a:t> </a:t>
            </a:r>
            <a:r>
              <a:rPr lang="es-AR" i="0" baseline="0" dirty="0" err="1" smtClean="0"/>
              <a:t>user</a:t>
            </a:r>
            <a:r>
              <a:rPr lang="es-AR" i="0" baseline="0" dirty="0" smtClean="0"/>
              <a:t> = </a:t>
            </a:r>
            <a:r>
              <a:rPr lang="es-AR" i="0" baseline="0" dirty="0" err="1" smtClean="0"/>
              <a:t>findUserByMetaField</a:t>
            </a:r>
            <a:r>
              <a:rPr lang="es-AR" i="0" baseline="0" dirty="0" smtClean="0"/>
              <a:t>(</a:t>
            </a:r>
            <a:r>
              <a:rPr lang="es-AR" i="0" baseline="0" dirty="0" err="1" smtClean="0"/>
              <a:t>getConferenceLineCCFId</a:t>
            </a:r>
            <a:r>
              <a:rPr lang="es-AR" i="0" baseline="0" dirty="0" smtClean="0"/>
              <a:t>(), </a:t>
            </a:r>
            <a:r>
              <a:rPr lang="es-AR" i="0" baseline="0" dirty="0" err="1" smtClean="0"/>
              <a:t>userNumber</a:t>
            </a:r>
            <a:r>
              <a:rPr lang="es-AR" i="0" baseline="0" dirty="0" smtClean="0"/>
              <a:t>); @ line 123</a:t>
            </a:r>
          </a:p>
          <a:p>
            <a:pPr marL="914393" lvl="1" indent="-171450">
              <a:buFont typeface="Arial" pitchFamily="34" charset="0"/>
              <a:buChar char="•"/>
            </a:pPr>
            <a:r>
              <a:rPr lang="es-AR" i="0" baseline="0" dirty="0" smtClean="0"/>
              <a:t>And </a:t>
            </a:r>
            <a:r>
              <a:rPr lang="es-AR" i="0" baseline="0" dirty="0" err="1" smtClean="0"/>
              <a:t>user</a:t>
            </a:r>
            <a:r>
              <a:rPr lang="es-AR" i="0" baseline="0" dirty="0" smtClean="0"/>
              <a:t> = </a:t>
            </a:r>
            <a:r>
              <a:rPr lang="es-AR" i="0" baseline="0" dirty="0" err="1" smtClean="0"/>
              <a:t>findUserByMetaField</a:t>
            </a:r>
            <a:r>
              <a:rPr lang="es-AR" i="0" baseline="0" dirty="0" smtClean="0"/>
              <a:t>(</a:t>
            </a:r>
            <a:r>
              <a:rPr lang="es-AR" i="0" baseline="0" dirty="0" err="1" smtClean="0"/>
              <a:t>getExtensionLineCCFId</a:t>
            </a:r>
            <a:r>
              <a:rPr lang="es-AR" i="0" baseline="0" dirty="0" smtClean="0"/>
              <a:t>(), </a:t>
            </a:r>
            <a:r>
              <a:rPr lang="es-AR" i="0" baseline="0" dirty="0" err="1" smtClean="0"/>
              <a:t>userNumber</a:t>
            </a:r>
            <a:r>
              <a:rPr lang="es-AR" i="0" baseline="0" dirty="0" smtClean="0"/>
              <a:t>); @ line 132</a:t>
            </a:r>
          </a:p>
          <a:p>
            <a:pPr marL="171450" lvl="0" indent="-171450">
              <a:buFont typeface="Arial" pitchFamily="34" charset="0"/>
              <a:buChar char="•"/>
            </a:pPr>
            <a:r>
              <a:rPr lang="es-AR" i="0" baseline="0" dirty="0" err="1" smtClean="0"/>
              <a:t>The</a:t>
            </a:r>
            <a:r>
              <a:rPr lang="es-AR" i="0" baseline="0" dirty="0" smtClean="0"/>
              <a:t> </a:t>
            </a:r>
            <a:r>
              <a:rPr lang="es-AR" i="0" baseline="0" dirty="0" err="1" smtClean="0"/>
              <a:t>value</a:t>
            </a:r>
            <a:r>
              <a:rPr lang="es-AR" i="0" baseline="0" dirty="0" smtClean="0"/>
              <a:t> of </a:t>
            </a:r>
            <a:r>
              <a:rPr lang="es-AR" i="0" baseline="0" dirty="0" err="1" smtClean="0"/>
              <a:t>the</a:t>
            </a:r>
            <a:r>
              <a:rPr lang="es-AR" i="0" baseline="0" dirty="0" smtClean="0"/>
              <a:t> meta </a:t>
            </a:r>
            <a:r>
              <a:rPr lang="es-AR" i="0" baseline="0" dirty="0" err="1" smtClean="0"/>
              <a:t>field</a:t>
            </a:r>
            <a:r>
              <a:rPr lang="es-AR" i="0" baseline="0" dirty="0" smtClean="0"/>
              <a:t> </a:t>
            </a:r>
            <a:r>
              <a:rPr lang="es-AR" i="0" baseline="0" dirty="0" err="1" smtClean="0"/>
              <a:t>is</a:t>
            </a:r>
            <a:r>
              <a:rPr lang="es-AR" i="0" baseline="0" dirty="0" smtClean="0"/>
              <a:t> </a:t>
            </a:r>
            <a:r>
              <a:rPr lang="es-AR" i="0" baseline="0" dirty="0" err="1" smtClean="0"/>
              <a:t>retrieved</a:t>
            </a:r>
            <a:r>
              <a:rPr lang="es-AR" i="0" baseline="0" dirty="0" smtClean="0"/>
              <a:t> </a:t>
            </a:r>
            <a:r>
              <a:rPr lang="es-AR" i="0" baseline="0" dirty="0" err="1" smtClean="0"/>
              <a:t>from</a:t>
            </a:r>
            <a:r>
              <a:rPr lang="es-AR" i="0" baseline="0" dirty="0" smtClean="0"/>
              <a:t> </a:t>
            </a:r>
            <a:r>
              <a:rPr lang="es-AR" i="0" baseline="0" dirty="0" err="1" smtClean="0"/>
              <a:t>the</a:t>
            </a:r>
            <a:r>
              <a:rPr lang="es-AR" i="0" baseline="0" dirty="0" smtClean="0"/>
              <a:t> record, and </a:t>
            </a:r>
            <a:r>
              <a:rPr lang="es-AR" i="0" baseline="0" dirty="0" err="1" smtClean="0"/>
              <a:t>which</a:t>
            </a:r>
            <a:r>
              <a:rPr lang="es-AR" i="0" baseline="0" dirty="0" smtClean="0"/>
              <a:t> </a:t>
            </a:r>
            <a:r>
              <a:rPr lang="es-AR" i="0" baseline="0" dirty="0" err="1" smtClean="0"/>
              <a:t>field</a:t>
            </a:r>
            <a:r>
              <a:rPr lang="es-AR" i="0" baseline="0" dirty="0" smtClean="0"/>
              <a:t> </a:t>
            </a:r>
            <a:r>
              <a:rPr lang="es-AR" i="0" baseline="0" dirty="0" err="1" smtClean="0"/>
              <a:t>depends</a:t>
            </a:r>
            <a:r>
              <a:rPr lang="es-AR" i="0" baseline="0" dirty="0" smtClean="0"/>
              <a:t> </a:t>
            </a:r>
            <a:r>
              <a:rPr lang="es-AR" i="0" baseline="0" dirty="0" err="1" smtClean="0"/>
              <a:t>on</a:t>
            </a:r>
            <a:r>
              <a:rPr lang="es-AR" i="0" baseline="0" dirty="0" smtClean="0"/>
              <a:t> </a:t>
            </a:r>
            <a:r>
              <a:rPr lang="es-AR" i="0" baseline="0" dirty="0" err="1" smtClean="0"/>
              <a:t>if</a:t>
            </a:r>
            <a:r>
              <a:rPr lang="es-AR" i="0" baseline="0" dirty="0" smtClean="0"/>
              <a:t> </a:t>
            </a:r>
            <a:r>
              <a:rPr lang="es-AR" i="0" baseline="0" dirty="0" err="1" smtClean="0"/>
              <a:t>the</a:t>
            </a:r>
            <a:r>
              <a:rPr lang="es-AR" i="0" baseline="0" dirty="0" smtClean="0"/>
              <a:t> </a:t>
            </a:r>
            <a:r>
              <a:rPr lang="es-AR" i="0" baseline="0" dirty="0" err="1" smtClean="0"/>
              <a:t>call</a:t>
            </a:r>
            <a:r>
              <a:rPr lang="es-AR" i="0" baseline="0" dirty="0" smtClean="0"/>
              <a:t> </a:t>
            </a:r>
            <a:r>
              <a:rPr lang="es-AR" i="0" baseline="0" dirty="0" err="1" smtClean="0"/>
              <a:t>is</a:t>
            </a:r>
            <a:r>
              <a:rPr lang="es-AR" i="0" baseline="0" dirty="0" smtClean="0"/>
              <a:t> </a:t>
            </a:r>
            <a:r>
              <a:rPr lang="es-AR" i="0" baseline="0" dirty="0" err="1" smtClean="0"/>
              <a:t>incoming</a:t>
            </a:r>
            <a:r>
              <a:rPr lang="es-AR" i="0" baseline="0" dirty="0" smtClean="0"/>
              <a:t> </a:t>
            </a:r>
            <a:r>
              <a:rPr lang="es-AR" i="0" baseline="0" dirty="0" err="1" smtClean="0"/>
              <a:t>or</a:t>
            </a:r>
            <a:r>
              <a:rPr lang="es-AR" i="0" baseline="0" dirty="0" smtClean="0"/>
              <a:t> </a:t>
            </a:r>
            <a:r>
              <a:rPr lang="es-AR" i="0" baseline="0" dirty="0" err="1" smtClean="0"/>
              <a:t>outgoing</a:t>
            </a:r>
            <a:r>
              <a:rPr lang="es-AR" i="0" baseline="0" dirty="0" smtClean="0"/>
              <a:t>:</a:t>
            </a:r>
          </a:p>
          <a:p>
            <a:pPr marL="914393" lvl="1" indent="-171450">
              <a:buFont typeface="Arial" pitchFamily="34" charset="0"/>
              <a:buChar char="•"/>
            </a:pPr>
            <a:r>
              <a:rPr lang="es-AR" i="0" baseline="0" dirty="0" err="1" smtClean="0"/>
              <a:t>if</a:t>
            </a:r>
            <a:r>
              <a:rPr lang="es-AR" i="0" baseline="0" dirty="0" smtClean="0"/>
              <a:t> ("in".</a:t>
            </a:r>
            <a:r>
              <a:rPr lang="es-AR" i="0" baseline="0" dirty="0" err="1" smtClean="0"/>
              <a:t>equals</a:t>
            </a:r>
            <a:r>
              <a:rPr lang="es-AR" i="0" baseline="0" dirty="0" smtClean="0"/>
              <a:t>(</a:t>
            </a:r>
            <a:r>
              <a:rPr lang="es-AR" i="0" baseline="0" dirty="0" err="1" smtClean="0"/>
              <a:t>flow</a:t>
            </a:r>
            <a:r>
              <a:rPr lang="es-AR" i="0" baseline="0" dirty="0" smtClean="0"/>
              <a:t>)) @ line 110</a:t>
            </a:r>
          </a:p>
          <a:p>
            <a:pPr marL="914393" lvl="1" indent="-171450">
              <a:buFont typeface="Arial" pitchFamily="34" charset="0"/>
              <a:buChar char="•"/>
            </a:pPr>
            <a:r>
              <a:rPr lang="es-AR" i="0" baseline="0" dirty="0" err="1" smtClean="0"/>
              <a:t>if</a:t>
            </a:r>
            <a:r>
              <a:rPr lang="es-AR" i="0" baseline="0" dirty="0" smtClean="0"/>
              <a:t> ("</a:t>
            </a:r>
            <a:r>
              <a:rPr lang="es-AR" i="0" baseline="0" dirty="0" err="1" smtClean="0"/>
              <a:t>out</a:t>
            </a:r>
            <a:r>
              <a:rPr lang="es-AR" i="0" baseline="0" dirty="0" smtClean="0"/>
              <a:t>".</a:t>
            </a:r>
            <a:r>
              <a:rPr lang="es-AR" i="0" baseline="0" dirty="0" err="1" smtClean="0"/>
              <a:t>equals</a:t>
            </a:r>
            <a:r>
              <a:rPr lang="es-AR" i="0" baseline="0" dirty="0" smtClean="0"/>
              <a:t>(</a:t>
            </a:r>
            <a:r>
              <a:rPr lang="es-AR" i="0" baseline="0" dirty="0" err="1" smtClean="0"/>
              <a:t>flow</a:t>
            </a:r>
            <a:r>
              <a:rPr lang="es-AR" i="0" baseline="0" dirty="0" smtClean="0"/>
              <a:t>)) @ line 115</a:t>
            </a:r>
          </a:p>
          <a:p>
            <a:pPr marL="171450" lvl="0" indent="-171450">
              <a:buFont typeface="Arial" pitchFamily="34" charset="0"/>
              <a:buChar char="•"/>
            </a:pPr>
            <a:r>
              <a:rPr lang="es-AR" i="0" baseline="0" dirty="0" err="1" smtClean="0"/>
              <a:t>We</a:t>
            </a:r>
            <a:r>
              <a:rPr lang="es-AR" i="0" baseline="0" dirty="0" smtClean="0"/>
              <a:t> </a:t>
            </a:r>
            <a:r>
              <a:rPr lang="es-AR" i="0" baseline="0" dirty="0" err="1" smtClean="0"/>
              <a:t>also</a:t>
            </a:r>
            <a:r>
              <a:rPr lang="es-AR" i="0" baseline="0" dirty="0" smtClean="0"/>
              <a:t> </a:t>
            </a:r>
            <a:r>
              <a:rPr lang="es-AR" i="0" baseline="0" dirty="0" err="1" smtClean="0"/>
              <a:t>have</a:t>
            </a:r>
            <a:r>
              <a:rPr lang="es-AR" i="0" baseline="0" dirty="0" smtClean="0"/>
              <a:t> </a:t>
            </a:r>
            <a:r>
              <a:rPr lang="es-AR" i="0" baseline="0" dirty="0" err="1" smtClean="0"/>
              <a:t>the</a:t>
            </a:r>
            <a:r>
              <a:rPr lang="es-AR" i="0" baseline="0" dirty="0" smtClean="0"/>
              <a:t> </a:t>
            </a:r>
            <a:r>
              <a:rPr lang="es-AR" i="0" baseline="0" dirty="0" err="1" smtClean="0"/>
              <a:t>resolveDate</a:t>
            </a:r>
            <a:r>
              <a:rPr lang="es-AR" i="0" baseline="0" dirty="0" smtClean="0"/>
              <a:t>() </a:t>
            </a:r>
            <a:r>
              <a:rPr lang="es-AR" i="0" baseline="0" dirty="0" err="1" smtClean="0"/>
              <a:t>method</a:t>
            </a:r>
            <a:r>
              <a:rPr lang="es-AR" i="0" baseline="0" dirty="0" smtClean="0"/>
              <a:t> </a:t>
            </a:r>
            <a:r>
              <a:rPr lang="es-AR" i="0" baseline="0" dirty="0" err="1" smtClean="0"/>
              <a:t>that</a:t>
            </a:r>
            <a:r>
              <a:rPr lang="es-AR" i="0" baseline="0" dirty="0" smtClean="0"/>
              <a:t> </a:t>
            </a:r>
            <a:r>
              <a:rPr lang="es-AR" i="0" baseline="0" dirty="0" err="1" smtClean="0"/>
              <a:t>gets</a:t>
            </a:r>
            <a:r>
              <a:rPr lang="es-AR" i="0" baseline="0" dirty="0" smtClean="0"/>
              <a:t> </a:t>
            </a:r>
            <a:r>
              <a:rPr lang="es-AR" i="0" baseline="0" dirty="0" err="1" smtClean="0"/>
              <a:t>the</a:t>
            </a:r>
            <a:r>
              <a:rPr lang="es-AR" i="0" baseline="0" dirty="0" smtClean="0"/>
              <a:t> date </a:t>
            </a:r>
            <a:r>
              <a:rPr lang="es-AR" i="0" baseline="0" dirty="0" err="1" smtClean="0"/>
              <a:t>from</a:t>
            </a:r>
            <a:r>
              <a:rPr lang="es-AR" i="0" baseline="0" dirty="0" smtClean="0"/>
              <a:t> a </a:t>
            </a:r>
            <a:r>
              <a:rPr lang="es-AR" i="0" baseline="0" dirty="0" err="1" smtClean="0"/>
              <a:t>field</a:t>
            </a:r>
            <a:r>
              <a:rPr lang="es-AR" i="0" baseline="0" dirty="0" smtClean="0"/>
              <a:t> in </a:t>
            </a:r>
            <a:r>
              <a:rPr lang="es-AR" i="0" baseline="0" dirty="0" err="1" smtClean="0"/>
              <a:t>the</a:t>
            </a:r>
            <a:r>
              <a:rPr lang="es-AR" i="0" baseline="0" dirty="0" smtClean="0"/>
              <a:t> record. </a:t>
            </a:r>
            <a:r>
              <a:rPr lang="es-AR" i="0" baseline="0" dirty="0" err="1" smtClean="0"/>
              <a:t>The</a:t>
            </a:r>
            <a:r>
              <a:rPr lang="es-AR" i="0" baseline="0" dirty="0" smtClean="0"/>
              <a:t> </a:t>
            </a:r>
            <a:r>
              <a:rPr lang="es-AR" i="0" baseline="0" dirty="0" err="1" smtClean="0"/>
              <a:t>field</a:t>
            </a:r>
            <a:r>
              <a:rPr lang="es-AR" i="0" baseline="0" dirty="0" smtClean="0"/>
              <a:t> </a:t>
            </a:r>
            <a:r>
              <a:rPr lang="es-AR" i="0" baseline="0" dirty="0" err="1" smtClean="0"/>
              <a:t>is</a:t>
            </a:r>
            <a:r>
              <a:rPr lang="es-AR" i="0" baseline="0" dirty="0" smtClean="0"/>
              <a:t> </a:t>
            </a:r>
            <a:r>
              <a:rPr lang="es-AR" i="0" baseline="0" dirty="0" err="1" smtClean="0"/>
              <a:t>called</a:t>
            </a:r>
            <a:r>
              <a:rPr lang="es-AR" i="0" baseline="0" dirty="0" smtClean="0"/>
              <a:t> “</a:t>
            </a:r>
            <a:r>
              <a:rPr lang="es-AR" i="0" baseline="0" dirty="0" err="1" smtClean="0"/>
              <a:t>initiated</a:t>
            </a:r>
            <a:r>
              <a:rPr lang="es-AR" i="0" baseline="0" dirty="0" smtClean="0"/>
              <a:t>”.</a:t>
            </a:r>
          </a:p>
          <a:p>
            <a:pPr marL="171450" lvl="0" indent="-171450">
              <a:buFont typeface="Arial" pitchFamily="34" charset="0"/>
              <a:buChar char="•"/>
            </a:pPr>
            <a:r>
              <a:rPr lang="es-AR" i="0" baseline="0" dirty="0" err="1" smtClean="0"/>
              <a:t>The</a:t>
            </a:r>
            <a:r>
              <a:rPr lang="es-AR" i="0" baseline="0" dirty="0" smtClean="0"/>
              <a:t> </a:t>
            </a:r>
            <a:r>
              <a:rPr lang="es-AR" i="0" baseline="0" dirty="0" err="1" smtClean="0"/>
              <a:t>next</a:t>
            </a:r>
            <a:r>
              <a:rPr lang="es-AR" i="0" baseline="0" dirty="0" smtClean="0"/>
              <a:t> </a:t>
            </a:r>
            <a:r>
              <a:rPr lang="es-AR" i="0" baseline="0" dirty="0" err="1" smtClean="0"/>
              <a:t>step</a:t>
            </a:r>
            <a:r>
              <a:rPr lang="es-AR" i="0" baseline="0" dirty="0" smtClean="0"/>
              <a:t> </a:t>
            </a:r>
            <a:r>
              <a:rPr lang="es-AR" i="0" baseline="0" dirty="0" err="1" smtClean="0"/>
              <a:t>is</a:t>
            </a:r>
            <a:r>
              <a:rPr lang="es-AR" i="0" baseline="0" dirty="0" smtClean="0"/>
              <a:t> </a:t>
            </a:r>
            <a:r>
              <a:rPr lang="es-AR" i="0" baseline="0" dirty="0" err="1" smtClean="0"/>
              <a:t>to</a:t>
            </a:r>
            <a:r>
              <a:rPr lang="es-AR" i="0" baseline="0" dirty="0" smtClean="0"/>
              <a:t> </a:t>
            </a:r>
            <a:r>
              <a:rPr lang="es-AR" i="0" baseline="0" dirty="0" err="1" smtClean="0"/>
              <a:t>get</a:t>
            </a:r>
            <a:r>
              <a:rPr lang="es-AR" i="0" baseline="0" dirty="0" smtClean="0"/>
              <a:t> </a:t>
            </a:r>
            <a:r>
              <a:rPr lang="es-AR" i="0" baseline="0" dirty="0" err="1" smtClean="0"/>
              <a:t>the</a:t>
            </a:r>
            <a:r>
              <a:rPr lang="es-AR" i="0" baseline="0" dirty="0" smtClean="0"/>
              <a:t> </a:t>
            </a:r>
            <a:r>
              <a:rPr lang="es-AR" i="0" baseline="0" dirty="0" err="1" smtClean="0"/>
              <a:t>order</a:t>
            </a:r>
            <a:r>
              <a:rPr lang="es-AR" i="0" baseline="0" dirty="0" smtClean="0"/>
              <a:t> </a:t>
            </a:r>
            <a:r>
              <a:rPr lang="es-AR" i="0" baseline="0" dirty="0" err="1" smtClean="0"/>
              <a:t>to</a:t>
            </a:r>
            <a:r>
              <a:rPr lang="es-AR" i="0" baseline="0" dirty="0" smtClean="0"/>
              <a:t> be </a:t>
            </a:r>
            <a:r>
              <a:rPr lang="es-AR" i="0" baseline="0" dirty="0" err="1" smtClean="0"/>
              <a:t>updated</a:t>
            </a:r>
            <a:r>
              <a:rPr lang="es-AR" i="0" baseline="0" dirty="0" smtClean="0"/>
              <a:t> </a:t>
            </a:r>
            <a:r>
              <a:rPr lang="es-AR" i="0" baseline="0" dirty="0" err="1" smtClean="0"/>
              <a:t>or</a:t>
            </a:r>
            <a:r>
              <a:rPr lang="es-AR" i="0" baseline="0" dirty="0" smtClean="0"/>
              <a:t> </a:t>
            </a:r>
            <a:r>
              <a:rPr lang="es-AR" i="0" baseline="0" dirty="0" err="1" smtClean="0"/>
              <a:t>created</a:t>
            </a:r>
            <a:r>
              <a:rPr lang="es-AR" i="0" baseline="0" dirty="0" smtClean="0"/>
              <a:t>. </a:t>
            </a:r>
            <a:r>
              <a:rPr lang="es-AR" i="0" baseline="0" dirty="0" err="1" smtClean="0"/>
              <a:t>That</a:t>
            </a:r>
            <a:r>
              <a:rPr lang="es-AR" i="0" baseline="0" dirty="0" smtClean="0"/>
              <a:t> </a:t>
            </a:r>
            <a:r>
              <a:rPr lang="es-AR" i="0" baseline="0" dirty="0" err="1" smtClean="0"/>
              <a:t>would</a:t>
            </a:r>
            <a:r>
              <a:rPr lang="es-AR" i="0" baseline="0" dirty="0" smtClean="0"/>
              <a:t> be </a:t>
            </a:r>
            <a:r>
              <a:rPr lang="es-AR" i="0" baseline="0" dirty="0" err="1" smtClean="0"/>
              <a:t>the</a:t>
            </a:r>
            <a:r>
              <a:rPr lang="es-AR" i="0" baseline="0" dirty="0" smtClean="0"/>
              <a:t> “</a:t>
            </a:r>
            <a:r>
              <a:rPr lang="es-AR" i="0" baseline="0" dirty="0" err="1" smtClean="0"/>
              <a:t>isActionable</a:t>
            </a:r>
            <a:r>
              <a:rPr lang="es-AR" i="0" baseline="0" dirty="0" smtClean="0"/>
              <a:t>()” </a:t>
            </a:r>
            <a:r>
              <a:rPr lang="es-AR" i="0" baseline="0" dirty="0" err="1" smtClean="0"/>
              <a:t>method</a:t>
            </a:r>
            <a:r>
              <a:rPr lang="es-AR" i="0" baseline="0" dirty="0" smtClean="0"/>
              <a:t>. </a:t>
            </a:r>
            <a:r>
              <a:rPr lang="es-AR" i="0" baseline="0" dirty="0" err="1" smtClean="0"/>
              <a:t>This</a:t>
            </a:r>
            <a:r>
              <a:rPr lang="es-AR" i="0" baseline="0" dirty="0" smtClean="0"/>
              <a:t> </a:t>
            </a:r>
            <a:r>
              <a:rPr lang="es-AR" i="0" baseline="0" dirty="0" err="1" smtClean="0"/>
              <a:t>method</a:t>
            </a:r>
            <a:r>
              <a:rPr lang="es-AR" i="0" baseline="0" dirty="0" smtClean="0"/>
              <a:t> can </a:t>
            </a:r>
            <a:r>
              <a:rPr lang="es-AR" i="0" baseline="0" dirty="0" err="1" smtClean="0"/>
              <a:t>also</a:t>
            </a:r>
            <a:r>
              <a:rPr lang="es-AR" i="0" baseline="0" dirty="0" smtClean="0"/>
              <a:t> be </a:t>
            </a:r>
            <a:r>
              <a:rPr lang="es-AR" i="0" baseline="0" dirty="0" err="1" smtClean="0"/>
              <a:t>used</a:t>
            </a:r>
            <a:r>
              <a:rPr lang="es-AR" i="0" baseline="0" dirty="0" smtClean="0"/>
              <a:t> </a:t>
            </a:r>
            <a:r>
              <a:rPr lang="es-AR" i="0" baseline="0" dirty="0" err="1" smtClean="0"/>
              <a:t>to</a:t>
            </a:r>
            <a:r>
              <a:rPr lang="es-AR" i="0" baseline="0" dirty="0" smtClean="0"/>
              <a:t> do </a:t>
            </a:r>
            <a:r>
              <a:rPr lang="es-AR" i="0" baseline="0" dirty="0" err="1" smtClean="0"/>
              <a:t>some</a:t>
            </a:r>
            <a:r>
              <a:rPr lang="es-AR" i="0" baseline="0" dirty="0" smtClean="0"/>
              <a:t> extra </a:t>
            </a:r>
            <a:r>
              <a:rPr lang="es-AR" i="0" baseline="0" dirty="0" err="1" smtClean="0"/>
              <a:t>validations</a:t>
            </a:r>
            <a:r>
              <a:rPr lang="es-AR" i="0" baseline="0" dirty="0" smtClean="0"/>
              <a:t> </a:t>
            </a:r>
            <a:r>
              <a:rPr lang="es-AR" i="0" baseline="0" dirty="0" err="1" smtClean="0"/>
              <a:t>to</a:t>
            </a:r>
            <a:r>
              <a:rPr lang="es-AR" i="0" baseline="0" dirty="0" smtClean="0"/>
              <a:t> stop </a:t>
            </a:r>
            <a:r>
              <a:rPr lang="es-AR" i="0" baseline="0" dirty="0" err="1" smtClean="0"/>
              <a:t>the</a:t>
            </a:r>
            <a:r>
              <a:rPr lang="es-AR" i="0" baseline="0" dirty="0" smtClean="0"/>
              <a:t> </a:t>
            </a:r>
            <a:r>
              <a:rPr lang="es-AR" i="0" baseline="0" dirty="0" err="1" smtClean="0"/>
              <a:t>mediation</a:t>
            </a:r>
            <a:r>
              <a:rPr lang="es-AR" i="0" baseline="0" dirty="0" smtClean="0"/>
              <a:t> of </a:t>
            </a:r>
            <a:r>
              <a:rPr lang="es-AR" i="0" baseline="0" dirty="0" err="1" smtClean="0"/>
              <a:t>the</a:t>
            </a:r>
            <a:r>
              <a:rPr lang="es-AR" i="0" baseline="0" dirty="0" smtClean="0"/>
              <a:t> </a:t>
            </a:r>
            <a:r>
              <a:rPr lang="es-AR" i="0" baseline="0" dirty="0" err="1" smtClean="0"/>
              <a:t>current</a:t>
            </a:r>
            <a:r>
              <a:rPr lang="es-AR" i="0" baseline="0" dirty="0" smtClean="0"/>
              <a:t> record </a:t>
            </a:r>
            <a:r>
              <a:rPr lang="es-AR" i="0" baseline="0" dirty="0" err="1" smtClean="0"/>
              <a:t>if</a:t>
            </a:r>
            <a:r>
              <a:rPr lang="es-AR" i="0" baseline="0" dirty="0" smtClean="0"/>
              <a:t> </a:t>
            </a:r>
            <a:r>
              <a:rPr lang="es-AR" i="0" baseline="0" dirty="0" err="1" smtClean="0"/>
              <a:t>needed</a:t>
            </a:r>
            <a:r>
              <a:rPr lang="es-AR" i="0" baseline="0" dirty="0" smtClean="0"/>
              <a:t>:</a:t>
            </a:r>
          </a:p>
          <a:p>
            <a:pPr marL="914393" lvl="1" indent="-171450">
              <a:buFont typeface="Arial" pitchFamily="34" charset="0"/>
              <a:buChar char="•"/>
            </a:pPr>
            <a:r>
              <a:rPr lang="es-AR" i="0" baseline="0" dirty="0" err="1" smtClean="0"/>
              <a:t>if</a:t>
            </a:r>
            <a:r>
              <a:rPr lang="es-AR" i="0" baseline="0" dirty="0" smtClean="0"/>
              <a:t> ("local".</a:t>
            </a:r>
            <a:r>
              <a:rPr lang="es-AR" i="0" baseline="0" dirty="0" err="1" smtClean="0"/>
              <a:t>equals</a:t>
            </a:r>
            <a:r>
              <a:rPr lang="es-AR" i="0" baseline="0" dirty="0" smtClean="0"/>
              <a:t>(</a:t>
            </a:r>
            <a:r>
              <a:rPr lang="es-AR" i="0" baseline="0" dirty="0" err="1" smtClean="0"/>
              <a:t>type.getStrValue</a:t>
            </a:r>
            <a:r>
              <a:rPr lang="es-AR" i="0" baseline="0" dirty="0" smtClean="0"/>
              <a:t>())) {…} @ line 170 – </a:t>
            </a:r>
            <a:r>
              <a:rPr lang="es-AR" i="0" baseline="0" dirty="0" err="1" smtClean="0"/>
              <a:t>If</a:t>
            </a:r>
            <a:r>
              <a:rPr lang="es-AR" i="0" baseline="0" dirty="0" smtClean="0"/>
              <a:t> </a:t>
            </a:r>
            <a:r>
              <a:rPr lang="es-AR" i="0" baseline="0" dirty="0" err="1" smtClean="0"/>
              <a:t>the</a:t>
            </a:r>
            <a:r>
              <a:rPr lang="es-AR" i="0" baseline="0" dirty="0" smtClean="0"/>
              <a:t> </a:t>
            </a:r>
            <a:r>
              <a:rPr lang="es-AR" i="0" baseline="0" dirty="0" err="1" smtClean="0"/>
              <a:t>call</a:t>
            </a:r>
            <a:r>
              <a:rPr lang="es-AR" i="0" baseline="0" dirty="0" smtClean="0"/>
              <a:t> </a:t>
            </a:r>
            <a:r>
              <a:rPr lang="es-AR" i="0" baseline="0" dirty="0" err="1" smtClean="0"/>
              <a:t>is</a:t>
            </a:r>
            <a:r>
              <a:rPr lang="es-AR" i="0" baseline="0" dirty="0" smtClean="0"/>
              <a:t> local </a:t>
            </a:r>
            <a:r>
              <a:rPr lang="es-AR" i="0" baseline="0" dirty="0" err="1" smtClean="0"/>
              <a:t>we</a:t>
            </a:r>
            <a:r>
              <a:rPr lang="es-AR" i="0" baseline="0" dirty="0" smtClean="0"/>
              <a:t> </a:t>
            </a:r>
            <a:r>
              <a:rPr lang="es-AR" i="0" baseline="0" dirty="0" err="1" smtClean="0"/>
              <a:t>skip</a:t>
            </a:r>
            <a:r>
              <a:rPr lang="es-AR" i="0" baseline="0" dirty="0" smtClean="0"/>
              <a:t> </a:t>
            </a:r>
            <a:r>
              <a:rPr lang="es-AR" i="0" baseline="0" dirty="0" err="1" smtClean="0"/>
              <a:t>it</a:t>
            </a:r>
            <a:r>
              <a:rPr lang="es-AR" i="0" baseline="0" dirty="0" smtClean="0"/>
              <a:t>.</a:t>
            </a:r>
          </a:p>
          <a:p>
            <a:pPr marL="914393" lvl="1" indent="-171450">
              <a:buFont typeface="Arial" pitchFamily="34" charset="0"/>
              <a:buChar char="•"/>
            </a:pPr>
            <a:r>
              <a:rPr lang="es-AR" i="0" baseline="0" dirty="0" err="1" smtClean="0"/>
              <a:t>if</a:t>
            </a:r>
            <a:r>
              <a:rPr lang="es-AR" i="0" baseline="0" dirty="0" smtClean="0"/>
              <a:t> (</a:t>
            </a:r>
            <a:r>
              <a:rPr lang="es-AR" i="0" baseline="0" dirty="0" err="1" smtClean="0"/>
              <a:t>duration.getIntValue</a:t>
            </a:r>
            <a:r>
              <a:rPr lang="es-AR" i="0" baseline="0" dirty="0" smtClean="0"/>
              <a:t>().</a:t>
            </a:r>
            <a:r>
              <a:rPr lang="es-AR" i="0" baseline="0" dirty="0" err="1" smtClean="0"/>
              <a:t>equals</a:t>
            </a:r>
            <a:r>
              <a:rPr lang="es-AR" i="0" baseline="0" dirty="0" smtClean="0"/>
              <a:t>(0)) {…} @ line 178 – </a:t>
            </a:r>
            <a:r>
              <a:rPr lang="es-AR" i="0" baseline="0" dirty="0" err="1" smtClean="0"/>
              <a:t>If</a:t>
            </a:r>
            <a:r>
              <a:rPr lang="es-AR" i="0" baseline="0" dirty="0" smtClean="0"/>
              <a:t> </a:t>
            </a:r>
            <a:r>
              <a:rPr lang="es-AR" i="0" baseline="0" dirty="0" err="1" smtClean="0"/>
              <a:t>the</a:t>
            </a:r>
            <a:r>
              <a:rPr lang="es-AR" i="0" baseline="0" dirty="0" smtClean="0"/>
              <a:t> </a:t>
            </a:r>
            <a:r>
              <a:rPr lang="es-AR" i="0" baseline="0" dirty="0" err="1" smtClean="0"/>
              <a:t>duration</a:t>
            </a:r>
            <a:r>
              <a:rPr lang="es-AR" i="0" baseline="0" dirty="0" smtClean="0"/>
              <a:t> of </a:t>
            </a:r>
            <a:r>
              <a:rPr lang="es-AR" i="0" baseline="0" dirty="0" err="1" smtClean="0"/>
              <a:t>the</a:t>
            </a:r>
            <a:r>
              <a:rPr lang="es-AR" i="0" baseline="0" dirty="0" smtClean="0"/>
              <a:t> </a:t>
            </a:r>
            <a:r>
              <a:rPr lang="es-AR" i="0" baseline="0" dirty="0" err="1" smtClean="0"/>
              <a:t>call</a:t>
            </a:r>
            <a:r>
              <a:rPr lang="es-AR" i="0" baseline="0" dirty="0" smtClean="0"/>
              <a:t> </a:t>
            </a:r>
            <a:r>
              <a:rPr lang="es-AR" i="0" baseline="0" dirty="0" err="1" smtClean="0"/>
              <a:t>is</a:t>
            </a:r>
            <a:r>
              <a:rPr lang="es-AR" i="0" baseline="0" dirty="0" smtClean="0"/>
              <a:t> </a:t>
            </a:r>
            <a:r>
              <a:rPr lang="es-AR" i="0" baseline="0" dirty="0" err="1" smtClean="0"/>
              <a:t>zero</a:t>
            </a:r>
            <a:r>
              <a:rPr lang="es-AR" i="0" baseline="0" dirty="0" smtClean="0"/>
              <a:t> </a:t>
            </a:r>
            <a:r>
              <a:rPr lang="es-AR" i="0" baseline="0" dirty="0" err="1" smtClean="0"/>
              <a:t>we</a:t>
            </a:r>
            <a:r>
              <a:rPr lang="es-AR" i="0" baseline="0" dirty="0" smtClean="0"/>
              <a:t> </a:t>
            </a:r>
            <a:r>
              <a:rPr lang="es-AR" i="0" baseline="0" dirty="0" err="1" smtClean="0"/>
              <a:t>also</a:t>
            </a:r>
            <a:r>
              <a:rPr lang="es-AR" i="0" baseline="0" dirty="0" smtClean="0"/>
              <a:t> </a:t>
            </a:r>
            <a:r>
              <a:rPr lang="es-AR" i="0" baseline="0" dirty="0" err="1" smtClean="0"/>
              <a:t>skip</a:t>
            </a:r>
            <a:r>
              <a:rPr lang="es-AR" i="0" baseline="0" dirty="0" smtClean="0"/>
              <a:t> </a:t>
            </a:r>
            <a:r>
              <a:rPr lang="es-AR" i="0" baseline="0" dirty="0" err="1" smtClean="0"/>
              <a:t>it</a:t>
            </a:r>
            <a:r>
              <a:rPr lang="es-AR" i="0" baseline="0" dirty="0" smtClean="0"/>
              <a:t>.</a:t>
            </a:r>
          </a:p>
          <a:p>
            <a:pPr marL="171450" lvl="0" indent="-171450">
              <a:buFont typeface="Arial" pitchFamily="34" charset="0"/>
              <a:buChar char="•"/>
            </a:pPr>
            <a:r>
              <a:rPr lang="es-AR" i="0" baseline="0" dirty="0" err="1" smtClean="0"/>
              <a:t>We</a:t>
            </a:r>
            <a:r>
              <a:rPr lang="es-AR" i="0" baseline="0" dirty="0" smtClean="0"/>
              <a:t> </a:t>
            </a:r>
            <a:r>
              <a:rPr lang="es-AR" i="0" baseline="0" dirty="0" err="1" smtClean="0"/>
              <a:t>get</a:t>
            </a:r>
            <a:r>
              <a:rPr lang="es-AR" i="0" baseline="0" dirty="0" smtClean="0"/>
              <a:t> </a:t>
            </a:r>
            <a:r>
              <a:rPr lang="es-AR" i="0" baseline="0" dirty="0" err="1" smtClean="0"/>
              <a:t>the</a:t>
            </a:r>
            <a:r>
              <a:rPr lang="es-AR" i="0" baseline="0" dirty="0" smtClean="0"/>
              <a:t> </a:t>
            </a:r>
            <a:r>
              <a:rPr lang="es-AR" i="0" baseline="0" dirty="0" err="1" smtClean="0"/>
              <a:t>order</a:t>
            </a:r>
            <a:r>
              <a:rPr lang="es-AR" i="0" baseline="0" dirty="0" smtClean="0"/>
              <a:t> @ line 189.</a:t>
            </a:r>
          </a:p>
          <a:p>
            <a:pPr marL="171450" lvl="0" indent="-171450">
              <a:buFont typeface="Arial" pitchFamily="34" charset="0"/>
              <a:buChar char="•"/>
            </a:pPr>
            <a:r>
              <a:rPr lang="es-AR" i="0" baseline="0" dirty="0" err="1" smtClean="0"/>
              <a:t>Finally</a:t>
            </a:r>
            <a:r>
              <a:rPr lang="es-AR" i="0" baseline="0" dirty="0" smtClean="0"/>
              <a:t> </a:t>
            </a:r>
            <a:r>
              <a:rPr lang="es-AR" i="0" baseline="0" dirty="0" err="1" smtClean="0"/>
              <a:t>the</a:t>
            </a:r>
            <a:r>
              <a:rPr lang="es-AR" i="0" baseline="0" dirty="0" smtClean="0"/>
              <a:t> </a:t>
            </a:r>
            <a:r>
              <a:rPr lang="es-AR" i="0" baseline="0" dirty="0" err="1" smtClean="0"/>
              <a:t>last</a:t>
            </a:r>
            <a:r>
              <a:rPr lang="es-AR" i="0" baseline="0" dirty="0" smtClean="0"/>
              <a:t> </a:t>
            </a:r>
            <a:r>
              <a:rPr lang="es-AR" i="0" baseline="0" dirty="0" err="1" smtClean="0"/>
              <a:t>important</a:t>
            </a:r>
            <a:r>
              <a:rPr lang="es-AR" i="0" baseline="0" dirty="0" smtClean="0"/>
              <a:t> </a:t>
            </a:r>
            <a:r>
              <a:rPr lang="es-AR" i="0" baseline="0" dirty="0" err="1" smtClean="0"/>
              <a:t>step</a:t>
            </a:r>
            <a:r>
              <a:rPr lang="es-AR" i="0" baseline="0" dirty="0" smtClean="0"/>
              <a:t> </a:t>
            </a:r>
            <a:r>
              <a:rPr lang="es-AR" i="0" baseline="0" dirty="0" err="1" smtClean="0"/>
              <a:t>is</a:t>
            </a:r>
            <a:r>
              <a:rPr lang="es-AR" i="0" baseline="0" dirty="0" smtClean="0"/>
              <a:t> </a:t>
            </a:r>
            <a:r>
              <a:rPr lang="es-AR" i="0" baseline="0" dirty="0" err="1" smtClean="0"/>
              <a:t>to</a:t>
            </a:r>
            <a:r>
              <a:rPr lang="es-AR" i="0" baseline="0" dirty="0" smtClean="0"/>
              <a:t> </a:t>
            </a:r>
            <a:r>
              <a:rPr lang="es-AR" i="0" baseline="0" dirty="0" err="1" smtClean="0"/>
              <a:t>resolve</a:t>
            </a:r>
            <a:r>
              <a:rPr lang="es-AR" i="0" baseline="0" dirty="0" smtClean="0"/>
              <a:t> </a:t>
            </a:r>
            <a:r>
              <a:rPr lang="es-AR" i="0" baseline="0" dirty="0" err="1" smtClean="0"/>
              <a:t>the</a:t>
            </a:r>
            <a:r>
              <a:rPr lang="es-AR" i="0" baseline="0" dirty="0" smtClean="0"/>
              <a:t> record </a:t>
            </a:r>
            <a:r>
              <a:rPr lang="es-AR" i="0" baseline="0" dirty="0" err="1" smtClean="0"/>
              <a:t>to</a:t>
            </a:r>
            <a:r>
              <a:rPr lang="es-AR" i="0" baseline="0" dirty="0" smtClean="0"/>
              <a:t> </a:t>
            </a:r>
            <a:r>
              <a:rPr lang="es-AR" i="0" baseline="0" dirty="0" err="1" smtClean="0"/>
              <a:t>an</a:t>
            </a:r>
            <a:r>
              <a:rPr lang="es-AR" i="0" baseline="0" dirty="0" smtClean="0"/>
              <a:t> </a:t>
            </a:r>
            <a:r>
              <a:rPr lang="es-AR" i="0" baseline="0" dirty="0" err="1" smtClean="0"/>
              <a:t>item</a:t>
            </a:r>
            <a:r>
              <a:rPr lang="es-AR" i="0" baseline="0" dirty="0" smtClean="0"/>
              <a:t> and set </a:t>
            </a:r>
            <a:r>
              <a:rPr lang="es-AR" i="0" baseline="0" dirty="0" err="1" smtClean="0"/>
              <a:t>the</a:t>
            </a:r>
            <a:r>
              <a:rPr lang="es-AR" i="0" baseline="0" dirty="0" smtClean="0"/>
              <a:t> </a:t>
            </a:r>
            <a:r>
              <a:rPr lang="es-AR" i="0" baseline="0" dirty="0" err="1" smtClean="0"/>
              <a:t>quantity</a:t>
            </a:r>
            <a:r>
              <a:rPr lang="es-AR" i="0" baseline="0" dirty="0" smtClean="0"/>
              <a:t>. </a:t>
            </a:r>
            <a:r>
              <a:rPr lang="es-AR" i="0" baseline="0" dirty="0" err="1" smtClean="0"/>
              <a:t>That’s</a:t>
            </a:r>
            <a:r>
              <a:rPr lang="es-AR" i="0" baseline="0" dirty="0" smtClean="0"/>
              <a:t> </a:t>
            </a:r>
            <a:r>
              <a:rPr lang="es-AR" i="0" baseline="0" dirty="0" err="1" smtClean="0"/>
              <a:t>the</a:t>
            </a:r>
            <a:r>
              <a:rPr lang="es-AR" i="0" baseline="0" dirty="0" smtClean="0"/>
              <a:t> </a:t>
            </a:r>
            <a:r>
              <a:rPr lang="es-AR" i="0" baseline="0" dirty="0" err="1" smtClean="0"/>
              <a:t>doEventAction</a:t>
            </a:r>
            <a:r>
              <a:rPr lang="es-AR" i="0" baseline="0" dirty="0" smtClean="0"/>
              <a:t>() </a:t>
            </a:r>
            <a:r>
              <a:rPr lang="es-AR" i="0" baseline="0" dirty="0" err="1" smtClean="0"/>
              <a:t>method</a:t>
            </a:r>
            <a:r>
              <a:rPr lang="es-AR" i="0" baseline="0" dirty="0" smtClean="0"/>
              <a:t>.</a:t>
            </a:r>
          </a:p>
          <a:p>
            <a:pPr marL="171450" lvl="0" indent="-171450">
              <a:buFont typeface="Arial" pitchFamily="34" charset="0"/>
              <a:buChar char="•"/>
            </a:pPr>
            <a:r>
              <a:rPr lang="es-AR" i="0" baseline="0" dirty="0" err="1" smtClean="0"/>
              <a:t>This</a:t>
            </a:r>
            <a:r>
              <a:rPr lang="es-AR" i="0" baseline="0" dirty="0" smtClean="0"/>
              <a:t> </a:t>
            </a:r>
            <a:r>
              <a:rPr lang="es-AR" i="0" baseline="0" dirty="0" err="1" smtClean="0"/>
              <a:t>is</a:t>
            </a:r>
            <a:r>
              <a:rPr lang="es-AR" i="0" baseline="0" dirty="0" smtClean="0"/>
              <a:t> </a:t>
            </a:r>
            <a:r>
              <a:rPr lang="es-AR" i="0" baseline="0" dirty="0" err="1" smtClean="0"/>
              <a:t>how</a:t>
            </a:r>
            <a:r>
              <a:rPr lang="es-AR" i="0" baseline="0" dirty="0" smtClean="0"/>
              <a:t> </a:t>
            </a:r>
            <a:r>
              <a:rPr lang="es-AR" i="0" baseline="0" dirty="0" err="1" smtClean="0"/>
              <a:t>we</a:t>
            </a:r>
            <a:r>
              <a:rPr lang="es-AR" i="0" baseline="0" dirty="0" smtClean="0"/>
              <a:t> </a:t>
            </a:r>
            <a:r>
              <a:rPr lang="es-AR" i="0" baseline="0" dirty="0" err="1" smtClean="0"/>
              <a:t>add</a:t>
            </a:r>
            <a:r>
              <a:rPr lang="es-AR" i="0" baseline="0" dirty="0" smtClean="0"/>
              <a:t> a new line:</a:t>
            </a:r>
          </a:p>
          <a:p>
            <a:pPr marL="914393" lvl="1" indent="-171450">
              <a:buFont typeface="Arial" pitchFamily="34" charset="0"/>
              <a:buChar char="•"/>
            </a:pPr>
            <a:r>
              <a:rPr lang="es-AR" i="0" baseline="0" dirty="0" err="1" smtClean="0"/>
              <a:t>result.getLines</a:t>
            </a:r>
            <a:r>
              <a:rPr lang="es-AR" i="0" baseline="0" dirty="0" smtClean="0"/>
              <a:t>().</a:t>
            </a:r>
            <a:r>
              <a:rPr lang="es-AR" i="0" baseline="0" dirty="0" err="1" smtClean="0"/>
              <a:t>add</a:t>
            </a:r>
            <a:r>
              <a:rPr lang="es-AR" i="0" baseline="0" dirty="0" smtClean="0"/>
              <a:t>(</a:t>
            </a:r>
            <a:r>
              <a:rPr lang="es-AR" i="0" baseline="0" dirty="0" err="1" smtClean="0"/>
              <a:t>newLine</a:t>
            </a:r>
            <a:r>
              <a:rPr lang="es-AR" i="0" baseline="0" dirty="0" smtClean="0"/>
              <a:t>(</a:t>
            </a:r>
            <a:r>
              <a:rPr lang="es-AR" i="0" baseline="0" dirty="0" err="1" smtClean="0"/>
              <a:t>getParameter</a:t>
            </a:r>
            <a:r>
              <a:rPr lang="es-AR" i="0" baseline="0" dirty="0" smtClean="0"/>
              <a:t>(</a:t>
            </a:r>
            <a:r>
              <a:rPr lang="es-AR" i="0" baseline="0" dirty="0" err="1" smtClean="0"/>
              <a:t>PARAM_CONFERENCE_CALL_MIN_ID.getName</a:t>
            </a:r>
            <a:r>
              <a:rPr lang="es-AR" i="0" baseline="0" dirty="0" smtClean="0"/>
              <a:t>(), 0), minutes)); @ line 225 – Set </a:t>
            </a:r>
            <a:r>
              <a:rPr lang="es-AR" i="0" baseline="0" dirty="0" err="1" smtClean="0"/>
              <a:t>the</a:t>
            </a:r>
            <a:r>
              <a:rPr lang="es-AR" i="0" baseline="0" dirty="0" smtClean="0"/>
              <a:t> </a:t>
            </a:r>
            <a:r>
              <a:rPr lang="es-AR" i="0" baseline="0" dirty="0" err="1" smtClean="0"/>
              <a:t>Item</a:t>
            </a:r>
            <a:r>
              <a:rPr lang="es-AR" i="0" baseline="0" dirty="0" smtClean="0"/>
              <a:t> id.</a:t>
            </a:r>
          </a:p>
          <a:p>
            <a:pPr marL="914393" lvl="1" indent="-171450">
              <a:buFont typeface="Arial" pitchFamily="34" charset="0"/>
              <a:buChar char="•"/>
            </a:pPr>
            <a:r>
              <a:rPr lang="es-AR" i="0" baseline="0" dirty="0" err="1" smtClean="0"/>
              <a:t>result.setDescription</a:t>
            </a:r>
            <a:r>
              <a:rPr lang="es-AR" i="0" baseline="0" dirty="0" smtClean="0"/>
              <a:t>("</a:t>
            </a:r>
            <a:r>
              <a:rPr lang="es-AR" i="0" baseline="0" dirty="0" err="1" smtClean="0"/>
              <a:t>Conference</a:t>
            </a:r>
            <a:r>
              <a:rPr lang="es-AR" i="0" baseline="0" dirty="0" smtClean="0"/>
              <a:t> </a:t>
            </a:r>
            <a:r>
              <a:rPr lang="es-AR" i="0" baseline="0" dirty="0" err="1" smtClean="0"/>
              <a:t>call</a:t>
            </a:r>
            <a:r>
              <a:rPr lang="es-AR" i="0" baseline="0" dirty="0" smtClean="0"/>
              <a:t> in " + </a:t>
            </a:r>
            <a:r>
              <a:rPr lang="es-AR" i="0" baseline="0" dirty="0" err="1" smtClean="0"/>
              <a:t>source</a:t>
            </a:r>
            <a:r>
              <a:rPr lang="es-AR" i="0" baseline="0" dirty="0" smtClean="0"/>
              <a:t>); @ line 226 – </a:t>
            </a:r>
            <a:r>
              <a:rPr lang="es-AR" i="0" baseline="0" dirty="0" err="1" smtClean="0"/>
              <a:t>Add</a:t>
            </a:r>
            <a:r>
              <a:rPr lang="es-AR" i="0" baseline="0" dirty="0" smtClean="0"/>
              <a:t> </a:t>
            </a:r>
            <a:r>
              <a:rPr lang="es-AR" i="0" baseline="0" dirty="0" err="1" smtClean="0"/>
              <a:t>the</a:t>
            </a:r>
            <a:r>
              <a:rPr lang="es-AR" i="0" baseline="0" dirty="0" smtClean="0"/>
              <a:t> </a:t>
            </a:r>
            <a:r>
              <a:rPr lang="es-AR" i="0" baseline="0" dirty="0" err="1" smtClean="0"/>
              <a:t>description</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line.</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18</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we’ll see how to create a new Mediation Processor to jBilling.</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19</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agenda for todays session.</a:t>
            </a:r>
          </a:p>
          <a:p>
            <a:endParaRPr lang="en-US" baseline="0" dirty="0" smtClean="0"/>
          </a:p>
          <a:p>
            <a:r>
              <a:rPr lang="en-US" baseline="0" dirty="0" smtClean="0"/>
              <a:t>We’ll talk about 4 key concepts that we witnessed during the functional demo.</a:t>
            </a:r>
          </a:p>
          <a:p>
            <a:endParaRPr lang="en-US" baseline="0" dirty="0" smtClean="0"/>
          </a:p>
          <a:p>
            <a:r>
              <a:rPr lang="en-US" baseline="0" dirty="0" smtClean="0"/>
              <a:t>Mediation Readers: mention the questions that will be addressed.</a:t>
            </a:r>
          </a:p>
          <a:p>
            <a:pPr marL="0" marR="0" indent="0" algn="l" defTabSz="449259"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Mediation Processors: mention the questions that will be addressed.</a:t>
            </a:r>
          </a:p>
          <a:p>
            <a:pPr marL="0" marR="0" indent="0" algn="l" defTabSz="449259"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Pricing Models: mention the questions that will be addressed.</a:t>
            </a:r>
          </a:p>
          <a:p>
            <a:pPr marL="0" marR="0" indent="0" algn="l" defTabSz="449259"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Internal Events: mention the questions that will be addressed.</a:t>
            </a:r>
          </a:p>
          <a:p>
            <a:pPr marL="0" marR="0" indent="0" algn="l" defTabSz="449259"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171450" marR="0" indent="-171450" algn="l" defTabSz="449259" rtl="0" eaLnBrk="0" fontAlgn="base" latinLnBrk="0" hangingPunct="0">
              <a:lnSpc>
                <a:spcPct val="100000"/>
              </a:lnSpc>
              <a:spcBef>
                <a:spcPct val="30000"/>
              </a:spcBef>
              <a:spcAft>
                <a:spcPct val="0"/>
              </a:spcAft>
              <a:buClr>
                <a:srgbClr val="000000"/>
              </a:buClr>
              <a:buSzPct val="100000"/>
              <a:buFont typeface="Arial" pitchFamily="34" charset="0"/>
              <a:buChar char="•"/>
              <a:tabLst/>
              <a:defRPr/>
            </a:pPr>
            <a:r>
              <a:rPr lang="en-US" baseline="0" dirty="0" smtClean="0"/>
              <a:t>First of all we’ll learn what the Mediation Readers are.</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s-AR" dirty="0" err="1" smtClean="0"/>
              <a:t>All</a:t>
            </a:r>
            <a:r>
              <a:rPr lang="es-AR" dirty="0" smtClean="0"/>
              <a:t> </a:t>
            </a:r>
            <a:r>
              <a:rPr lang="es-AR" dirty="0" err="1" smtClean="0"/>
              <a:t>you</a:t>
            </a:r>
            <a:r>
              <a:rPr lang="es-AR" dirty="0" smtClean="0"/>
              <a:t> </a:t>
            </a:r>
            <a:r>
              <a:rPr lang="es-AR" dirty="0" err="1" smtClean="0"/>
              <a:t>have</a:t>
            </a:r>
            <a:r>
              <a:rPr lang="es-AR" dirty="0" smtClean="0"/>
              <a:t> </a:t>
            </a:r>
            <a:r>
              <a:rPr lang="es-AR" dirty="0" err="1" smtClean="0"/>
              <a:t>to</a:t>
            </a:r>
            <a:r>
              <a:rPr lang="es-AR" dirty="0" smtClean="0"/>
              <a:t> do </a:t>
            </a:r>
            <a:r>
              <a:rPr lang="es-AR" dirty="0" err="1" smtClean="0"/>
              <a:t>is</a:t>
            </a:r>
            <a:r>
              <a:rPr lang="es-AR" dirty="0" smtClean="0"/>
              <a:t> </a:t>
            </a:r>
            <a:r>
              <a:rPr lang="es-AR" dirty="0" err="1" smtClean="0"/>
              <a:t>create</a:t>
            </a:r>
            <a:r>
              <a:rPr lang="es-AR" dirty="0" smtClean="0"/>
              <a:t> a </a:t>
            </a:r>
            <a:r>
              <a:rPr lang="es-AR" dirty="0" err="1" smtClean="0"/>
              <a:t>class</a:t>
            </a:r>
            <a:r>
              <a:rPr lang="es-AR" dirty="0" smtClean="0"/>
              <a:t> </a:t>
            </a:r>
            <a:r>
              <a:rPr lang="es-AR" dirty="0" err="1" smtClean="0"/>
              <a:t>that</a:t>
            </a:r>
            <a:r>
              <a:rPr lang="es-AR" dirty="0" smtClean="0"/>
              <a:t> </a:t>
            </a:r>
            <a:r>
              <a:rPr lang="es-AR" dirty="0" err="1" smtClean="0"/>
              <a:t>implements</a:t>
            </a:r>
            <a:r>
              <a:rPr lang="es-AR" dirty="0" smtClean="0"/>
              <a:t> </a:t>
            </a:r>
            <a:r>
              <a:rPr lang="es-AR" dirty="0" err="1" smtClean="0"/>
              <a:t>the</a:t>
            </a:r>
            <a:r>
              <a:rPr lang="es-AR" dirty="0" smtClean="0"/>
              <a:t> </a:t>
            </a:r>
            <a:r>
              <a:rPr lang="es-AR" dirty="0" err="1" smtClean="0"/>
              <a:t>IMediationProcess</a:t>
            </a:r>
            <a:r>
              <a:rPr lang="es-AR" dirty="0" smtClean="0"/>
              <a:t> interface. </a:t>
            </a:r>
            <a:r>
              <a:rPr lang="es-AR" dirty="0" err="1" smtClean="0"/>
              <a:t>Altough</a:t>
            </a:r>
            <a:r>
              <a:rPr lang="es-AR" dirty="0" smtClean="0"/>
              <a:t>, </a:t>
            </a:r>
            <a:r>
              <a:rPr lang="es-AR" dirty="0" err="1" smtClean="0"/>
              <a:t>we</a:t>
            </a:r>
            <a:r>
              <a:rPr lang="es-AR" dirty="0" smtClean="0"/>
              <a:t> do </a:t>
            </a:r>
            <a:r>
              <a:rPr lang="es-AR" dirty="0" err="1" smtClean="0"/>
              <a:t>have</a:t>
            </a:r>
            <a:r>
              <a:rPr lang="es-AR" dirty="0" smtClean="0"/>
              <a:t> </a:t>
            </a:r>
            <a:r>
              <a:rPr lang="es-AR" dirty="0" err="1" smtClean="0"/>
              <a:t>an</a:t>
            </a:r>
            <a:r>
              <a:rPr lang="es-AR" dirty="0" smtClean="0"/>
              <a:t> </a:t>
            </a:r>
            <a:r>
              <a:rPr lang="es-AR" dirty="0" err="1" smtClean="0"/>
              <a:t>abstract</a:t>
            </a:r>
            <a:r>
              <a:rPr lang="es-AR" dirty="0" smtClean="0"/>
              <a:t> </a:t>
            </a:r>
            <a:r>
              <a:rPr lang="es-AR" dirty="0" err="1" smtClean="0"/>
              <a:t>class</a:t>
            </a:r>
            <a:r>
              <a:rPr lang="es-AR" dirty="0" smtClean="0"/>
              <a:t> in jBilling </a:t>
            </a:r>
            <a:r>
              <a:rPr lang="es-AR" dirty="0" err="1" smtClean="0"/>
              <a:t>that</a:t>
            </a:r>
            <a:r>
              <a:rPr lang="es-AR" dirty="0" smtClean="0"/>
              <a:t> </a:t>
            </a:r>
            <a:r>
              <a:rPr lang="es-AR" dirty="0" err="1" smtClean="0"/>
              <a:t>adds</a:t>
            </a:r>
            <a:r>
              <a:rPr lang="es-AR" dirty="0" smtClean="0"/>
              <a:t> </a:t>
            </a:r>
            <a:r>
              <a:rPr lang="es-AR" dirty="0" err="1" smtClean="0"/>
              <a:t>some</a:t>
            </a:r>
            <a:r>
              <a:rPr lang="es-AR" dirty="0" smtClean="0"/>
              <a:t> extra </a:t>
            </a:r>
            <a:r>
              <a:rPr lang="es-AR" dirty="0" err="1" smtClean="0"/>
              <a:t>behavior</a:t>
            </a:r>
            <a:r>
              <a:rPr lang="es-AR" dirty="0" smtClean="0"/>
              <a:t> </a:t>
            </a:r>
            <a:r>
              <a:rPr lang="es-AR" dirty="0" err="1" smtClean="0"/>
              <a:t>to</a:t>
            </a:r>
            <a:r>
              <a:rPr lang="es-AR" dirty="0" smtClean="0"/>
              <a:t> </a:t>
            </a:r>
            <a:r>
              <a:rPr lang="es-AR" dirty="0" err="1" smtClean="0"/>
              <a:t>the</a:t>
            </a:r>
            <a:r>
              <a:rPr lang="es-AR" dirty="0" smtClean="0"/>
              <a:t> </a:t>
            </a:r>
            <a:r>
              <a:rPr lang="es-AR" dirty="0" err="1" smtClean="0"/>
              <a:t>Processor</a:t>
            </a:r>
            <a:r>
              <a:rPr lang="es-AR" baseline="0" dirty="0" smtClean="0"/>
              <a:t> and </a:t>
            </a:r>
            <a:r>
              <a:rPr lang="es-AR" baseline="0" dirty="0" err="1" smtClean="0"/>
              <a:t>makes</a:t>
            </a:r>
            <a:r>
              <a:rPr lang="es-AR" baseline="0" dirty="0" smtClean="0"/>
              <a:t> </a:t>
            </a:r>
            <a:r>
              <a:rPr lang="es-AR" baseline="0" dirty="0" err="1" smtClean="0"/>
              <a:t>it</a:t>
            </a:r>
            <a:r>
              <a:rPr lang="es-AR" baseline="0" dirty="0" smtClean="0"/>
              <a:t> </a:t>
            </a:r>
            <a:r>
              <a:rPr lang="es-AR" baseline="0" dirty="0" err="1" smtClean="0"/>
              <a:t>easier</a:t>
            </a:r>
            <a:r>
              <a:rPr lang="es-AR" baseline="0" dirty="0" smtClean="0"/>
              <a:t> </a:t>
            </a:r>
            <a:r>
              <a:rPr lang="es-AR" baseline="0" dirty="0" err="1" smtClean="0"/>
              <a:t>to</a:t>
            </a:r>
            <a:r>
              <a:rPr lang="es-AR" baseline="0" dirty="0" smtClean="0"/>
              <a:t> </a:t>
            </a:r>
            <a:r>
              <a:rPr lang="es-AR" baseline="0" dirty="0" err="1" smtClean="0"/>
              <a:t>implement</a:t>
            </a:r>
            <a:r>
              <a:rPr lang="es-AR" baseline="0" dirty="0" smtClean="0"/>
              <a:t> </a:t>
            </a:r>
            <a:r>
              <a:rPr lang="es-AR" baseline="0" dirty="0" err="1" smtClean="0"/>
              <a:t>one</a:t>
            </a:r>
            <a:r>
              <a:rPr lang="es-AR" baseline="0" dirty="0" smtClean="0"/>
              <a:t>, </a:t>
            </a:r>
            <a:r>
              <a:rPr lang="es-AR" baseline="0" dirty="0" err="1" smtClean="0"/>
              <a:t>that’s</a:t>
            </a:r>
            <a:r>
              <a:rPr lang="es-AR" baseline="0" dirty="0" smtClean="0"/>
              <a:t> </a:t>
            </a:r>
            <a:r>
              <a:rPr lang="es-AR" baseline="0" dirty="0" err="1" smtClean="0"/>
              <a:t>the</a:t>
            </a:r>
            <a:r>
              <a:rPr lang="es-AR" baseline="0" dirty="0" smtClean="0"/>
              <a:t> </a:t>
            </a:r>
            <a:r>
              <a:rPr lang="es-AR" baseline="0" dirty="0" err="1" smtClean="0"/>
              <a:t>AbstractResolverMediationTask</a:t>
            </a:r>
            <a:r>
              <a:rPr lang="es-AR" baseline="0" dirty="0" smtClean="0"/>
              <a:t> </a:t>
            </a:r>
            <a:r>
              <a:rPr lang="es-AR" baseline="0" dirty="0" err="1" smtClean="0"/>
              <a:t>class</a:t>
            </a:r>
            <a:r>
              <a:rPr lang="es-AR" baseline="0" dirty="0" smtClean="0"/>
              <a:t>.</a:t>
            </a:r>
          </a:p>
          <a:p>
            <a:pPr marL="171450" indent="-171450">
              <a:buFont typeface="Arial" pitchFamily="34" charset="0"/>
              <a:buChar char="•"/>
            </a:pPr>
            <a:r>
              <a:rPr lang="es-AR" i="0" baseline="0" dirty="0" smtClean="0"/>
              <a:t>In </a:t>
            </a:r>
            <a:r>
              <a:rPr lang="es-AR" i="0" baseline="0" dirty="0" err="1" smtClean="0"/>
              <a:t>fact</a:t>
            </a:r>
            <a:r>
              <a:rPr lang="es-AR" i="0" baseline="0" dirty="0" smtClean="0"/>
              <a:t> </a:t>
            </a:r>
            <a:r>
              <a:rPr lang="es-AR" i="0" baseline="0" dirty="0" err="1" smtClean="0"/>
              <a:t>you</a:t>
            </a:r>
            <a:r>
              <a:rPr lang="es-AR" i="0" baseline="0" dirty="0" smtClean="0"/>
              <a:t> can </a:t>
            </a:r>
            <a:r>
              <a:rPr lang="es-AR" i="0" baseline="0" dirty="0" err="1" smtClean="0"/>
              <a:t>see</a:t>
            </a:r>
            <a:r>
              <a:rPr lang="es-AR" i="0" baseline="0" dirty="0" smtClean="0"/>
              <a:t> in </a:t>
            </a:r>
            <a:r>
              <a:rPr lang="es-AR" i="0" baseline="0" dirty="0" err="1" smtClean="0"/>
              <a:t>our</a:t>
            </a:r>
            <a:r>
              <a:rPr lang="es-AR" i="0" baseline="0" dirty="0" smtClean="0"/>
              <a:t> </a:t>
            </a:r>
            <a:r>
              <a:rPr lang="es-AR" i="0" baseline="0" dirty="0" err="1" smtClean="0"/>
              <a:t>DemoMediationProcessor</a:t>
            </a:r>
            <a:r>
              <a:rPr lang="es-AR" i="0" baseline="0" dirty="0" smtClean="0"/>
              <a:t> </a:t>
            </a:r>
            <a:r>
              <a:rPr lang="es-AR" i="0" baseline="0" dirty="0" err="1" smtClean="0"/>
              <a:t>that</a:t>
            </a:r>
            <a:r>
              <a:rPr lang="es-AR" i="0" baseline="0" dirty="0" smtClean="0"/>
              <a:t> </a:t>
            </a:r>
            <a:r>
              <a:rPr lang="es-AR" i="0" baseline="0" dirty="0" err="1" smtClean="0"/>
              <a:t>we</a:t>
            </a:r>
            <a:r>
              <a:rPr lang="es-AR" i="0" baseline="0" dirty="0" smtClean="0"/>
              <a:t> </a:t>
            </a:r>
            <a:r>
              <a:rPr lang="es-AR" i="0" baseline="0" dirty="0" err="1" smtClean="0"/>
              <a:t>extend</a:t>
            </a:r>
            <a:r>
              <a:rPr lang="es-AR" i="0" baseline="0" dirty="0" smtClean="0"/>
              <a:t> </a:t>
            </a:r>
            <a:r>
              <a:rPr lang="es-AR" i="0" baseline="0" dirty="0" err="1" smtClean="0"/>
              <a:t>from</a:t>
            </a:r>
            <a:r>
              <a:rPr lang="es-AR" i="0" baseline="0" dirty="0" smtClean="0"/>
              <a:t> </a:t>
            </a:r>
            <a:r>
              <a:rPr lang="es-AR" i="0" baseline="0" dirty="0" err="1" smtClean="0"/>
              <a:t>it</a:t>
            </a:r>
            <a:r>
              <a:rPr lang="es-AR" i="0" baseline="0" dirty="0" smtClean="0"/>
              <a:t>.</a:t>
            </a:r>
          </a:p>
          <a:p>
            <a:pPr marL="171450" indent="-171450">
              <a:buFont typeface="Arial" pitchFamily="34" charset="0"/>
              <a:buChar char="•"/>
            </a:pPr>
            <a:r>
              <a:rPr lang="es-AR" i="0" baseline="0" dirty="0" err="1" smtClean="0"/>
              <a:t>After</a:t>
            </a:r>
            <a:r>
              <a:rPr lang="es-AR" i="0" baseline="0" dirty="0" smtClean="0"/>
              <a:t> </a:t>
            </a:r>
            <a:r>
              <a:rPr lang="es-AR" i="0" baseline="0" dirty="0" err="1" smtClean="0"/>
              <a:t>having</a:t>
            </a:r>
            <a:r>
              <a:rPr lang="es-AR" i="0" baseline="0" dirty="0" smtClean="0"/>
              <a:t> </a:t>
            </a:r>
            <a:r>
              <a:rPr lang="es-AR" i="0" baseline="0" dirty="0" err="1" smtClean="0"/>
              <a:t>this</a:t>
            </a:r>
            <a:r>
              <a:rPr lang="es-AR" i="0" baseline="0" dirty="0" smtClean="0"/>
              <a:t> </a:t>
            </a:r>
            <a:r>
              <a:rPr lang="es-AR" i="0" baseline="0" dirty="0" err="1" smtClean="0"/>
              <a:t>implementation</a:t>
            </a:r>
            <a:r>
              <a:rPr lang="es-AR" i="0" baseline="0" dirty="0" smtClean="0"/>
              <a:t> </a:t>
            </a:r>
            <a:r>
              <a:rPr lang="es-AR" i="0" baseline="0" dirty="0" err="1" smtClean="0"/>
              <a:t>we</a:t>
            </a:r>
            <a:r>
              <a:rPr lang="es-AR" i="0" baseline="0" dirty="0" smtClean="0"/>
              <a:t> </a:t>
            </a:r>
            <a:r>
              <a:rPr lang="es-AR" i="0" baseline="0" dirty="0" err="1" smtClean="0"/>
              <a:t>need</a:t>
            </a:r>
            <a:r>
              <a:rPr lang="es-AR" i="0" baseline="0" dirty="0" smtClean="0"/>
              <a:t> </a:t>
            </a:r>
            <a:r>
              <a:rPr lang="es-AR" i="0" baseline="0" dirty="0" err="1" smtClean="0"/>
              <a:t>to</a:t>
            </a:r>
            <a:r>
              <a:rPr lang="es-AR" i="0" baseline="0" dirty="0" smtClean="0"/>
              <a:t> </a:t>
            </a:r>
            <a:r>
              <a:rPr lang="es-AR" i="0" baseline="0" dirty="0" err="1" smtClean="0"/>
              <a:t>execute</a:t>
            </a:r>
            <a:r>
              <a:rPr lang="es-AR" i="0" baseline="0" dirty="0" smtClean="0"/>
              <a:t> </a:t>
            </a:r>
            <a:r>
              <a:rPr lang="es-AR" i="0" baseline="0" dirty="0" err="1" smtClean="0"/>
              <a:t>some</a:t>
            </a:r>
            <a:r>
              <a:rPr lang="es-AR" i="0" baseline="0" dirty="0" smtClean="0"/>
              <a:t> </a:t>
            </a:r>
            <a:r>
              <a:rPr lang="es-AR" i="0" baseline="0" dirty="0" err="1" smtClean="0"/>
              <a:t>queries</a:t>
            </a:r>
            <a:r>
              <a:rPr lang="es-AR" i="0" baseline="0" dirty="0" smtClean="0"/>
              <a:t> </a:t>
            </a:r>
            <a:r>
              <a:rPr lang="es-AR" i="0" baseline="0" dirty="0" err="1" smtClean="0"/>
              <a:t>to</a:t>
            </a:r>
            <a:r>
              <a:rPr lang="es-AR" i="0" baseline="0" dirty="0" smtClean="0"/>
              <a:t> </a:t>
            </a:r>
            <a:r>
              <a:rPr lang="es-AR" i="0" baseline="0" dirty="0" err="1" smtClean="0"/>
              <a:t>let</a:t>
            </a:r>
            <a:r>
              <a:rPr lang="es-AR" i="0" baseline="0" dirty="0" smtClean="0"/>
              <a:t> </a:t>
            </a:r>
            <a:r>
              <a:rPr lang="es-AR" i="0" baseline="0" dirty="0" err="1" smtClean="0"/>
              <a:t>the</a:t>
            </a:r>
            <a:r>
              <a:rPr lang="es-AR" i="0" baseline="0" dirty="0" smtClean="0"/>
              <a:t> </a:t>
            </a:r>
            <a:r>
              <a:rPr lang="es-AR" i="0" baseline="0" dirty="0" err="1" smtClean="0"/>
              <a:t>system</a:t>
            </a:r>
            <a:r>
              <a:rPr lang="es-AR" i="0" baseline="0" dirty="0" smtClean="0"/>
              <a:t> </a:t>
            </a:r>
            <a:r>
              <a:rPr lang="es-AR" i="0" baseline="0" dirty="0" err="1" smtClean="0"/>
              <a:t>know</a:t>
            </a:r>
            <a:r>
              <a:rPr lang="es-AR" i="0" baseline="0" dirty="0" smtClean="0"/>
              <a:t> </a:t>
            </a:r>
            <a:r>
              <a:rPr lang="es-AR" i="0" baseline="0" dirty="0" err="1" smtClean="0"/>
              <a:t>about</a:t>
            </a:r>
            <a:r>
              <a:rPr lang="es-AR" i="0" baseline="0" dirty="0" smtClean="0"/>
              <a:t> </a:t>
            </a:r>
            <a:r>
              <a:rPr lang="es-AR" i="0" baseline="0" dirty="0" err="1" smtClean="0"/>
              <a:t>this</a:t>
            </a:r>
            <a:r>
              <a:rPr lang="es-AR" i="0" baseline="0" dirty="0" smtClean="0"/>
              <a:t> new </a:t>
            </a:r>
            <a:r>
              <a:rPr lang="es-AR" i="0" baseline="0" dirty="0" err="1" smtClean="0"/>
              <a:t>plugin</a:t>
            </a:r>
            <a:r>
              <a:rPr lang="es-AR" i="0" baseline="0" dirty="0" smtClean="0"/>
              <a:t> and </a:t>
            </a:r>
            <a:r>
              <a:rPr lang="es-AR" i="0" baseline="0" dirty="0" err="1" smtClean="0"/>
              <a:t>also</a:t>
            </a:r>
            <a:r>
              <a:rPr lang="es-AR" i="0" baseline="0" dirty="0" smtClean="0"/>
              <a:t> </a:t>
            </a:r>
            <a:r>
              <a:rPr lang="es-AR" i="0" baseline="0" dirty="0" err="1" smtClean="0"/>
              <a:t>internationalize</a:t>
            </a:r>
            <a:r>
              <a:rPr lang="es-AR" i="0" baseline="0" dirty="0" smtClean="0"/>
              <a:t> </a:t>
            </a:r>
            <a:r>
              <a:rPr lang="es-AR" i="0" baseline="0" dirty="0" err="1" smtClean="0"/>
              <a:t>the</a:t>
            </a:r>
            <a:r>
              <a:rPr lang="es-AR" i="0" baseline="0" dirty="0" smtClean="0"/>
              <a:t> </a:t>
            </a:r>
            <a:r>
              <a:rPr lang="es-AR" i="0" baseline="0" dirty="0" err="1" smtClean="0"/>
              <a:t>name</a:t>
            </a:r>
            <a:r>
              <a:rPr lang="es-AR" i="0" baseline="0" dirty="0" smtClean="0"/>
              <a:t> and </a:t>
            </a:r>
            <a:r>
              <a:rPr lang="es-AR" i="0" baseline="0" dirty="0" err="1" smtClean="0"/>
              <a:t>description</a:t>
            </a:r>
            <a:r>
              <a:rPr lang="es-AR" i="0" baseline="0" dirty="0" smtClean="0"/>
              <a:t>.</a:t>
            </a:r>
          </a:p>
          <a:p>
            <a:pPr marL="228600" indent="-228600">
              <a:buFont typeface="+mj-lt"/>
              <a:buAutoNum type="arabicPeriod"/>
            </a:pPr>
            <a:endParaRPr lang="es-AR" i="0" baseline="0" dirty="0" smtClean="0"/>
          </a:p>
          <a:p>
            <a:pPr marL="0" indent="0">
              <a:buFont typeface="Arial" pitchFamily="34" charset="0"/>
              <a:buNone/>
            </a:pPr>
            <a:r>
              <a:rPr lang="es-AR" i="0" baseline="0" dirty="0" err="1" smtClean="0"/>
              <a:t>The</a:t>
            </a:r>
            <a:r>
              <a:rPr lang="es-AR" i="0" baseline="0" dirty="0" smtClean="0"/>
              <a:t> </a:t>
            </a:r>
            <a:r>
              <a:rPr lang="es-AR" i="0" baseline="0" dirty="0" err="1" smtClean="0"/>
              <a:t>values</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first</a:t>
            </a:r>
            <a:r>
              <a:rPr lang="es-AR" i="0" baseline="0" dirty="0" smtClean="0"/>
              <a:t> </a:t>
            </a:r>
            <a:r>
              <a:rPr lang="es-AR" i="0" baseline="0" dirty="0" err="1" smtClean="0"/>
              <a:t>query</a:t>
            </a:r>
            <a:r>
              <a:rPr lang="es-AR" i="0" baseline="0" dirty="0" smtClean="0"/>
              <a:t> are:</a:t>
            </a:r>
          </a:p>
          <a:p>
            <a:pPr marL="0" indent="0">
              <a:buFont typeface="Arial" pitchFamily="34" charset="0"/>
              <a:buNone/>
            </a:pPr>
            <a:endParaRPr lang="es-AR" i="0" baseline="0" dirty="0" smtClean="0"/>
          </a:p>
          <a:p>
            <a:pPr marL="171450" indent="-171450">
              <a:buFont typeface="Arial" pitchFamily="34" charset="0"/>
              <a:buChar char="•"/>
            </a:pPr>
            <a:r>
              <a:rPr lang="es-AR" i="0" baseline="0" dirty="0" smtClean="0"/>
              <a:t>id: </a:t>
            </a:r>
            <a:r>
              <a:rPr lang="es-AR" i="0" baseline="0" dirty="0" err="1" smtClean="0"/>
              <a:t>It</a:t>
            </a:r>
            <a:r>
              <a:rPr lang="es-AR" i="0" baseline="0" dirty="0" smtClean="0"/>
              <a:t> </a:t>
            </a:r>
            <a:r>
              <a:rPr lang="es-AR" i="0" baseline="0" dirty="0" err="1" smtClean="0"/>
              <a:t>should</a:t>
            </a:r>
            <a:r>
              <a:rPr lang="es-AR" i="0" baseline="0" dirty="0" smtClean="0"/>
              <a:t> be </a:t>
            </a:r>
            <a:r>
              <a:rPr lang="es-AR" i="0" baseline="0" dirty="0" err="1" smtClean="0"/>
              <a:t>the</a:t>
            </a:r>
            <a:r>
              <a:rPr lang="es-AR" i="0" baseline="0" dirty="0" smtClean="0"/>
              <a:t> </a:t>
            </a:r>
            <a:r>
              <a:rPr lang="es-AR" i="0" baseline="0" dirty="0" err="1" smtClean="0"/>
              <a:t>next</a:t>
            </a:r>
            <a:r>
              <a:rPr lang="es-AR" i="0" baseline="0" dirty="0" smtClean="0"/>
              <a:t> </a:t>
            </a:r>
            <a:r>
              <a:rPr lang="es-AR" i="0" baseline="0" dirty="0" err="1" smtClean="0"/>
              <a:t>available</a:t>
            </a:r>
            <a:r>
              <a:rPr lang="es-AR" i="0" baseline="0" dirty="0" smtClean="0"/>
              <a:t> id.</a:t>
            </a:r>
          </a:p>
          <a:p>
            <a:pPr marL="171450" indent="-171450">
              <a:buFont typeface="Arial" pitchFamily="34" charset="0"/>
              <a:buChar char="•"/>
            </a:pPr>
            <a:r>
              <a:rPr lang="es-AR" i="0" baseline="0" dirty="0" err="1" smtClean="0"/>
              <a:t>category_id</a:t>
            </a:r>
            <a:r>
              <a:rPr lang="es-AR" i="0" baseline="0" dirty="0" smtClean="0"/>
              <a:t>: 15 </a:t>
            </a:r>
            <a:r>
              <a:rPr lang="es-AR" i="0" baseline="0" dirty="0" err="1" smtClean="0"/>
              <a:t>is</a:t>
            </a:r>
            <a:r>
              <a:rPr lang="es-AR" i="0" baseline="0" dirty="0" smtClean="0"/>
              <a:t> </a:t>
            </a:r>
            <a:r>
              <a:rPr lang="es-AR" i="0" baseline="0" dirty="0" err="1" smtClean="0"/>
              <a:t>the</a:t>
            </a:r>
            <a:r>
              <a:rPr lang="es-AR" i="0" baseline="0" dirty="0" smtClean="0"/>
              <a:t> id of </a:t>
            </a:r>
            <a:r>
              <a:rPr lang="es-AR" i="0" baseline="0" dirty="0" err="1" smtClean="0"/>
              <a:t>the</a:t>
            </a:r>
            <a:r>
              <a:rPr lang="es-AR" i="0" baseline="0" dirty="0" smtClean="0"/>
              <a:t> </a:t>
            </a:r>
            <a:r>
              <a:rPr lang="es-AR" i="0" baseline="0" dirty="0" err="1" smtClean="0"/>
              <a:t>Mediation</a:t>
            </a:r>
            <a:r>
              <a:rPr lang="es-AR" i="0" baseline="0" dirty="0" smtClean="0"/>
              <a:t> </a:t>
            </a:r>
            <a:r>
              <a:rPr lang="es-AR" i="0" baseline="0" dirty="0" err="1" smtClean="0"/>
              <a:t>Readers</a:t>
            </a:r>
            <a:r>
              <a:rPr lang="es-AR" i="0" baseline="0" dirty="0" smtClean="0"/>
              <a:t> </a:t>
            </a:r>
            <a:r>
              <a:rPr lang="es-AR" i="0" baseline="0" dirty="0" err="1" smtClean="0"/>
              <a:t>category</a:t>
            </a:r>
            <a:r>
              <a:rPr lang="es-AR" i="0" baseline="0" dirty="0" smtClean="0"/>
              <a:t>.</a:t>
            </a:r>
          </a:p>
          <a:p>
            <a:pPr marL="171450" indent="-171450">
              <a:buFont typeface="Arial" pitchFamily="34" charset="0"/>
              <a:buChar char="•"/>
            </a:pPr>
            <a:r>
              <a:rPr lang="es-AR" i="0" baseline="0" dirty="0" err="1" smtClean="0"/>
              <a:t>class_name</a:t>
            </a:r>
            <a:r>
              <a:rPr lang="es-AR" i="0" baseline="0" dirty="0" smtClean="0"/>
              <a:t>: </a:t>
            </a:r>
            <a:r>
              <a:rPr lang="es-AR" i="0" baseline="0" dirty="0" err="1" smtClean="0"/>
              <a:t>the</a:t>
            </a:r>
            <a:r>
              <a:rPr lang="es-AR" i="0" baseline="0" dirty="0" smtClean="0"/>
              <a:t> </a:t>
            </a:r>
            <a:r>
              <a:rPr lang="es-AR" i="0" baseline="0" dirty="0" err="1" smtClean="0"/>
              <a:t>name</a:t>
            </a:r>
            <a:r>
              <a:rPr lang="es-AR" i="0" baseline="0" dirty="0" smtClean="0"/>
              <a:t> of </a:t>
            </a:r>
            <a:r>
              <a:rPr lang="es-AR" i="0" baseline="0" dirty="0" err="1" smtClean="0"/>
              <a:t>the</a:t>
            </a:r>
            <a:r>
              <a:rPr lang="es-AR" i="0" baseline="0" dirty="0" smtClean="0"/>
              <a:t> Java </a:t>
            </a:r>
            <a:r>
              <a:rPr lang="es-AR" i="0" baseline="0" dirty="0" err="1" smtClean="0"/>
              <a:t>class</a:t>
            </a:r>
            <a:r>
              <a:rPr lang="es-AR" i="0" baseline="0" dirty="0" smtClean="0"/>
              <a:t> </a:t>
            </a:r>
            <a:r>
              <a:rPr lang="es-AR" i="0" baseline="0" dirty="0" err="1" smtClean="0"/>
              <a:t>with</a:t>
            </a:r>
            <a:r>
              <a:rPr lang="es-AR" i="0" baseline="0" dirty="0" smtClean="0"/>
              <a:t> </a:t>
            </a:r>
            <a:r>
              <a:rPr lang="es-AR" i="0" baseline="0" dirty="0" err="1" smtClean="0"/>
              <a:t>the</a:t>
            </a:r>
            <a:r>
              <a:rPr lang="es-AR" i="0" baseline="0" dirty="0" smtClean="0"/>
              <a:t> full </a:t>
            </a:r>
            <a:r>
              <a:rPr lang="es-AR" i="0" baseline="0" dirty="0" err="1" smtClean="0"/>
              <a:t>package</a:t>
            </a:r>
            <a:r>
              <a:rPr lang="es-AR" i="0" baseline="0" dirty="0" smtClean="0"/>
              <a:t>.</a:t>
            </a:r>
          </a:p>
          <a:p>
            <a:pPr marL="171450" indent="-171450">
              <a:buFont typeface="Arial" pitchFamily="34" charset="0"/>
              <a:buChar char="•"/>
            </a:pPr>
            <a:r>
              <a:rPr lang="es-AR" i="0" baseline="0" dirty="0" err="1" smtClean="0"/>
              <a:t>min_parameters</a:t>
            </a:r>
            <a:r>
              <a:rPr lang="es-AR" i="0" baseline="0" dirty="0" smtClean="0"/>
              <a:t>: </a:t>
            </a:r>
            <a:r>
              <a:rPr lang="es-AR" i="0" baseline="0" dirty="0" err="1" smtClean="0"/>
              <a:t>The</a:t>
            </a:r>
            <a:r>
              <a:rPr lang="es-AR" i="0" baseline="0" dirty="0" smtClean="0"/>
              <a:t> </a:t>
            </a:r>
            <a:r>
              <a:rPr lang="es-AR" i="0" baseline="0" dirty="0" err="1" smtClean="0"/>
              <a:t>minimum</a:t>
            </a:r>
            <a:r>
              <a:rPr lang="es-AR" i="0" baseline="0" dirty="0" smtClean="0"/>
              <a:t> </a:t>
            </a:r>
            <a:r>
              <a:rPr lang="es-AR" i="0" baseline="0" dirty="0" err="1" smtClean="0"/>
              <a:t>required</a:t>
            </a:r>
            <a:r>
              <a:rPr lang="es-AR" i="0" baseline="0" dirty="0" smtClean="0"/>
              <a:t> </a:t>
            </a:r>
            <a:r>
              <a:rPr lang="es-AR" i="0" baseline="0" dirty="0" err="1" smtClean="0"/>
              <a:t>number</a:t>
            </a:r>
            <a:r>
              <a:rPr lang="es-AR" i="0" baseline="0" dirty="0" smtClean="0"/>
              <a:t> of </a:t>
            </a:r>
            <a:r>
              <a:rPr lang="es-AR" i="0" baseline="0" dirty="0" err="1" smtClean="0"/>
              <a:t>parameters</a:t>
            </a:r>
            <a:r>
              <a:rPr lang="es-AR" i="0" baseline="0" dirty="0" smtClean="0"/>
              <a:t>. </a:t>
            </a:r>
            <a:r>
              <a:rPr lang="es-AR" i="0" baseline="0" dirty="0" err="1" smtClean="0"/>
              <a:t>It’s</a:t>
            </a:r>
            <a:r>
              <a:rPr lang="es-AR" i="0" baseline="0" dirty="0" smtClean="0"/>
              <a:t> </a:t>
            </a:r>
            <a:r>
              <a:rPr lang="es-AR" i="0" baseline="0" dirty="0" err="1" smtClean="0"/>
              <a:t>used</a:t>
            </a:r>
            <a:r>
              <a:rPr lang="es-AR" i="0" baseline="0" dirty="0" smtClean="0"/>
              <a:t> as a </a:t>
            </a:r>
            <a:r>
              <a:rPr lang="es-AR" i="0" baseline="0" dirty="0" err="1" smtClean="0"/>
              <a:t>validation</a:t>
            </a:r>
            <a:r>
              <a:rPr lang="es-AR" i="0" baseline="0" dirty="0" smtClean="0"/>
              <a:t> </a:t>
            </a:r>
            <a:r>
              <a:rPr lang="es-AR" i="0" baseline="0" dirty="0" err="1" smtClean="0"/>
              <a:t>before</a:t>
            </a:r>
            <a:r>
              <a:rPr lang="es-AR" i="0" baseline="0" dirty="0" smtClean="0"/>
              <a:t> </a:t>
            </a:r>
            <a:r>
              <a:rPr lang="es-AR" i="0" baseline="0" dirty="0" err="1" smtClean="0"/>
              <a:t>saving</a:t>
            </a:r>
            <a:r>
              <a:rPr lang="es-AR" i="0" baseline="0" dirty="0" smtClean="0"/>
              <a:t> </a:t>
            </a:r>
            <a:r>
              <a:rPr lang="es-AR" i="0" baseline="0" dirty="0" err="1" smtClean="0"/>
              <a:t>it</a:t>
            </a:r>
            <a:r>
              <a:rPr lang="es-AR" i="0" baseline="0" dirty="0" smtClean="0"/>
              <a:t>.</a:t>
            </a:r>
          </a:p>
          <a:p>
            <a:pPr marL="171450" indent="-171450">
              <a:buFont typeface="Arial" pitchFamily="34" charset="0"/>
              <a:buChar char="•"/>
            </a:pPr>
            <a:endParaRPr lang="es-AR" i="0" baseline="0" dirty="0" smtClean="0"/>
          </a:p>
          <a:p>
            <a:pPr marL="0" indent="0">
              <a:buFont typeface="Arial" pitchFamily="34" charset="0"/>
              <a:buNone/>
            </a:pPr>
            <a:r>
              <a:rPr lang="es-AR" i="0" baseline="0" dirty="0" smtClean="0"/>
              <a:t>And </a:t>
            </a:r>
            <a:r>
              <a:rPr lang="es-AR" i="0" baseline="0" dirty="0" err="1" smtClean="0"/>
              <a:t>the</a:t>
            </a:r>
            <a:r>
              <a:rPr lang="es-AR" i="0" baseline="0" dirty="0" smtClean="0"/>
              <a:t> </a:t>
            </a:r>
            <a:r>
              <a:rPr lang="es-AR" i="0" baseline="0" dirty="0" err="1" smtClean="0"/>
              <a:t>ones</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remaining</a:t>
            </a:r>
            <a:r>
              <a:rPr lang="es-AR" i="0" baseline="0" dirty="0" smtClean="0"/>
              <a:t> </a:t>
            </a:r>
            <a:r>
              <a:rPr lang="es-AR" i="0" baseline="0" dirty="0" err="1" smtClean="0"/>
              <a:t>two</a:t>
            </a:r>
            <a:r>
              <a:rPr lang="es-AR" i="0" baseline="0" dirty="0" smtClean="0"/>
              <a:t>:</a:t>
            </a:r>
          </a:p>
          <a:p>
            <a:pPr marL="0" indent="0">
              <a:buFont typeface="Arial" pitchFamily="34" charset="0"/>
              <a:buNone/>
            </a:pPr>
            <a:endParaRPr lang="es-AR" i="0" baseline="0" dirty="0" smtClean="0"/>
          </a:p>
          <a:p>
            <a:pPr marL="171450" indent="-171450">
              <a:buFont typeface="Arial" pitchFamily="34" charset="0"/>
              <a:buChar char="•"/>
            </a:pPr>
            <a:r>
              <a:rPr lang="es-AR" i="0" baseline="0" dirty="0" err="1" smtClean="0"/>
              <a:t>table_id</a:t>
            </a:r>
            <a:r>
              <a:rPr lang="es-AR" i="0" baseline="0" dirty="0" smtClean="0"/>
              <a:t>: Id of </a:t>
            </a:r>
            <a:r>
              <a:rPr lang="es-AR" i="0" baseline="0" dirty="0" err="1" smtClean="0"/>
              <a:t>the</a:t>
            </a:r>
            <a:r>
              <a:rPr lang="es-AR" i="0" baseline="0" dirty="0" smtClean="0"/>
              <a:t> </a:t>
            </a:r>
            <a:r>
              <a:rPr lang="es-AR" i="0" baseline="0" dirty="0" err="1" smtClean="0"/>
              <a:t>table</a:t>
            </a:r>
            <a:r>
              <a:rPr lang="es-AR" i="0" baseline="0" dirty="0" smtClean="0"/>
              <a:t> </a:t>
            </a:r>
            <a:r>
              <a:rPr lang="es-AR" i="0" baseline="0" dirty="0" err="1" smtClean="0"/>
              <a:t>to</a:t>
            </a:r>
            <a:r>
              <a:rPr lang="es-AR" i="0" baseline="0" dirty="0" smtClean="0"/>
              <a:t> </a:t>
            </a:r>
            <a:r>
              <a:rPr lang="es-AR" i="0" baseline="0" dirty="0" err="1" smtClean="0"/>
              <a:t>internationalize</a:t>
            </a:r>
            <a:r>
              <a:rPr lang="es-AR" i="0" baseline="0" dirty="0" smtClean="0"/>
              <a:t>. </a:t>
            </a:r>
            <a:r>
              <a:rPr lang="es-AR" i="0" baseline="0" dirty="0" err="1" smtClean="0"/>
              <a:t>This</a:t>
            </a:r>
            <a:r>
              <a:rPr lang="es-AR" i="0" baseline="0" dirty="0" smtClean="0"/>
              <a:t> </a:t>
            </a:r>
            <a:r>
              <a:rPr lang="es-AR" i="0" baseline="0" dirty="0" err="1" smtClean="0"/>
              <a:t>is</a:t>
            </a:r>
            <a:r>
              <a:rPr lang="es-AR" i="0" baseline="0" dirty="0" smtClean="0"/>
              <a:t> </a:t>
            </a:r>
            <a:r>
              <a:rPr lang="es-AR" i="0" baseline="0" dirty="0" err="1" smtClean="0"/>
              <a:t>found</a:t>
            </a:r>
            <a:r>
              <a:rPr lang="es-AR" i="0" baseline="0" dirty="0" smtClean="0"/>
              <a:t> in </a:t>
            </a:r>
            <a:r>
              <a:rPr lang="es-AR" i="0" baseline="0" dirty="0" err="1" smtClean="0"/>
              <a:t>the</a:t>
            </a:r>
            <a:r>
              <a:rPr lang="es-AR" i="0" baseline="0" dirty="0" smtClean="0"/>
              <a:t> </a:t>
            </a:r>
            <a:r>
              <a:rPr lang="es-AR" i="0" baseline="0" dirty="0" err="1" smtClean="0"/>
              <a:t>jbilling_table</a:t>
            </a:r>
            <a:r>
              <a:rPr lang="es-AR" i="0" baseline="0" dirty="0" smtClean="0"/>
              <a:t> </a:t>
            </a:r>
            <a:r>
              <a:rPr lang="es-AR" i="0" baseline="0" dirty="0" err="1" smtClean="0"/>
              <a:t>table</a:t>
            </a:r>
            <a:r>
              <a:rPr lang="es-AR" i="0" baseline="0" dirty="0" smtClean="0"/>
              <a:t>.</a:t>
            </a:r>
          </a:p>
          <a:p>
            <a:pPr marL="171450" indent="-171450">
              <a:buFont typeface="Arial" pitchFamily="34" charset="0"/>
              <a:buChar char="•"/>
            </a:pPr>
            <a:r>
              <a:rPr lang="es-AR" i="0" baseline="0" dirty="0" err="1" smtClean="0"/>
              <a:t>foreign_id</a:t>
            </a:r>
            <a:r>
              <a:rPr lang="es-AR" i="0" baseline="0" dirty="0" smtClean="0"/>
              <a:t>: </a:t>
            </a:r>
            <a:r>
              <a:rPr lang="es-AR" i="0" baseline="0" dirty="0" err="1" smtClean="0"/>
              <a:t>If</a:t>
            </a:r>
            <a:r>
              <a:rPr lang="es-AR" i="0" baseline="0" dirty="0" smtClean="0"/>
              <a:t> of </a:t>
            </a:r>
            <a:r>
              <a:rPr lang="es-AR" i="0" baseline="0" dirty="0" err="1" smtClean="0"/>
              <a:t>the</a:t>
            </a:r>
            <a:r>
              <a:rPr lang="es-AR" i="0" baseline="0" dirty="0" smtClean="0"/>
              <a:t> record </a:t>
            </a:r>
            <a:r>
              <a:rPr lang="es-AR" i="0" baseline="0" dirty="0" err="1" smtClean="0"/>
              <a:t>to</a:t>
            </a:r>
            <a:r>
              <a:rPr lang="es-AR" i="0" baseline="0" dirty="0" smtClean="0"/>
              <a:t> be </a:t>
            </a:r>
            <a:r>
              <a:rPr lang="es-AR" i="0" baseline="0" dirty="0" err="1" smtClean="0"/>
              <a:t>internationalized</a:t>
            </a:r>
            <a:r>
              <a:rPr lang="es-AR" i="0" baseline="0" dirty="0" smtClean="0"/>
              <a:t>.</a:t>
            </a:r>
          </a:p>
          <a:p>
            <a:pPr marL="171450" indent="-171450">
              <a:buFont typeface="Arial" pitchFamily="34" charset="0"/>
              <a:buChar char="•"/>
            </a:pPr>
            <a:r>
              <a:rPr lang="es-AR" i="0" baseline="0" dirty="0" err="1" smtClean="0"/>
              <a:t>psudo_column</a:t>
            </a:r>
            <a:r>
              <a:rPr lang="es-AR" i="0" baseline="0" dirty="0" smtClean="0"/>
              <a:t>: </a:t>
            </a:r>
            <a:r>
              <a:rPr lang="es-AR" i="0" baseline="0" dirty="0" err="1" smtClean="0"/>
              <a:t>It</a:t>
            </a:r>
            <a:r>
              <a:rPr lang="es-AR" i="0" baseline="0" dirty="0" smtClean="0"/>
              <a:t> can be </a:t>
            </a:r>
            <a:r>
              <a:rPr lang="es-AR" i="0" baseline="0" dirty="0" err="1" smtClean="0"/>
              <a:t>title</a:t>
            </a:r>
            <a:r>
              <a:rPr lang="es-AR" i="0" baseline="0" dirty="0" smtClean="0"/>
              <a:t> </a:t>
            </a:r>
            <a:r>
              <a:rPr lang="es-AR" i="0" baseline="0" dirty="0" err="1" smtClean="0"/>
              <a:t>or</a:t>
            </a:r>
            <a:r>
              <a:rPr lang="es-AR" i="0" baseline="0" dirty="0" smtClean="0"/>
              <a:t> </a:t>
            </a:r>
            <a:r>
              <a:rPr lang="es-AR" i="0" baseline="0" dirty="0" err="1" smtClean="0"/>
              <a:t>description</a:t>
            </a:r>
            <a:r>
              <a:rPr lang="es-AR" i="0" baseline="0" dirty="0" smtClean="0"/>
              <a:t>.</a:t>
            </a:r>
          </a:p>
          <a:p>
            <a:pPr marL="171450" indent="-171450">
              <a:buFont typeface="Arial" pitchFamily="34" charset="0"/>
              <a:buChar char="•"/>
            </a:pPr>
            <a:r>
              <a:rPr lang="es-AR" i="0" baseline="0" dirty="0" err="1" smtClean="0"/>
              <a:t>language_id</a:t>
            </a:r>
            <a:r>
              <a:rPr lang="es-AR" i="0" baseline="0" dirty="0" smtClean="0"/>
              <a:t>: Id of </a:t>
            </a:r>
            <a:r>
              <a:rPr lang="es-AR" i="0" baseline="0" dirty="0" err="1" smtClean="0"/>
              <a:t>the</a:t>
            </a:r>
            <a:r>
              <a:rPr lang="es-AR" i="0" baseline="0" dirty="0" smtClean="0"/>
              <a:t> </a:t>
            </a:r>
            <a:r>
              <a:rPr lang="es-AR" i="0" baseline="0" dirty="0" err="1" smtClean="0"/>
              <a:t>language</a:t>
            </a:r>
            <a:r>
              <a:rPr lang="es-AR" i="0" baseline="0" dirty="0" smtClean="0"/>
              <a:t> in </a:t>
            </a:r>
            <a:r>
              <a:rPr lang="es-AR" i="0" baseline="0" dirty="0" err="1" smtClean="0"/>
              <a:t>which</a:t>
            </a:r>
            <a:r>
              <a:rPr lang="es-AR" i="0" baseline="0" dirty="0" smtClean="0"/>
              <a:t> </a:t>
            </a:r>
            <a:r>
              <a:rPr lang="es-AR" i="0" baseline="0" dirty="0" err="1" smtClean="0"/>
              <a:t>we</a:t>
            </a:r>
            <a:r>
              <a:rPr lang="es-AR" i="0" baseline="0" dirty="0" smtClean="0"/>
              <a:t> are </a:t>
            </a:r>
            <a:r>
              <a:rPr lang="es-AR" i="0" baseline="0" dirty="0" err="1" smtClean="0"/>
              <a:t>internationalizing</a:t>
            </a:r>
            <a:r>
              <a:rPr lang="es-AR" i="0" baseline="0" dirty="0" smtClean="0"/>
              <a:t>.</a:t>
            </a:r>
          </a:p>
          <a:p>
            <a:pPr marL="171450" indent="-171450">
              <a:buFont typeface="Arial" pitchFamily="34" charset="0"/>
              <a:buChar char="•"/>
            </a:pPr>
            <a:r>
              <a:rPr lang="es-AR" i="0" baseline="0" dirty="0" err="1" smtClean="0"/>
              <a:t>content</a:t>
            </a:r>
            <a:r>
              <a:rPr lang="es-AR" i="0" baseline="0" dirty="0" smtClean="0"/>
              <a:t>: </a:t>
            </a:r>
            <a:r>
              <a:rPr lang="es-AR" i="0" baseline="0" dirty="0" err="1" smtClean="0"/>
              <a:t>Value</a:t>
            </a:r>
            <a:r>
              <a:rPr lang="es-AR" i="0" baseline="0" dirty="0" smtClean="0"/>
              <a:t> </a:t>
            </a:r>
            <a:r>
              <a:rPr lang="es-AR" i="0" baseline="0" dirty="0" err="1" smtClean="0"/>
              <a:t>for</a:t>
            </a:r>
            <a:r>
              <a:rPr lang="es-AR" i="0" baseline="0" dirty="0" smtClean="0"/>
              <a:t> </a:t>
            </a:r>
            <a:r>
              <a:rPr lang="es-AR" i="0" baseline="0" dirty="0" err="1" smtClean="0"/>
              <a:t>the</a:t>
            </a:r>
            <a:r>
              <a:rPr lang="es-AR" i="0" baseline="0" dirty="0" smtClean="0"/>
              <a:t> </a:t>
            </a:r>
            <a:r>
              <a:rPr lang="es-AR" i="0" baseline="0" dirty="0" err="1" smtClean="0"/>
              <a:t>internationalization</a:t>
            </a:r>
            <a:r>
              <a:rPr lang="es-AR" i="0" baseline="0" dirty="0" smtClean="0"/>
              <a:t>.</a:t>
            </a:r>
            <a:endParaRPr lang="es-AR" dirty="0" smtClean="0"/>
          </a:p>
          <a:p>
            <a:pPr marL="0" indent="0">
              <a:buFont typeface="+mj-lt"/>
              <a:buNone/>
            </a:pPr>
            <a:endParaRPr lang="es-AR" i="0" baseline="0" dirty="0" smtClean="0"/>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20</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Mediation Processor really work? We are going to answer that question now.</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21</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i="0" baseline="0" dirty="0" smtClean="0"/>
              <a:t>Read the bullet points. The most important thing here is that Pricing Models is where the logic on how to calculate the price resides.</a:t>
            </a:r>
          </a:p>
          <a:p>
            <a:pPr marL="171450" indent="-171450">
              <a:buFont typeface="Arial" pitchFamily="34" charset="0"/>
              <a:buChar char="•"/>
            </a:pPr>
            <a:r>
              <a:rPr lang="en-US" i="0" baseline="0" dirty="0" smtClean="0"/>
              <a:t>We have many already built-in models in jBilling.</a:t>
            </a: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22</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see which Models were used during the demo.</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23</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i="0" baseline="0" dirty="0" smtClean="0"/>
              <a:t>The Pricing Model we used in the demo is the one called Graduated.</a:t>
            </a:r>
          </a:p>
          <a:p>
            <a:pPr marL="171450" indent="-171450">
              <a:buFont typeface="Arial" pitchFamily="34" charset="0"/>
              <a:buChar char="•"/>
            </a:pPr>
            <a:r>
              <a:rPr lang="en-US" i="0" baseline="0" dirty="0" smtClean="0"/>
              <a:t>Explain the bullet points.</a:t>
            </a:r>
          </a:p>
          <a:p>
            <a:pPr marL="171450" indent="-171450">
              <a:buFont typeface="Arial" pitchFamily="34" charset="0"/>
              <a:buChar char="•"/>
            </a:pPr>
            <a:r>
              <a:rPr lang="en-US" i="0" baseline="0" dirty="0" smtClean="0"/>
              <a:t>Show the image of how the product was configured to see the Included quantity and rate.</a:t>
            </a: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24</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let’s see how we create or add new Pricing Strategies to jBilling.</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25</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first step is to create a new Pricing Strategy.</a:t>
            </a:r>
          </a:p>
          <a:p>
            <a:pPr marL="171450" indent="-171450">
              <a:buFont typeface="Arial" pitchFamily="34" charset="0"/>
              <a:buChar char="•"/>
              <a:defRPr/>
            </a:pPr>
            <a:r>
              <a:rPr lang="en-US" sz="1200" dirty="0" smtClean="0">
                <a:ea typeface="ＭＳ Ｐゴシック" charset="0"/>
              </a:rPr>
              <a:t>A new strategy should extend from the </a:t>
            </a:r>
            <a:r>
              <a:rPr lang="en-US" sz="1200" i="1" dirty="0" err="1" smtClean="0">
                <a:ea typeface="ＭＳ Ｐゴシック" charset="0"/>
              </a:rPr>
              <a:t>AbstractPricingStrategy</a:t>
            </a:r>
            <a:r>
              <a:rPr lang="en-US" sz="1200" dirty="0" smtClean="0">
                <a:ea typeface="ＭＳ Ｐゴシック" charset="0"/>
              </a:rPr>
              <a:t> class,</a:t>
            </a:r>
          </a:p>
          <a:p>
            <a:pPr marL="171450" indent="-171450">
              <a:buFont typeface="Arial" pitchFamily="34" charset="0"/>
              <a:buChar char="•"/>
              <a:defRPr/>
            </a:pPr>
            <a:r>
              <a:rPr lang="en-US" sz="1200" dirty="0" smtClean="0">
                <a:ea typeface="ＭＳ Ｐゴシック" charset="0"/>
              </a:rPr>
              <a:t>The</a:t>
            </a:r>
            <a:r>
              <a:rPr lang="en-US" sz="1200" baseline="0" dirty="0" smtClean="0">
                <a:ea typeface="ＭＳ Ｐゴシック" charset="0"/>
              </a:rPr>
              <a:t> most important part is to implement the </a:t>
            </a:r>
            <a:r>
              <a:rPr lang="en-US" sz="1200" i="1" dirty="0" err="1" smtClean="0">
                <a:ea typeface="ＭＳ Ｐゴシック" charset="0"/>
              </a:rPr>
              <a:t>applyTo</a:t>
            </a:r>
            <a:r>
              <a:rPr lang="en-US" sz="1200" i="1" dirty="0" smtClean="0">
                <a:ea typeface="ＭＳ Ｐゴシック" charset="0"/>
              </a:rPr>
              <a:t>()</a:t>
            </a:r>
            <a:r>
              <a:rPr lang="en-US" sz="1200" dirty="0" smtClean="0">
                <a:ea typeface="ＭＳ Ｐゴシック" charset="0"/>
              </a:rPr>
              <a:t>  method which</a:t>
            </a:r>
            <a:r>
              <a:rPr lang="en-US" sz="1200" baseline="0" dirty="0" smtClean="0">
                <a:ea typeface="ＭＳ Ｐゴシック" charset="0"/>
              </a:rPr>
              <a:t> </a:t>
            </a:r>
            <a:r>
              <a:rPr lang="en-US" sz="1200" dirty="0" smtClean="0">
                <a:ea typeface="ＭＳ Ｐゴシック" charset="0"/>
              </a:rPr>
              <a:t>should calculate the price and set it in the </a:t>
            </a:r>
            <a:r>
              <a:rPr lang="en-US" sz="1200" i="1" dirty="0" err="1" smtClean="0">
                <a:ea typeface="ＭＳ Ｐゴシック" charset="0"/>
              </a:rPr>
              <a:t>PricingResult</a:t>
            </a:r>
            <a:r>
              <a:rPr lang="en-US" sz="1200" baseline="0" dirty="0" smtClean="0">
                <a:ea typeface="ＭＳ Ｐゴシック" charset="0"/>
              </a:rPr>
              <a:t> object.</a:t>
            </a:r>
            <a:endParaRPr lang="en-US" sz="120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26</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These are the things</a:t>
            </a:r>
            <a:r>
              <a:rPr lang="en-US" sz="1200" baseline="0" dirty="0" smtClean="0">
                <a:ea typeface="ＭＳ Ｐゴシック" charset="0"/>
              </a:rPr>
              <a:t> we can define in our Strategy class.</a:t>
            </a:r>
          </a:p>
          <a:p>
            <a:pPr marL="171450" indent="-171450">
              <a:buFont typeface="Arial" pitchFamily="34" charset="0"/>
              <a:buChar char="•"/>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First of all the attributes that will be available to configure. We can define the name, the type and even if it’s required or not.</a:t>
            </a:r>
          </a:p>
          <a:p>
            <a:pPr marL="171450" indent="-171450">
              <a:buFont typeface="Arial" pitchFamily="34" charset="0"/>
              <a:buChar char="•"/>
              <a:defRPr/>
            </a:pPr>
            <a:r>
              <a:rPr lang="es-AR" i="0" baseline="0" dirty="0" err="1" smtClean="0"/>
              <a:t>Then</a:t>
            </a:r>
            <a:r>
              <a:rPr lang="es-AR" i="0" baseline="0" dirty="0" smtClean="0"/>
              <a:t> </a:t>
            </a:r>
            <a:r>
              <a:rPr lang="es-AR" i="0" baseline="0" dirty="0" err="1" smtClean="0"/>
              <a:t>we</a:t>
            </a:r>
            <a:r>
              <a:rPr lang="es-AR" i="0" baseline="0" dirty="0" smtClean="0"/>
              <a:t> can set </a:t>
            </a:r>
            <a:r>
              <a:rPr lang="es-AR" i="0" baseline="0" dirty="0" err="1" smtClean="0"/>
              <a:t>the</a:t>
            </a:r>
            <a:r>
              <a:rPr lang="es-AR" i="0" baseline="0" dirty="0" smtClean="0"/>
              <a:t> </a:t>
            </a:r>
            <a:r>
              <a:rPr lang="es-AR" i="0" baseline="0" dirty="0" err="1" smtClean="0"/>
              <a:t>chain</a:t>
            </a:r>
            <a:r>
              <a:rPr lang="es-AR" i="0" baseline="0" dirty="0" smtClean="0"/>
              <a:t> position </a:t>
            </a:r>
            <a:r>
              <a:rPr lang="es-AR" i="0" baseline="0" dirty="0" err="1" smtClean="0"/>
              <a:t>for</a:t>
            </a:r>
            <a:r>
              <a:rPr lang="es-AR" i="0" baseline="0" dirty="0" smtClean="0"/>
              <a:t> </a:t>
            </a:r>
            <a:r>
              <a:rPr lang="es-AR" i="0" baseline="0" dirty="0" err="1" smtClean="0"/>
              <a:t>this</a:t>
            </a:r>
            <a:r>
              <a:rPr lang="es-AR" i="0" baseline="0" dirty="0" smtClean="0"/>
              <a:t> </a:t>
            </a:r>
            <a:r>
              <a:rPr lang="es-AR" i="0" baseline="0" dirty="0" err="1" smtClean="0"/>
              <a:t>strategy</a:t>
            </a:r>
            <a:r>
              <a:rPr lang="es-AR" i="0" baseline="0" dirty="0" smtClean="0"/>
              <a:t>. </a:t>
            </a:r>
            <a:r>
              <a:rPr lang="es-AR" i="0" baseline="0" dirty="0" err="1" smtClean="0"/>
              <a:t>We</a:t>
            </a:r>
            <a:r>
              <a:rPr lang="es-AR" i="0" baseline="0" dirty="0" smtClean="0"/>
              <a:t> can </a:t>
            </a:r>
            <a:r>
              <a:rPr lang="es-AR" i="0" baseline="0" dirty="0" err="1" smtClean="0"/>
              <a:t>tell</a:t>
            </a:r>
            <a:r>
              <a:rPr lang="es-AR" i="0" baseline="0" dirty="0" smtClean="0"/>
              <a:t> </a:t>
            </a:r>
            <a:r>
              <a:rPr lang="es-AR" i="0" baseline="0" dirty="0" err="1" smtClean="0"/>
              <a:t>the</a:t>
            </a:r>
            <a:r>
              <a:rPr lang="es-AR" i="0" baseline="0" dirty="0" smtClean="0"/>
              <a:t> </a:t>
            </a:r>
            <a:r>
              <a:rPr lang="es-AR" i="0" baseline="0" dirty="0" err="1" smtClean="0"/>
              <a:t>system</a:t>
            </a:r>
            <a:r>
              <a:rPr lang="es-AR" i="0" baseline="0" dirty="0" smtClean="0"/>
              <a:t> </a:t>
            </a:r>
            <a:r>
              <a:rPr lang="es-AR" i="0" baseline="0" dirty="0" err="1" smtClean="0"/>
              <a:t>the</a:t>
            </a:r>
            <a:r>
              <a:rPr lang="es-AR" i="0" baseline="0" dirty="0" smtClean="0"/>
              <a:t> positions in </a:t>
            </a:r>
            <a:r>
              <a:rPr lang="es-AR" i="0" baseline="0" dirty="0" err="1" smtClean="0"/>
              <a:t>which</a:t>
            </a:r>
            <a:r>
              <a:rPr lang="es-AR" i="0" baseline="0" dirty="0" smtClean="0"/>
              <a:t> </a:t>
            </a:r>
            <a:r>
              <a:rPr lang="es-AR" i="0" baseline="0" dirty="0" err="1" smtClean="0"/>
              <a:t>this</a:t>
            </a:r>
            <a:r>
              <a:rPr lang="es-AR" i="0" baseline="0" dirty="0" smtClean="0"/>
              <a:t> </a:t>
            </a:r>
            <a:r>
              <a:rPr lang="es-AR" i="0" baseline="0" dirty="0" err="1" smtClean="0"/>
              <a:t>model</a:t>
            </a:r>
            <a:r>
              <a:rPr lang="es-AR" i="0" baseline="0" dirty="0" smtClean="0"/>
              <a:t> can be </a:t>
            </a:r>
            <a:r>
              <a:rPr lang="es-AR" i="0" baseline="0" dirty="0" err="1" smtClean="0"/>
              <a:t>added</a:t>
            </a:r>
            <a:r>
              <a:rPr lang="es-AR" i="0" baseline="0" dirty="0" smtClean="0"/>
              <a:t>.</a:t>
            </a:r>
          </a:p>
          <a:p>
            <a:pPr marL="171450" indent="-171450">
              <a:buFont typeface="Arial" pitchFamily="34" charset="0"/>
              <a:buChar char="•"/>
              <a:defRPr/>
            </a:pPr>
            <a:r>
              <a:rPr lang="es-AR" i="0" baseline="0" dirty="0" err="1" smtClean="0"/>
              <a:t>Finally</a:t>
            </a:r>
            <a:r>
              <a:rPr lang="es-AR" i="0" baseline="0" dirty="0" smtClean="0"/>
              <a:t>, </a:t>
            </a:r>
            <a:r>
              <a:rPr lang="es-AR" i="0" baseline="0" dirty="0" err="1" smtClean="0"/>
              <a:t>we</a:t>
            </a:r>
            <a:r>
              <a:rPr lang="es-AR" i="0" baseline="0" dirty="0" smtClean="0"/>
              <a:t> can </a:t>
            </a:r>
            <a:r>
              <a:rPr lang="es-AR" i="0" baseline="0" dirty="0" err="1" smtClean="0"/>
              <a:t>tell</a:t>
            </a:r>
            <a:r>
              <a:rPr lang="es-AR" i="0" baseline="0" dirty="0" smtClean="0"/>
              <a:t> </a:t>
            </a:r>
            <a:r>
              <a:rPr lang="es-AR" i="0" baseline="0" dirty="0" err="1" smtClean="0"/>
              <a:t>the</a:t>
            </a:r>
            <a:r>
              <a:rPr lang="es-AR" i="0" baseline="0" dirty="0" smtClean="0"/>
              <a:t> </a:t>
            </a:r>
            <a:r>
              <a:rPr lang="es-AR" i="0" baseline="0" dirty="0" err="1" smtClean="0"/>
              <a:t>system</a:t>
            </a:r>
            <a:r>
              <a:rPr lang="es-AR" i="0" baseline="0" dirty="0" smtClean="0"/>
              <a:t> </a:t>
            </a:r>
            <a:r>
              <a:rPr lang="es-AR" i="0" baseline="0" dirty="0" err="1" smtClean="0"/>
              <a:t>if</a:t>
            </a:r>
            <a:r>
              <a:rPr lang="es-AR" i="0" baseline="0" dirty="0" smtClean="0"/>
              <a:t> </a:t>
            </a:r>
            <a:r>
              <a:rPr lang="es-AR" i="0" baseline="0" dirty="0" err="1" smtClean="0"/>
              <a:t>the</a:t>
            </a:r>
            <a:r>
              <a:rPr lang="es-AR" i="0" baseline="0" dirty="0" smtClean="0"/>
              <a:t> </a:t>
            </a:r>
            <a:r>
              <a:rPr lang="es-AR" i="0" baseline="0" dirty="0" err="1" smtClean="0"/>
              <a:t>model</a:t>
            </a:r>
            <a:r>
              <a:rPr lang="es-AR" i="0" baseline="0" dirty="0" smtClean="0"/>
              <a:t> </a:t>
            </a:r>
            <a:r>
              <a:rPr lang="es-AR" i="0" baseline="0" dirty="0" err="1" smtClean="0"/>
              <a:t>requires</a:t>
            </a:r>
            <a:r>
              <a:rPr lang="es-AR" i="0" baseline="0" dirty="0" smtClean="0"/>
              <a:t> </a:t>
            </a:r>
            <a:r>
              <a:rPr lang="es-AR" i="0" baseline="0" dirty="0" err="1" smtClean="0"/>
              <a:t>past</a:t>
            </a:r>
            <a:r>
              <a:rPr lang="es-AR" i="0" baseline="0" dirty="0" smtClean="0"/>
              <a:t> </a:t>
            </a:r>
            <a:r>
              <a:rPr lang="es-AR" i="0" baseline="0" dirty="0" err="1" smtClean="0"/>
              <a:t>usage</a:t>
            </a:r>
            <a:r>
              <a:rPr lang="es-AR" i="0" baseline="0" dirty="0" smtClean="0"/>
              <a:t> data. </a:t>
            </a:r>
            <a:r>
              <a:rPr lang="es-AR" i="0" baseline="0" dirty="0" err="1" smtClean="0"/>
              <a:t>If</a:t>
            </a:r>
            <a:r>
              <a:rPr lang="es-AR" i="0" baseline="0" dirty="0" smtClean="0"/>
              <a:t> </a:t>
            </a:r>
            <a:r>
              <a:rPr lang="es-AR" i="0" baseline="0" dirty="0" err="1" smtClean="0"/>
              <a:t>not</a:t>
            </a:r>
            <a:r>
              <a:rPr lang="es-AR" i="0" baseline="0" dirty="0" smtClean="0"/>
              <a:t>, </a:t>
            </a:r>
            <a:r>
              <a:rPr lang="es-AR" i="0" baseline="0" dirty="0" err="1" smtClean="0"/>
              <a:t>then</a:t>
            </a:r>
            <a:r>
              <a:rPr lang="es-AR" i="0" baseline="0" dirty="0" smtClean="0"/>
              <a:t> </a:t>
            </a:r>
            <a:r>
              <a:rPr lang="es-AR" i="0" baseline="0" dirty="0" err="1" smtClean="0"/>
              <a:t>we</a:t>
            </a:r>
            <a:r>
              <a:rPr lang="es-AR" i="0" baseline="0" dirty="0" smtClean="0"/>
              <a:t> </a:t>
            </a:r>
            <a:r>
              <a:rPr lang="es-AR" i="0" baseline="0" dirty="0" err="1" smtClean="0"/>
              <a:t>avoid</a:t>
            </a:r>
            <a:r>
              <a:rPr lang="es-AR" i="0" baseline="0" dirty="0" smtClean="0"/>
              <a:t> </a:t>
            </a:r>
            <a:r>
              <a:rPr lang="es-AR" i="0" baseline="0" dirty="0" err="1" smtClean="0"/>
              <a:t>doing</a:t>
            </a:r>
            <a:r>
              <a:rPr lang="es-AR" i="0" baseline="0" dirty="0" smtClean="0"/>
              <a:t> a </a:t>
            </a:r>
            <a:r>
              <a:rPr lang="es-AR" i="0" baseline="0" dirty="0" err="1" smtClean="0"/>
              <a:t>lot</a:t>
            </a:r>
            <a:r>
              <a:rPr lang="es-AR" i="0" baseline="0" dirty="0" smtClean="0"/>
              <a:t> of DB </a:t>
            </a:r>
            <a:r>
              <a:rPr lang="es-AR" i="0" baseline="0" dirty="0" err="1" smtClean="0"/>
              <a:t>queries</a:t>
            </a:r>
            <a:r>
              <a:rPr lang="es-AR" i="0" baseline="0" dirty="0" smtClean="0"/>
              <a:t> </a:t>
            </a:r>
            <a:r>
              <a:rPr lang="es-AR" i="0" baseline="0" dirty="0" err="1" smtClean="0"/>
              <a:t>to</a:t>
            </a:r>
            <a:r>
              <a:rPr lang="es-AR" i="0" baseline="0" dirty="0" smtClean="0"/>
              <a:t> </a:t>
            </a:r>
            <a:r>
              <a:rPr lang="es-AR" i="0" baseline="0" dirty="0" err="1" smtClean="0"/>
              <a:t>retrieve</a:t>
            </a:r>
            <a:r>
              <a:rPr lang="es-AR" i="0" baseline="0" dirty="0" smtClean="0"/>
              <a:t> </a:t>
            </a:r>
            <a:r>
              <a:rPr lang="es-AR" i="0" baseline="0" dirty="0" err="1" smtClean="0"/>
              <a:t>all</a:t>
            </a:r>
            <a:r>
              <a:rPr lang="es-AR" i="0" baseline="0" dirty="0" smtClean="0"/>
              <a:t> </a:t>
            </a:r>
            <a:r>
              <a:rPr lang="es-AR" i="0" baseline="0" dirty="0" err="1" smtClean="0"/>
              <a:t>that</a:t>
            </a:r>
            <a:r>
              <a:rPr lang="es-AR" i="0" baseline="0" dirty="0" smtClean="0"/>
              <a:t> </a:t>
            </a:r>
            <a:r>
              <a:rPr lang="es-AR" i="0" baseline="0" dirty="0" err="1" smtClean="0"/>
              <a:t>information</a:t>
            </a:r>
            <a:r>
              <a:rPr lang="es-AR" i="0" baseline="0" dirty="0" smtClean="0"/>
              <a:t>.</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27</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The next step is to add a new entry to the</a:t>
            </a:r>
            <a:r>
              <a:rPr lang="en-US" sz="1200" baseline="0" dirty="0" smtClean="0">
                <a:ea typeface="ＭＳ Ｐゴシック" charset="0"/>
              </a:rPr>
              <a:t> </a:t>
            </a:r>
            <a:r>
              <a:rPr lang="en-US" sz="1200" i="1" baseline="0" dirty="0" err="1" smtClean="0">
                <a:ea typeface="ＭＳ Ｐゴシック" charset="0"/>
              </a:rPr>
              <a:t>PriceModelStrategy</a:t>
            </a:r>
            <a:r>
              <a:rPr lang="en-US" sz="1200" i="0" baseline="0" dirty="0" smtClean="0">
                <a:ea typeface="ＭＳ Ｐゴシック" charset="0"/>
              </a:rPr>
              <a:t>  </a:t>
            </a:r>
            <a:r>
              <a:rPr lang="en-US" sz="1200" i="0" baseline="0" dirty="0" err="1" smtClean="0">
                <a:ea typeface="ＭＳ Ｐゴシック" charset="0"/>
              </a:rPr>
              <a:t>enum</a:t>
            </a:r>
            <a:r>
              <a:rPr lang="en-US" sz="1200" i="0" baseline="0" dirty="0" smtClean="0">
                <a:ea typeface="ＭＳ Ｐゴシック" charset="0"/>
              </a:rPr>
              <a:t>. This is a way to tell the system which models are available.</a:t>
            </a:r>
            <a:endParaRPr lang="en-US" sz="1200" i="1"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28</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One of the last steps is to create</a:t>
            </a:r>
            <a:r>
              <a:rPr lang="en-US" sz="1200" baseline="0" dirty="0" smtClean="0">
                <a:ea typeface="ＭＳ Ｐゴシック" charset="0"/>
              </a:rPr>
              <a:t> a template </a:t>
            </a:r>
            <a:r>
              <a:rPr lang="en-US" sz="1200" baseline="0" dirty="0" err="1" smtClean="0">
                <a:ea typeface="ＭＳ Ｐゴシック" charset="0"/>
              </a:rPr>
              <a:t>gsp</a:t>
            </a:r>
            <a:r>
              <a:rPr lang="en-US" sz="1200" baseline="0" dirty="0" smtClean="0">
                <a:ea typeface="ＭＳ Ｐゴシック" charset="0"/>
              </a:rPr>
              <a:t> page to show in the UI.</a:t>
            </a:r>
            <a:endParaRPr lang="en-US" sz="1200" i="1"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29</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meant to be a high level diagram of how the concepts seeing in the demo and in this presentation get integrated between them. </a:t>
            </a:r>
          </a:p>
          <a:p>
            <a:endParaRPr lang="en-US" baseline="0" dirty="0" smtClean="0"/>
          </a:p>
          <a:p>
            <a:pPr marL="228600" indent="-228600">
              <a:buFont typeface="+mj-lt"/>
              <a:buAutoNum type="arabicPeriod"/>
            </a:pPr>
            <a:r>
              <a:rPr lang="en-US" baseline="0" dirty="0" smtClean="0"/>
              <a:t>First of all we show a high level image explaining that our goal is to Have the CDRs processed by jBilling and transformed into orders.</a:t>
            </a:r>
          </a:p>
          <a:p>
            <a:pPr marL="228600" indent="-228600">
              <a:buFont typeface="+mj-lt"/>
              <a:buAutoNum type="arabicPeriod"/>
            </a:pPr>
            <a:r>
              <a:rPr lang="en-US" baseline="0" dirty="0" smtClean="0"/>
              <a:t>Then we introduce the idea of the Mediation Reader and the Mediation Processor which are the actual entities in charge of transforming the CDRs into orders.</a:t>
            </a:r>
          </a:p>
          <a:p>
            <a:pPr marL="228600" indent="-228600">
              <a:buFont typeface="+mj-lt"/>
              <a:buAutoNum type="arabicPeriod"/>
            </a:pPr>
            <a:r>
              <a:rPr lang="en-US" baseline="0" dirty="0" smtClean="0"/>
              <a:t>After that we show that before creating the orders the Pricing Models get executed to calculate the correct price for each item.</a:t>
            </a:r>
          </a:p>
          <a:p>
            <a:pPr marL="228600" indent="-228600">
              <a:buFont typeface="+mj-lt"/>
              <a:buAutoNum type="arabicPeriod"/>
            </a:pPr>
            <a:r>
              <a:rPr lang="en-US" baseline="0" dirty="0" smtClean="0"/>
              <a:t>Finally after the Order is updated or created some events are triggered, for example the </a:t>
            </a:r>
            <a:r>
              <a:rPr lang="en-US" baseline="0" dirty="0" err="1" smtClean="0"/>
              <a:t>NewQuantityEvent</a:t>
            </a:r>
            <a:r>
              <a:rPr lang="en-US" baseline="0" dirty="0" smtClean="0"/>
              <a:t> and the </a:t>
            </a:r>
            <a:r>
              <a:rPr lang="en-US" baseline="0" dirty="0" err="1" smtClean="0"/>
              <a:t>NewPriceEvent</a:t>
            </a:r>
            <a:r>
              <a:rPr lang="en-US" baseline="0" dirty="0" smtClean="0"/>
              <a:t>.</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Finally we</a:t>
            </a:r>
            <a:r>
              <a:rPr lang="en-US" sz="1200" baseline="0" dirty="0" smtClean="0">
                <a:ea typeface="ＭＳ Ｐゴシック" charset="0"/>
              </a:rPr>
              <a:t> need to internationalize our new Pricing Model.</a:t>
            </a:r>
            <a:endParaRPr lang="en-US" sz="1200" i="1"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30</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We are going to show a quick example to demonstrate how easy it</a:t>
            </a:r>
            <a:r>
              <a:rPr lang="en-US" sz="1200" baseline="0" dirty="0" smtClean="0">
                <a:ea typeface="ＭＳ Ｐゴシック" charset="0"/>
              </a:rPr>
              <a:t> is to add a new Pricing Strategy to jBilling.</a:t>
            </a:r>
            <a:endParaRPr lang="en-US" sz="1200" dirty="0" smtClean="0">
              <a:ea typeface="ＭＳ Ｐゴシック" charset="0"/>
            </a:endParaRPr>
          </a:p>
          <a:p>
            <a:pPr marL="0" indent="0">
              <a:buFont typeface="Arial" pitchFamily="34" charset="0"/>
              <a:buNone/>
              <a:defRPr/>
            </a:pPr>
            <a:endParaRPr lang="en-US" sz="1200" dirty="0" smtClean="0">
              <a:ea typeface="ＭＳ Ｐゴシック" charset="0"/>
            </a:endParaRPr>
          </a:p>
          <a:p>
            <a:pPr marL="0" indent="0">
              <a:buFont typeface="Arial" pitchFamily="34" charset="0"/>
              <a:buNone/>
              <a:defRPr/>
            </a:pPr>
            <a:r>
              <a:rPr lang="en-US" sz="1200" dirty="0" smtClean="0">
                <a:ea typeface="ＭＳ Ｐゴシック" charset="0"/>
              </a:rPr>
              <a:t>For this example we are going to add a new Pricing Model that increases the price of the product depending on the country of the Customer.. We’ll assume that the complexity of the code is something extra</a:t>
            </a:r>
            <a:r>
              <a:rPr lang="en-US" sz="1200" baseline="0" dirty="0" smtClean="0">
                <a:ea typeface="ＭＳ Ｐゴシック" charset="0"/>
              </a:rPr>
              <a:t>.</a:t>
            </a:r>
          </a:p>
          <a:p>
            <a:pPr marL="0" indent="0">
              <a:buFont typeface="Arial" pitchFamily="34" charset="0"/>
              <a:buNone/>
              <a:defRPr/>
            </a:pPr>
            <a:endParaRPr lang="en-US" sz="1200" i="1" baseline="0" dirty="0" smtClean="0">
              <a:ea typeface="ＭＳ Ｐゴシック" charset="0"/>
            </a:endParaRPr>
          </a:p>
          <a:p>
            <a:pPr marL="228600" indent="-228600">
              <a:buFont typeface="+mj-lt"/>
              <a:buAutoNum type="arabicPeriod"/>
              <a:defRPr/>
            </a:pPr>
            <a:r>
              <a:rPr lang="en-US" sz="1200" i="0" baseline="0" dirty="0" smtClean="0">
                <a:ea typeface="ＭＳ Ｐゴシック" charset="0"/>
              </a:rPr>
              <a:t>Copy the file </a:t>
            </a:r>
            <a:r>
              <a:rPr lang="en-US" sz="1200" i="1" kern="1200" dirty="0" smtClean="0">
                <a:solidFill>
                  <a:srgbClr val="000000"/>
                </a:solidFill>
                <a:effectLst/>
                <a:latin typeface="Proxima Nova Regular"/>
                <a:ea typeface="Proxima Nova Regular"/>
                <a:cs typeface="Proxima Nova Regular"/>
              </a:rPr>
              <a:t>CountryPricingStrategy.java </a:t>
            </a:r>
            <a:r>
              <a:rPr lang="en-US" sz="1200" i="0" kern="1200" dirty="0" smtClean="0">
                <a:solidFill>
                  <a:srgbClr val="000000"/>
                </a:solidFill>
                <a:effectLst/>
                <a:latin typeface="Proxima Nova Regular"/>
                <a:ea typeface="Proxima Nova Regular"/>
                <a:cs typeface="Proxima Nova Regular"/>
              </a:rPr>
              <a:t>to the following path: </a:t>
            </a:r>
            <a:r>
              <a:rPr lang="en-US" sz="1200" i="1" kern="1200" dirty="0" err="1" smtClean="0">
                <a:solidFill>
                  <a:srgbClr val="000000"/>
                </a:solidFill>
                <a:effectLst/>
                <a:latin typeface="Proxima Nova Regular"/>
                <a:ea typeface="Proxima Nova Regular"/>
                <a:cs typeface="Proxima Nova Regular"/>
              </a:rPr>
              <a:t>src</a:t>
            </a:r>
            <a:r>
              <a:rPr lang="en-US" sz="1200" i="1" kern="1200" dirty="0" smtClean="0">
                <a:solidFill>
                  <a:srgbClr val="000000"/>
                </a:solidFill>
                <a:effectLst/>
                <a:latin typeface="Proxima Nova Regular"/>
                <a:ea typeface="Proxima Nova Regular"/>
                <a:cs typeface="Proxima Nova Regular"/>
              </a:rPr>
              <a:t>/java/com/</a:t>
            </a:r>
            <a:r>
              <a:rPr lang="en-US" sz="1200" i="1" kern="1200" dirty="0" err="1" smtClean="0">
                <a:solidFill>
                  <a:srgbClr val="000000"/>
                </a:solidFill>
                <a:effectLst/>
                <a:latin typeface="Proxima Nova Regular"/>
                <a:ea typeface="Proxima Nova Regular"/>
                <a:cs typeface="Proxima Nova Regular"/>
              </a:rPr>
              <a:t>sapienter</a:t>
            </a:r>
            <a:r>
              <a:rPr lang="en-US" sz="1200" i="1" kern="1200" dirty="0" smtClean="0">
                <a:solidFill>
                  <a:srgbClr val="000000"/>
                </a:solidFill>
                <a:effectLst/>
                <a:latin typeface="Proxima Nova Regular"/>
                <a:ea typeface="Proxima Nova Regular"/>
                <a:cs typeface="Proxima Nova Regular"/>
              </a:rPr>
              <a:t>/</a:t>
            </a:r>
            <a:r>
              <a:rPr lang="en-US" sz="1200" i="1" kern="1200" dirty="0" err="1" smtClean="0">
                <a:solidFill>
                  <a:srgbClr val="000000"/>
                </a:solidFill>
                <a:effectLst/>
                <a:latin typeface="Proxima Nova Regular"/>
                <a:ea typeface="Proxima Nova Regular"/>
                <a:cs typeface="Proxima Nova Regular"/>
              </a:rPr>
              <a:t>jbilling</a:t>
            </a:r>
            <a:r>
              <a:rPr lang="en-US" sz="1200" i="1" kern="1200" dirty="0" smtClean="0">
                <a:solidFill>
                  <a:srgbClr val="000000"/>
                </a:solidFill>
                <a:effectLst/>
                <a:latin typeface="Proxima Nova Regular"/>
                <a:ea typeface="Proxima Nova Regular"/>
                <a:cs typeface="Proxima Nova Regular"/>
              </a:rPr>
              <a:t>/server/pricing/strategy/ </a:t>
            </a:r>
          </a:p>
          <a:p>
            <a:pPr marL="228600" indent="-228600">
              <a:buFont typeface="+mj-lt"/>
              <a:buAutoNum type="arabicPeriod"/>
              <a:defRPr/>
            </a:pPr>
            <a:r>
              <a:rPr lang="en-US" sz="1200" i="0" dirty="0" smtClean="0">
                <a:ea typeface="ＭＳ Ｐゴシック" charset="0"/>
              </a:rPr>
              <a:t>Copy the file </a:t>
            </a:r>
            <a:r>
              <a:rPr lang="en-US" sz="1200" i="1" kern="1200" dirty="0" smtClean="0">
                <a:solidFill>
                  <a:srgbClr val="000000"/>
                </a:solidFill>
                <a:effectLst/>
                <a:latin typeface="Proxima Nova Regular"/>
                <a:ea typeface="Proxima Nova Regular"/>
                <a:cs typeface="Proxima Nova Regular"/>
              </a:rPr>
              <a:t>_</a:t>
            </a:r>
            <a:r>
              <a:rPr lang="en-US" sz="1200" i="1" kern="1200" dirty="0" err="1" smtClean="0">
                <a:solidFill>
                  <a:srgbClr val="000000"/>
                </a:solidFill>
                <a:effectLst/>
                <a:latin typeface="Proxima Nova Regular"/>
                <a:ea typeface="Proxima Nova Regular"/>
                <a:cs typeface="Proxima Nova Regular"/>
              </a:rPr>
              <a:t>country.gsp</a:t>
            </a:r>
            <a:r>
              <a:rPr lang="en-US" sz="1200" i="1" kern="1200" dirty="0" smtClean="0">
                <a:solidFill>
                  <a:srgbClr val="000000"/>
                </a:solidFill>
                <a:effectLst/>
                <a:latin typeface="Proxima Nova Regular"/>
                <a:ea typeface="Proxima Nova Regular"/>
                <a:cs typeface="Proxima Nova Regular"/>
              </a:rPr>
              <a:t> </a:t>
            </a:r>
            <a:r>
              <a:rPr lang="en-US" sz="1200" i="0" kern="1200" dirty="0" smtClean="0">
                <a:solidFill>
                  <a:srgbClr val="000000"/>
                </a:solidFill>
                <a:effectLst/>
                <a:latin typeface="Proxima Nova Regular"/>
                <a:ea typeface="Proxima Nova Regular"/>
                <a:cs typeface="Proxima Nova Regular"/>
              </a:rPr>
              <a:t>to</a:t>
            </a:r>
            <a:r>
              <a:rPr lang="en-US" sz="1200" i="0" kern="1200" baseline="0" dirty="0" smtClean="0">
                <a:solidFill>
                  <a:srgbClr val="000000"/>
                </a:solidFill>
                <a:effectLst/>
                <a:latin typeface="Proxima Nova Regular"/>
                <a:ea typeface="Proxima Nova Regular"/>
                <a:cs typeface="Proxima Nova Regular"/>
              </a:rPr>
              <a:t> the following path: </a:t>
            </a:r>
            <a:r>
              <a:rPr lang="en-US" sz="1200" i="1" kern="1200" dirty="0" smtClean="0">
                <a:solidFill>
                  <a:srgbClr val="000000"/>
                </a:solidFill>
                <a:effectLst/>
                <a:latin typeface="Proxima Nova Regular"/>
                <a:ea typeface="Proxima Nova Regular"/>
                <a:cs typeface="Proxima Nova Regular"/>
              </a:rPr>
              <a:t>grails-app/views/</a:t>
            </a:r>
            <a:r>
              <a:rPr lang="en-US" sz="1200" i="1" kern="1200" dirty="0" err="1" smtClean="0">
                <a:solidFill>
                  <a:srgbClr val="000000"/>
                </a:solidFill>
                <a:effectLst/>
                <a:latin typeface="Proxima Nova Regular"/>
                <a:ea typeface="Proxima Nova Regular"/>
                <a:cs typeface="Proxima Nova Regular"/>
              </a:rPr>
              <a:t>priceModel</a:t>
            </a:r>
            <a:r>
              <a:rPr lang="en-US" sz="1200" i="1" kern="1200" dirty="0" smtClean="0">
                <a:solidFill>
                  <a:srgbClr val="000000"/>
                </a:solidFill>
                <a:effectLst/>
                <a:latin typeface="Proxima Nova Regular"/>
                <a:ea typeface="Proxima Nova Regular"/>
                <a:cs typeface="Proxima Nova Regular"/>
              </a:rPr>
              <a:t>/strategy/ </a:t>
            </a:r>
          </a:p>
          <a:p>
            <a:pPr marL="228600" indent="-228600">
              <a:buFont typeface="+mj-lt"/>
              <a:buAutoNum type="arabicPeriod"/>
              <a:defRPr/>
            </a:pPr>
            <a:r>
              <a:rPr lang="en-US" sz="1200" i="0" kern="1200" dirty="0" smtClean="0">
                <a:solidFill>
                  <a:srgbClr val="000000"/>
                </a:solidFill>
                <a:effectLst/>
                <a:latin typeface="Proxima Nova Regular"/>
                <a:ea typeface="ＭＳ Ｐゴシック" charset="0"/>
              </a:rPr>
              <a:t>Modify the </a:t>
            </a:r>
            <a:r>
              <a:rPr lang="en-US" sz="1200" i="1" kern="1200" dirty="0" smtClean="0">
                <a:solidFill>
                  <a:srgbClr val="000000"/>
                </a:solidFill>
                <a:effectLst/>
                <a:latin typeface="Proxima Nova Regular"/>
                <a:ea typeface="Proxima Nova Regular"/>
                <a:cs typeface="Proxima Nova Regular"/>
              </a:rPr>
              <a:t>PriceModelStrategy.java</a:t>
            </a:r>
            <a:r>
              <a:rPr lang="en-US" sz="1200" i="1" kern="1200" baseline="0" dirty="0" smtClean="0">
                <a:solidFill>
                  <a:srgbClr val="000000"/>
                </a:solidFill>
                <a:effectLst/>
                <a:latin typeface="Proxima Nova Regular"/>
                <a:ea typeface="Proxima Nova Regular"/>
                <a:cs typeface="Proxima Nova Regular"/>
              </a:rPr>
              <a:t>  </a:t>
            </a:r>
            <a:r>
              <a:rPr lang="en-US" sz="1200" i="0" kern="1200" baseline="0" dirty="0" err="1" smtClean="0">
                <a:solidFill>
                  <a:srgbClr val="000000"/>
                </a:solidFill>
                <a:effectLst/>
                <a:latin typeface="Proxima Nova Regular"/>
                <a:ea typeface="Proxima Nova Regular"/>
                <a:cs typeface="Proxima Nova Regular"/>
              </a:rPr>
              <a:t>enum</a:t>
            </a:r>
            <a:r>
              <a:rPr lang="en-US" sz="1200" i="0" kern="1200" baseline="0" dirty="0" smtClean="0">
                <a:solidFill>
                  <a:srgbClr val="000000"/>
                </a:solidFill>
                <a:effectLst/>
                <a:latin typeface="Proxima Nova Regular"/>
                <a:ea typeface="Proxima Nova Regular"/>
                <a:cs typeface="Proxima Nova Regular"/>
              </a:rPr>
              <a:t> to add our recently created model</a:t>
            </a:r>
          </a:p>
          <a:p>
            <a:pPr marL="0" indent="0">
              <a:buFont typeface="Arial" pitchFamily="34" charset="0"/>
              <a:buNone/>
              <a:defRPr/>
            </a:pPr>
            <a:endParaRPr lang="en-US" sz="1200" i="0" kern="1200" baseline="0" dirty="0" smtClean="0">
              <a:solidFill>
                <a:srgbClr val="000000"/>
              </a:solidFill>
              <a:effectLst/>
              <a:latin typeface="Proxima Nova Regular"/>
              <a:ea typeface="ＭＳ Ｐゴシック" charset="0"/>
            </a:endParaRPr>
          </a:p>
          <a:p>
            <a:pPr marL="0" indent="0">
              <a:buFont typeface="Arial" pitchFamily="34" charset="0"/>
              <a:buNone/>
              <a:defRPr/>
            </a:pPr>
            <a:r>
              <a:rPr lang="en-US" sz="1200" i="0" kern="1200" baseline="0" dirty="0" smtClean="0">
                <a:solidFill>
                  <a:srgbClr val="000000"/>
                </a:solidFill>
                <a:effectLst/>
                <a:latin typeface="Proxima Nova Regular"/>
                <a:ea typeface="ＭＳ Ｐゴシック" charset="0"/>
              </a:rPr>
              <a:t>This is the piece of code you need to add just bellow the last entry:</a:t>
            </a:r>
          </a:p>
          <a:p>
            <a:pPr marL="0" indent="0">
              <a:buFont typeface="Arial" pitchFamily="34" charset="0"/>
              <a:buNone/>
              <a:defRPr/>
            </a:pPr>
            <a:endParaRPr lang="en-US" sz="1200" i="0" kern="1200" baseline="0" dirty="0" smtClean="0">
              <a:solidFill>
                <a:srgbClr val="000000"/>
              </a:solidFill>
              <a:effectLst/>
              <a:latin typeface="Proxima Nova Regular"/>
              <a:ea typeface="ＭＳ Ｐゴシック" charset="0"/>
            </a:endParaRPr>
          </a:p>
          <a:p>
            <a:pPr marL="0" indent="0">
              <a:buFont typeface="Arial" pitchFamily="34" charset="0"/>
              <a:buNone/>
              <a:defRPr/>
            </a:pPr>
            <a:r>
              <a:rPr lang="en-US" sz="1200" b="0" i="1" dirty="0" smtClean="0">
                <a:latin typeface="Courier New" pitchFamily="49" charset="0"/>
                <a:ea typeface="ＭＳ Ｐゴシック" charset="0"/>
                <a:cs typeface="Courier New" pitchFamily="49" charset="0"/>
              </a:rPr>
              <a:t>/** Pricing strategy that increases the price depending on the country.*/    </a:t>
            </a:r>
          </a:p>
          <a:p>
            <a:pPr marL="0" indent="0">
              <a:buFont typeface="Arial" pitchFamily="34" charset="0"/>
              <a:buNone/>
              <a:defRPr/>
            </a:pPr>
            <a:r>
              <a:rPr lang="en-US" sz="1200" b="0" i="1" dirty="0" smtClean="0">
                <a:latin typeface="Courier New" pitchFamily="49" charset="0"/>
                <a:ea typeface="ＭＳ Ｐゴシック" charset="0"/>
                <a:cs typeface="Courier New" pitchFamily="49" charset="0"/>
              </a:rPr>
              <a:t>COUNTRY                   (new </a:t>
            </a:r>
            <a:r>
              <a:rPr lang="en-US" sz="1200" b="0" i="1" dirty="0" err="1" smtClean="0">
                <a:latin typeface="Courier New" pitchFamily="49" charset="0"/>
                <a:ea typeface="ＭＳ Ｐゴシック" charset="0"/>
                <a:cs typeface="Courier New" pitchFamily="49" charset="0"/>
              </a:rPr>
              <a:t>CountryPricingStrategy</a:t>
            </a:r>
            <a:r>
              <a:rPr lang="en-US" sz="1200" b="0" i="1" dirty="0" smtClean="0">
                <a:latin typeface="Courier New" pitchFamily="49" charset="0"/>
                <a:ea typeface="ＭＳ Ｐゴシック" charset="0"/>
                <a:cs typeface="Courier New" pitchFamily="49" charset="0"/>
              </a:rPr>
              <a:t>());</a:t>
            </a:r>
          </a:p>
          <a:p>
            <a:pPr marL="0" indent="0">
              <a:buFont typeface="Arial" pitchFamily="34" charset="0"/>
              <a:buNone/>
              <a:defRPr/>
            </a:pPr>
            <a:endParaRPr lang="en-US" sz="1200" b="0" i="1" dirty="0" smtClean="0">
              <a:latin typeface="Courier New" pitchFamily="49" charset="0"/>
              <a:ea typeface="ＭＳ Ｐゴシック" charset="0"/>
              <a:cs typeface="Courier New" pitchFamily="49" charset="0"/>
            </a:endParaRPr>
          </a:p>
          <a:p>
            <a:pPr marL="0" indent="0">
              <a:buFont typeface="Arial" pitchFamily="34" charset="0"/>
              <a:buNone/>
              <a:defRPr/>
            </a:pPr>
            <a:r>
              <a:rPr lang="en-US" sz="1200" b="1" i="1" dirty="0" smtClean="0">
                <a:latin typeface="Courier New" pitchFamily="49" charset="0"/>
                <a:ea typeface="ＭＳ Ｐゴシック" charset="0"/>
                <a:cs typeface="Courier New" pitchFamily="49" charset="0"/>
              </a:rPr>
              <a:t>Remember to replace the last ; with a , and import the CountryPricingStrategy.java class</a:t>
            </a:r>
          </a:p>
          <a:p>
            <a:pPr marL="0" indent="0">
              <a:buFont typeface="Arial" pitchFamily="34" charset="0"/>
              <a:buNone/>
              <a:defRPr/>
            </a:pPr>
            <a:endParaRPr lang="en-US" sz="1200" b="0" i="1" dirty="0" smtClean="0">
              <a:latin typeface="Courier New" pitchFamily="49" charset="0"/>
              <a:ea typeface="ＭＳ Ｐゴシック" charset="0"/>
              <a:cs typeface="Courier New" pitchFamily="49" charset="0"/>
            </a:endParaRPr>
          </a:p>
          <a:p>
            <a:pPr marL="228600" indent="-228600">
              <a:buFont typeface="+mj-lt"/>
              <a:buAutoNum type="arabicPeriod" startAt="4"/>
              <a:defRPr/>
            </a:pPr>
            <a:r>
              <a:rPr lang="en-US" sz="1200" b="0" i="0" dirty="0" smtClean="0">
                <a:latin typeface="Courier New" pitchFamily="49" charset="0"/>
                <a:ea typeface="ＭＳ Ｐゴシック" charset="0"/>
                <a:cs typeface="Courier New" pitchFamily="49" charset="0"/>
              </a:rPr>
              <a:t>Modify the </a:t>
            </a:r>
            <a:r>
              <a:rPr lang="en-US" sz="1200" b="0" i="1" dirty="0" err="1" smtClean="0">
                <a:latin typeface="Courier New" pitchFamily="49" charset="0"/>
                <a:ea typeface="ＭＳ Ｐゴシック" charset="0"/>
                <a:cs typeface="Courier New" pitchFamily="49" charset="0"/>
              </a:rPr>
              <a:t>messages.properties</a:t>
            </a:r>
            <a:r>
              <a:rPr lang="en-US" sz="1200" b="0" i="1" baseline="0" dirty="0" smtClean="0">
                <a:latin typeface="Courier New" pitchFamily="49" charset="0"/>
                <a:ea typeface="ＭＳ Ｐゴシック" charset="0"/>
                <a:cs typeface="Courier New" pitchFamily="49" charset="0"/>
              </a:rPr>
              <a:t> </a:t>
            </a:r>
            <a:r>
              <a:rPr lang="en-US" sz="1200" b="0" i="0" baseline="0" dirty="0" smtClean="0">
                <a:latin typeface="Courier New" pitchFamily="49" charset="0"/>
                <a:ea typeface="ＭＳ Ｐゴシック" charset="0"/>
                <a:cs typeface="Courier New" pitchFamily="49" charset="0"/>
              </a:rPr>
              <a:t> file and add this line: </a:t>
            </a:r>
            <a:r>
              <a:rPr lang="en-US" sz="1200" b="0" i="1" baseline="0" dirty="0" err="1" smtClean="0">
                <a:latin typeface="Courier New" pitchFamily="49" charset="0"/>
                <a:ea typeface="ＭＳ Ｐゴシック" charset="0"/>
                <a:cs typeface="Courier New" pitchFamily="49" charset="0"/>
              </a:rPr>
              <a:t>price.strategy.COUNTRY</a:t>
            </a:r>
            <a:r>
              <a:rPr lang="en-US" sz="1200" b="0" i="1" baseline="0" dirty="0" smtClean="0">
                <a:latin typeface="Courier New" pitchFamily="49" charset="0"/>
                <a:ea typeface="ＭＳ Ｐゴシック" charset="0"/>
                <a:cs typeface="Courier New" pitchFamily="49" charset="0"/>
              </a:rPr>
              <a:t>=Country  </a:t>
            </a:r>
            <a:r>
              <a:rPr lang="en-US" sz="1200" b="0" i="0" baseline="0" dirty="0" smtClean="0">
                <a:latin typeface="Courier New" pitchFamily="49" charset="0"/>
                <a:ea typeface="ＭＳ Ｐゴシック" charset="0"/>
                <a:cs typeface="Courier New" pitchFamily="49" charset="0"/>
              </a:rPr>
              <a:t>right after the last line which should be the RATE_CARD.</a:t>
            </a:r>
          </a:p>
          <a:p>
            <a:pPr marL="228600" indent="-228600">
              <a:buFont typeface="+mj-lt"/>
              <a:buAutoNum type="arabicPeriod" startAt="4"/>
              <a:defRPr/>
            </a:pPr>
            <a:r>
              <a:rPr lang="en-US" sz="1200" b="0" i="0" baseline="0" dirty="0" smtClean="0">
                <a:latin typeface="Courier New" pitchFamily="49" charset="0"/>
                <a:ea typeface="ＭＳ Ｐゴシック" charset="0"/>
                <a:cs typeface="Courier New" pitchFamily="49" charset="0"/>
              </a:rPr>
              <a:t>Run a full clean/compile and start the application again.</a:t>
            </a:r>
          </a:p>
          <a:p>
            <a:pPr marL="228600" indent="-228600">
              <a:buFont typeface="+mj-lt"/>
              <a:buAutoNum type="arabicPeriod" startAt="4"/>
              <a:defRPr/>
            </a:pPr>
            <a:r>
              <a:rPr lang="en-US" sz="1200" b="0" i="0" baseline="0" dirty="0" smtClean="0">
                <a:latin typeface="Courier New" pitchFamily="49" charset="0"/>
                <a:ea typeface="ＭＳ Ｐゴシック" charset="0"/>
                <a:cs typeface="Courier New" pitchFamily="49" charset="0"/>
              </a:rPr>
              <a:t>Now you should be able to use the new pricing model without any problem.</a:t>
            </a:r>
          </a:p>
          <a:p>
            <a:pPr marL="228600" indent="-228600">
              <a:buFont typeface="+mj-lt"/>
              <a:buAutoNum type="arabicPeriod" startAt="4"/>
              <a:defRPr/>
            </a:pPr>
            <a:r>
              <a:rPr lang="en-US" sz="1200" b="0" i="0" baseline="0" dirty="0" smtClean="0">
                <a:latin typeface="Courier New" pitchFamily="49" charset="0"/>
                <a:ea typeface="ＭＳ Ｐゴシック" charset="0"/>
                <a:cs typeface="Courier New" pitchFamily="49" charset="0"/>
              </a:rPr>
              <a:t>Create a new product with the information like in the image </a:t>
            </a:r>
            <a:r>
              <a:rPr lang="en-US" sz="1200" b="0" i="1" baseline="0" dirty="0" smtClean="0">
                <a:latin typeface="Courier New" pitchFamily="49" charset="0"/>
                <a:ea typeface="ＭＳ Ｐゴシック" charset="0"/>
                <a:cs typeface="Courier New" pitchFamily="49" charset="0"/>
              </a:rPr>
              <a:t>price_model_example.png</a:t>
            </a:r>
            <a:r>
              <a:rPr lang="en-US" sz="1200" b="0" i="0" baseline="0" dirty="0" smtClean="0">
                <a:latin typeface="Courier New" pitchFamily="49" charset="0"/>
                <a:ea typeface="ＭＳ Ｐゴシック" charset="0"/>
                <a:cs typeface="Courier New" pitchFamily="49" charset="0"/>
              </a:rPr>
              <a:t>. That configuration means that the rate of the product is 10 dollars and the percentage to be applied if the country is US is 5%, if the country is CA is 50% and by default if the country wasn’t listed here we use a 10%.</a:t>
            </a:r>
          </a:p>
          <a:p>
            <a:pPr marL="228600" indent="-228600">
              <a:buFont typeface="+mj-lt"/>
              <a:buAutoNum type="arabicPeriod" startAt="4"/>
              <a:defRPr/>
            </a:pPr>
            <a:r>
              <a:rPr lang="en-US" sz="1200" b="0" i="0" dirty="0" smtClean="0">
                <a:latin typeface="Courier New" pitchFamily="49" charset="0"/>
                <a:ea typeface="ＭＳ Ｐゴシック" charset="0"/>
                <a:cs typeface="Courier New" pitchFamily="49" charset="0"/>
              </a:rPr>
              <a:t>Try</a:t>
            </a:r>
            <a:r>
              <a:rPr lang="en-US" sz="1200" b="0" i="0" baseline="0" dirty="0" smtClean="0">
                <a:latin typeface="Courier New" pitchFamily="49" charset="0"/>
                <a:ea typeface="ＭＳ Ｐゴシック" charset="0"/>
                <a:cs typeface="Courier New" pitchFamily="49" charset="0"/>
              </a:rPr>
              <a:t> creating an order for a customer and you will see that the rate gets incremented according to the configured percentage. Edit the customer to change the country from CA to US and you will see a change in the price when creating an order. Finally edit the customer again and select a country that’s not CA or US and when creating the order it should use the default percentage.</a:t>
            </a:r>
            <a:endParaRPr lang="en-US" sz="1200" b="0" i="0" dirty="0" smtClean="0">
              <a:latin typeface="Courier New" pitchFamily="49" charset="0"/>
              <a:ea typeface="ＭＳ Ｐゴシック" charset="0"/>
              <a:cs typeface="Courier New" pitchFamily="49"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31</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our last topic we’ll be talking about Internal Events in jBilling.</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32</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Internal events follow</a:t>
            </a:r>
            <a:r>
              <a:rPr lang="en-US" sz="1200" baseline="0" dirty="0" smtClean="0">
                <a:ea typeface="ＭＳ Ｐゴシック" charset="0"/>
              </a:rPr>
              <a:t> the listener pattern.</a:t>
            </a:r>
          </a:p>
          <a:p>
            <a:pPr marL="171450" indent="-171450">
              <a:buFont typeface="Arial" pitchFamily="34" charset="0"/>
              <a:buChar char="•"/>
              <a:defRPr/>
            </a:pPr>
            <a:r>
              <a:rPr lang="en-US" sz="1200" i="0" baseline="0" dirty="0" smtClean="0">
                <a:ea typeface="ＭＳ Ｐゴシック" charset="0"/>
              </a:rPr>
              <a:t>We have an Event that is triggered when something specific happens and there’s a listener class that is waiting for one or more events to be fired. At that point it catches the event and process the information contained within to perform some predefined action.</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33</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as our last section of the training let’s see how to create new Events and Listeners.</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34</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first step is to create the</a:t>
            </a:r>
            <a:r>
              <a:rPr lang="en-US" sz="1200" baseline="0" dirty="0" smtClean="0">
                <a:ea typeface="ＭＳ Ｐゴシック" charset="0"/>
              </a:rPr>
              <a:t> class that will represent the Event.</a:t>
            </a:r>
          </a:p>
          <a:p>
            <a:pPr marL="171450" indent="-171450">
              <a:buFont typeface="Arial" pitchFamily="34" charset="0"/>
              <a:buChar char="•"/>
              <a:defRPr/>
            </a:pPr>
            <a:r>
              <a:rPr lang="en-US" sz="1200" i="0" baseline="0" dirty="0" smtClean="0">
                <a:ea typeface="ＭＳ Ｐゴシック" charset="0"/>
              </a:rPr>
              <a:t>It has to implement the Event interface.</a:t>
            </a:r>
          </a:p>
          <a:p>
            <a:pPr marL="171450" indent="-171450">
              <a:buFont typeface="Arial" pitchFamily="34" charset="0"/>
              <a:buChar char="•"/>
              <a:defRPr/>
            </a:pPr>
            <a:r>
              <a:rPr lang="en-US" sz="1200" i="0" baseline="0" dirty="0" smtClean="0">
                <a:ea typeface="ＭＳ Ｐゴシック" charset="0"/>
              </a:rPr>
              <a:t>It also has to contain all the extra information that will be needed by the listener.</a:t>
            </a:r>
          </a:p>
          <a:p>
            <a:pPr marL="171450" indent="-171450">
              <a:buFont typeface="Arial" pitchFamily="34" charset="0"/>
              <a:buChar char="•"/>
              <a:defRPr/>
            </a:pPr>
            <a:r>
              <a:rPr lang="en-US" sz="1200" i="0" baseline="0" dirty="0" smtClean="0">
                <a:ea typeface="ＭＳ Ｐゴシック" charset="0"/>
              </a:rPr>
              <a:t>In our example it also has an </a:t>
            </a:r>
            <a:r>
              <a:rPr lang="en-US" sz="1200" i="0" baseline="0" dirty="0" err="1" smtClean="0">
                <a:ea typeface="ＭＳ Ｐゴシック" charset="0"/>
              </a:rPr>
              <a:t>OrderDTO</a:t>
            </a:r>
            <a:r>
              <a:rPr lang="en-US" sz="1200" i="0" baseline="0" dirty="0" smtClean="0">
                <a:ea typeface="ＭＳ Ｐゴシック" charset="0"/>
              </a:rPr>
              <a:t> object because this event is triggered when an Order is deleted, so we’ll need the order’s information in the listener to perform some specific action.</a:t>
            </a:r>
          </a:p>
          <a:p>
            <a:pPr marL="171450" indent="-171450">
              <a:buFont typeface="Arial" pitchFamily="34" charset="0"/>
              <a:buChar char="•"/>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As an example you can show the code for the OrderDeletedEvent.java Event which is in: </a:t>
            </a:r>
            <a:r>
              <a:rPr lang="en-US" sz="1200" i="1" baseline="0" dirty="0" err="1" smtClean="0">
                <a:ea typeface="ＭＳ Ｐゴシック" charset="0"/>
              </a:rPr>
              <a:t>src</a:t>
            </a:r>
            <a:r>
              <a:rPr lang="en-US" sz="1200" i="1" baseline="0" dirty="0" smtClean="0">
                <a:ea typeface="ＭＳ Ｐゴシック" charset="0"/>
              </a:rPr>
              <a:t>\java\com\</a:t>
            </a:r>
            <a:r>
              <a:rPr lang="en-US" sz="1200" i="1" baseline="0" dirty="0" err="1" smtClean="0">
                <a:ea typeface="ＭＳ Ｐゴシック" charset="0"/>
              </a:rPr>
              <a:t>sapienter</a:t>
            </a:r>
            <a:r>
              <a:rPr lang="en-US" sz="1200" i="1" baseline="0" dirty="0" smtClean="0">
                <a:ea typeface="ＭＳ Ｐゴシック" charset="0"/>
              </a:rPr>
              <a:t>\</a:t>
            </a:r>
            <a:r>
              <a:rPr lang="en-US" sz="1200" i="1" baseline="0" dirty="0" err="1" smtClean="0">
                <a:ea typeface="ＭＳ Ｐゴシック" charset="0"/>
              </a:rPr>
              <a:t>jbilling</a:t>
            </a:r>
            <a:r>
              <a:rPr lang="en-US" sz="1200" i="1" baseline="0" dirty="0" smtClean="0">
                <a:ea typeface="ＭＳ Ｐゴシック" charset="0"/>
              </a:rPr>
              <a:t>\server\order\event\OrderDeletedEvent.java</a:t>
            </a:r>
            <a:endParaRPr lang="en-US" sz="1200" i="1"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35</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next step is to create the listener itself.</a:t>
            </a:r>
          </a:p>
          <a:p>
            <a:pPr marL="171450" indent="-171450">
              <a:buFont typeface="Arial" pitchFamily="34" charset="0"/>
              <a:buChar char="•"/>
              <a:defRPr/>
            </a:pPr>
            <a:r>
              <a:rPr lang="en-US" sz="1200" dirty="0" smtClean="0">
                <a:ea typeface="ＭＳ Ｐゴシック" charset="0"/>
              </a:rPr>
              <a:t>The listener class has to extend from the </a:t>
            </a:r>
            <a:r>
              <a:rPr lang="en-US" sz="1200" dirty="0" err="1" smtClean="0">
                <a:ea typeface="ＭＳ Ｐゴシック" charset="0"/>
              </a:rPr>
              <a:t>PluggableTask</a:t>
            </a:r>
            <a:r>
              <a:rPr lang="en-US" sz="1200" dirty="0" smtClean="0">
                <a:ea typeface="ＭＳ Ｐゴシック" charset="0"/>
              </a:rPr>
              <a:t> class because it’s a plugin and it has to implement the </a:t>
            </a:r>
            <a:r>
              <a:rPr lang="en-US" sz="1200" dirty="0" err="1" smtClean="0">
                <a:ea typeface="ＭＳ Ｐゴシック" charset="0"/>
              </a:rPr>
              <a:t>IIternalEventsTask</a:t>
            </a:r>
            <a:r>
              <a:rPr lang="en-US" sz="1200" dirty="0" smtClean="0">
                <a:ea typeface="ＭＳ Ｐゴシック" charset="0"/>
              </a:rPr>
              <a:t> interface.</a:t>
            </a:r>
          </a:p>
          <a:p>
            <a:pPr marL="171450" indent="-171450">
              <a:buFont typeface="Arial" pitchFamily="34" charset="0"/>
              <a:buChar char="•"/>
              <a:defRPr/>
            </a:pPr>
            <a:endParaRPr lang="en-US" sz="1200" dirty="0" smtClean="0">
              <a:ea typeface="ＭＳ Ｐゴシック" charset="0"/>
            </a:endParaRPr>
          </a:p>
          <a:p>
            <a:pPr marL="171450" marR="0" indent="-171450" algn="l" defTabSz="449259" rtl="0" eaLnBrk="0" fontAlgn="base" latinLnBrk="0" hangingPunct="0">
              <a:lnSpc>
                <a:spcPct val="100000"/>
              </a:lnSpc>
              <a:spcBef>
                <a:spcPct val="30000"/>
              </a:spcBef>
              <a:spcAft>
                <a:spcPct val="0"/>
              </a:spcAft>
              <a:buClr>
                <a:srgbClr val="000000"/>
              </a:buClr>
              <a:buSzPct val="100000"/>
              <a:buFont typeface="Arial" pitchFamily="34" charset="0"/>
              <a:buChar char="•"/>
              <a:tabLst/>
              <a:defRPr/>
            </a:pPr>
            <a:r>
              <a:rPr lang="en-US" sz="1200" i="0" baseline="0" dirty="0" smtClean="0">
                <a:ea typeface="ＭＳ Ｐゴシック" charset="0"/>
              </a:rPr>
              <a:t>As an example you can show the code for the DynamicBalanceManagerTask.java Listener which is in: </a:t>
            </a:r>
            <a:r>
              <a:rPr lang="en-US" sz="1200" i="1" baseline="0" dirty="0" err="1" smtClean="0">
                <a:ea typeface="ＭＳ Ｐゴシック" charset="0"/>
              </a:rPr>
              <a:t>src</a:t>
            </a:r>
            <a:r>
              <a:rPr lang="en-US" sz="1200" i="1" baseline="0" dirty="0" smtClean="0">
                <a:ea typeface="ＭＳ Ｐゴシック" charset="0"/>
              </a:rPr>
              <a:t>\java\com\</a:t>
            </a:r>
            <a:r>
              <a:rPr lang="en-US" sz="1200" i="1" baseline="0" dirty="0" err="1" smtClean="0">
                <a:ea typeface="ＭＳ Ｐゴシック" charset="0"/>
              </a:rPr>
              <a:t>sapienter</a:t>
            </a:r>
            <a:r>
              <a:rPr lang="en-US" sz="1200" i="1" baseline="0" dirty="0" smtClean="0">
                <a:ea typeface="ＭＳ Ｐゴシック" charset="0"/>
              </a:rPr>
              <a:t>\</a:t>
            </a:r>
            <a:r>
              <a:rPr lang="en-US" sz="1200" i="1" baseline="0" dirty="0" err="1" smtClean="0">
                <a:ea typeface="ＭＳ Ｐゴシック" charset="0"/>
              </a:rPr>
              <a:t>jbilling</a:t>
            </a:r>
            <a:r>
              <a:rPr lang="en-US" sz="1200" i="1" baseline="0" dirty="0" smtClean="0">
                <a:ea typeface="ＭＳ Ｐゴシック" charset="0"/>
              </a:rPr>
              <a:t>\server\user\balance\DynamicBalanceManagerTask.java</a:t>
            </a:r>
            <a:endParaRPr lang="en-US" sz="1200" i="1" dirty="0" smtClean="0">
              <a:ea typeface="ＭＳ Ｐゴシック" charset="0"/>
            </a:endParaRPr>
          </a:p>
          <a:p>
            <a:pPr marL="171450" indent="-171450">
              <a:buFont typeface="Arial" pitchFamily="34" charset="0"/>
              <a:buChar char="•"/>
              <a:defRPr/>
            </a:pP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36</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architecture of an</a:t>
            </a:r>
            <a:r>
              <a:rPr lang="en-US" sz="1200" baseline="0" dirty="0" smtClean="0">
                <a:ea typeface="ＭＳ Ｐゴシック" charset="0"/>
              </a:rPr>
              <a:t> Event-Listener Pattern is that you can have:</a:t>
            </a:r>
          </a:p>
          <a:p>
            <a:pPr marL="914393" lvl="1" indent="-171450">
              <a:buFont typeface="Arial" pitchFamily="34" charset="0"/>
              <a:buChar char="•"/>
              <a:defRPr/>
            </a:pPr>
            <a:r>
              <a:rPr lang="en-US" sz="1200" i="0" baseline="0" dirty="0" smtClean="0">
                <a:ea typeface="ＭＳ Ｐゴシック" charset="0"/>
              </a:rPr>
              <a:t>More than one Event</a:t>
            </a:r>
          </a:p>
          <a:p>
            <a:pPr marL="914393" lvl="1" indent="-171450">
              <a:buFont typeface="Arial" pitchFamily="34" charset="0"/>
              <a:buChar char="•"/>
              <a:defRPr/>
            </a:pPr>
            <a:r>
              <a:rPr lang="en-US" sz="1200" i="0" baseline="0" dirty="0" smtClean="0">
                <a:ea typeface="ＭＳ Ｐゴシック" charset="0"/>
              </a:rPr>
              <a:t>More than one Listener</a:t>
            </a:r>
          </a:p>
          <a:p>
            <a:pPr marL="914393" lvl="1" indent="-171450">
              <a:buFont typeface="Arial" pitchFamily="34" charset="0"/>
              <a:buChar char="•"/>
              <a:defRPr/>
            </a:pPr>
            <a:r>
              <a:rPr lang="en-US" sz="1200" i="0" baseline="0" dirty="0" smtClean="0">
                <a:ea typeface="ＭＳ Ｐゴシック" charset="0"/>
              </a:rPr>
              <a:t>One event can be listened by one Listener</a:t>
            </a:r>
          </a:p>
          <a:p>
            <a:pPr marL="914393" lvl="1" indent="-171450">
              <a:buFont typeface="Arial" pitchFamily="34" charset="0"/>
              <a:buChar char="•"/>
              <a:defRPr/>
            </a:pPr>
            <a:r>
              <a:rPr lang="en-US" sz="1200" i="0" baseline="0" dirty="0" smtClean="0">
                <a:ea typeface="ＭＳ Ｐゴシック" charset="0"/>
              </a:rPr>
              <a:t>One event can be listened by more than one Listener</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37</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i="0" dirty="0" smtClean="0">
                <a:ea typeface="ＭＳ Ｐゴシック" charset="0"/>
              </a:rPr>
              <a:t>By</a:t>
            </a:r>
            <a:r>
              <a:rPr lang="en-US" sz="1200" i="0" baseline="0" dirty="0" smtClean="0">
                <a:ea typeface="ＭＳ Ｐゴシック" charset="0"/>
              </a:rPr>
              <a:t> implementing the </a:t>
            </a:r>
            <a:r>
              <a:rPr lang="en-US" sz="1200" i="0" baseline="0" dirty="0" err="1" smtClean="0">
                <a:ea typeface="ＭＳ Ｐゴシック" charset="0"/>
              </a:rPr>
              <a:t>IIternalEventsTask</a:t>
            </a:r>
            <a:r>
              <a:rPr lang="en-US" sz="1200" i="0" baseline="0" dirty="0" smtClean="0">
                <a:ea typeface="ＭＳ Ｐゴシック" charset="0"/>
              </a:rPr>
              <a:t> interface you have to implement 3 methods:</a:t>
            </a:r>
          </a:p>
          <a:p>
            <a:pPr marL="0" indent="0">
              <a:buFont typeface="Arial" pitchFamily="34" charset="0"/>
              <a:buNone/>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You have to define the events to which the listener class listens to.</a:t>
            </a:r>
          </a:p>
          <a:p>
            <a:pPr marL="171450" indent="-171450">
              <a:buFont typeface="Arial" pitchFamily="34" charset="0"/>
              <a:buChar char="•"/>
              <a:defRPr/>
            </a:pPr>
            <a:r>
              <a:rPr lang="en-US" sz="1200" i="0" baseline="0" dirty="0" smtClean="0">
                <a:ea typeface="ＭＳ Ｐゴシック" charset="0"/>
              </a:rPr>
              <a:t>You have to define a method that returns those events.</a:t>
            </a:r>
          </a:p>
          <a:p>
            <a:pPr marL="171450" indent="-171450">
              <a:buFont typeface="Arial" pitchFamily="34" charset="0"/>
              <a:buChar char="•"/>
              <a:defRPr/>
            </a:pPr>
            <a:r>
              <a:rPr lang="en-US" sz="1200" i="0" baseline="0" dirty="0" smtClean="0">
                <a:ea typeface="ＭＳ Ｐゴシック" charset="0"/>
              </a:rPr>
              <a:t>You have to define the method that will process the event and perform an action.</a:t>
            </a:r>
            <a:endParaRPr lang="en-US" sz="1200" i="0" dirty="0" smtClean="0">
              <a:ea typeface="ＭＳ Ｐゴシック" charset="0"/>
            </a:endParaRPr>
          </a:p>
          <a:p>
            <a:pPr marL="0" indent="0">
              <a:buFont typeface="+mj-lt"/>
              <a:buNone/>
            </a:pPr>
            <a:endParaRPr lang="es-AR" i="0" baseline="0" dirty="0" smtClean="0"/>
          </a:p>
          <a:p>
            <a:pPr marL="0" indent="0">
              <a:buFont typeface="+mj-lt"/>
              <a:buNone/>
            </a:pPr>
            <a:r>
              <a:rPr lang="es-AR" i="0" baseline="0" dirty="0" smtClean="0"/>
              <a:t>As </a:t>
            </a:r>
            <a:r>
              <a:rPr lang="es-AR" i="0" baseline="0" dirty="0" err="1" smtClean="0"/>
              <a:t>an</a:t>
            </a:r>
            <a:r>
              <a:rPr lang="es-AR" i="0" baseline="0" dirty="0" smtClean="0"/>
              <a:t> </a:t>
            </a:r>
            <a:r>
              <a:rPr lang="es-AR" i="0" baseline="0" dirty="0" err="1" smtClean="0"/>
              <a:t>example</a:t>
            </a:r>
            <a:r>
              <a:rPr lang="es-AR" i="0" baseline="0" dirty="0" smtClean="0"/>
              <a:t> </a:t>
            </a:r>
            <a:r>
              <a:rPr lang="es-AR" i="0" baseline="0" dirty="0" err="1" smtClean="0"/>
              <a:t>we</a:t>
            </a:r>
            <a:r>
              <a:rPr lang="es-AR" i="0" baseline="0" dirty="0" smtClean="0"/>
              <a:t> </a:t>
            </a:r>
            <a:r>
              <a:rPr lang="es-AR" i="0" baseline="0" dirty="0" err="1" smtClean="0"/>
              <a:t>have</a:t>
            </a:r>
            <a:r>
              <a:rPr lang="es-AR" i="0" baseline="0" dirty="0" smtClean="0"/>
              <a:t> </a:t>
            </a:r>
            <a:r>
              <a:rPr lang="es-AR" i="0" baseline="0" dirty="0" err="1" smtClean="0"/>
              <a:t>the</a:t>
            </a:r>
            <a:r>
              <a:rPr lang="es-AR" i="0" baseline="0" dirty="0" smtClean="0"/>
              <a:t> </a:t>
            </a:r>
            <a:r>
              <a:rPr lang="es-AR" i="0" baseline="0" dirty="0" err="1" smtClean="0"/>
              <a:t>BasicPenaltyTask</a:t>
            </a:r>
            <a:r>
              <a:rPr lang="es-AR" i="0" baseline="0" dirty="0" smtClean="0"/>
              <a:t> </a:t>
            </a:r>
            <a:r>
              <a:rPr lang="es-AR" i="0" baseline="0" dirty="0" err="1" smtClean="0"/>
              <a:t>listener</a:t>
            </a:r>
            <a:r>
              <a:rPr lang="es-AR" i="0" baseline="0" dirty="0" smtClean="0"/>
              <a:t> </a:t>
            </a:r>
            <a:r>
              <a:rPr lang="es-AR" i="0" baseline="0" dirty="0" err="1" smtClean="0"/>
              <a:t>that</a:t>
            </a:r>
            <a:r>
              <a:rPr lang="es-AR" i="0" baseline="0" dirty="0" smtClean="0"/>
              <a:t> </a:t>
            </a:r>
            <a:r>
              <a:rPr lang="es-AR" i="0" baseline="0" dirty="0" err="1" smtClean="0"/>
              <a:t>listens</a:t>
            </a:r>
            <a:r>
              <a:rPr lang="es-AR" i="0" baseline="0" dirty="0" smtClean="0"/>
              <a:t> </a:t>
            </a:r>
            <a:r>
              <a:rPr lang="es-AR" i="0" baseline="0" dirty="0" err="1" smtClean="0"/>
              <a:t>only</a:t>
            </a:r>
            <a:r>
              <a:rPr lang="es-AR" i="0" baseline="0" dirty="0" smtClean="0"/>
              <a:t> </a:t>
            </a:r>
            <a:r>
              <a:rPr lang="es-AR" i="0" baseline="0" dirty="0" err="1" smtClean="0"/>
              <a:t>to</a:t>
            </a:r>
            <a:r>
              <a:rPr lang="es-AR" i="0" baseline="0" dirty="0" smtClean="0"/>
              <a:t> </a:t>
            </a:r>
            <a:r>
              <a:rPr lang="es-AR" b="1" i="0" baseline="0" dirty="0" err="1" smtClean="0"/>
              <a:t>one</a:t>
            </a:r>
            <a:r>
              <a:rPr lang="es-AR" b="0" i="0" baseline="0" dirty="0" smtClean="0"/>
              <a:t> </a:t>
            </a:r>
            <a:r>
              <a:rPr lang="es-AR" b="0" i="0" baseline="0" dirty="0" err="1" smtClean="0"/>
              <a:t>event</a:t>
            </a:r>
            <a:r>
              <a:rPr lang="es-AR" b="0" i="0" baseline="0" dirty="0" smtClean="0"/>
              <a:t>.</a:t>
            </a:r>
          </a:p>
          <a:p>
            <a:pPr marL="0" indent="0">
              <a:buFont typeface="+mj-lt"/>
              <a:buNone/>
            </a:pPr>
            <a:r>
              <a:rPr lang="es-AR" b="0" i="0" baseline="0" dirty="0" err="1" smtClean="0"/>
              <a:t>Or</a:t>
            </a:r>
            <a:r>
              <a:rPr lang="es-AR" b="0" i="0" baseline="0" dirty="0" smtClean="0"/>
              <a:t> </a:t>
            </a:r>
            <a:r>
              <a:rPr lang="es-AR" b="0" i="0" baseline="0" dirty="0" err="1" smtClean="0"/>
              <a:t>we</a:t>
            </a:r>
            <a:r>
              <a:rPr lang="es-AR" b="0" i="0" baseline="0" dirty="0" smtClean="0"/>
              <a:t> </a:t>
            </a:r>
            <a:r>
              <a:rPr lang="es-AR" b="0" i="0" baseline="0" dirty="0" err="1" smtClean="0"/>
              <a:t>also</a:t>
            </a:r>
            <a:r>
              <a:rPr lang="es-AR" b="0" i="0" baseline="0" dirty="0" smtClean="0"/>
              <a:t> </a:t>
            </a:r>
            <a:r>
              <a:rPr lang="es-AR" b="0" i="0" baseline="0" dirty="0" err="1" smtClean="0"/>
              <a:t>have</a:t>
            </a:r>
            <a:r>
              <a:rPr lang="es-AR" b="0" i="0" baseline="0" dirty="0" smtClean="0"/>
              <a:t> </a:t>
            </a:r>
            <a:r>
              <a:rPr lang="es-AR" b="0" i="0" baseline="0" dirty="0" err="1" smtClean="0"/>
              <a:t>the</a:t>
            </a:r>
            <a:r>
              <a:rPr lang="es-AR" b="0" i="0" baseline="0" dirty="0" smtClean="0"/>
              <a:t> </a:t>
            </a:r>
            <a:r>
              <a:rPr lang="es-AR" b="0" i="0" baseline="0" dirty="0" err="1" smtClean="0"/>
              <a:t>RefundOnCancelTask</a:t>
            </a:r>
            <a:r>
              <a:rPr lang="es-AR" b="0" i="0" baseline="0" dirty="0" smtClean="0"/>
              <a:t> </a:t>
            </a:r>
            <a:r>
              <a:rPr lang="es-AR" b="0" i="0" baseline="0" dirty="0" err="1" smtClean="0"/>
              <a:t>listener</a:t>
            </a:r>
            <a:r>
              <a:rPr lang="es-AR" b="0" i="0" baseline="0" dirty="0" smtClean="0"/>
              <a:t> </a:t>
            </a:r>
            <a:r>
              <a:rPr lang="es-AR" b="0" i="0" baseline="0" dirty="0" err="1" smtClean="0"/>
              <a:t>that</a:t>
            </a:r>
            <a:r>
              <a:rPr lang="es-AR" b="0" i="0" baseline="0" dirty="0" smtClean="0"/>
              <a:t> </a:t>
            </a:r>
            <a:r>
              <a:rPr lang="es-AR" b="0" i="0" baseline="0" dirty="0" err="1" smtClean="0"/>
              <a:t>listens</a:t>
            </a:r>
            <a:r>
              <a:rPr lang="es-AR" b="0" i="0" baseline="0" dirty="0" smtClean="0"/>
              <a:t> </a:t>
            </a:r>
            <a:r>
              <a:rPr lang="es-AR" b="0" i="0" baseline="0" dirty="0" err="1" smtClean="0"/>
              <a:t>to</a:t>
            </a:r>
            <a:r>
              <a:rPr lang="es-AR" b="0" i="0" baseline="0" dirty="0" smtClean="0"/>
              <a:t> </a:t>
            </a:r>
            <a:r>
              <a:rPr lang="es-AR" b="1" i="0" baseline="0" dirty="0" err="1" smtClean="0"/>
              <a:t>two</a:t>
            </a:r>
            <a:r>
              <a:rPr lang="es-AR" b="0" i="0" baseline="0" dirty="0" smtClean="0"/>
              <a:t> </a:t>
            </a:r>
            <a:r>
              <a:rPr lang="es-AR" b="0" i="0" baseline="0" dirty="0" err="1" smtClean="0"/>
              <a:t>events</a:t>
            </a:r>
            <a:r>
              <a:rPr lang="es-AR" b="0" i="0" baseline="0" dirty="0" smtClean="0"/>
              <a:t>.</a:t>
            </a:r>
          </a:p>
          <a:p>
            <a:pPr marL="0" indent="0">
              <a:buFont typeface="+mj-lt"/>
              <a:buNone/>
            </a:pPr>
            <a:r>
              <a:rPr lang="es-AR" b="0" i="0" baseline="0" dirty="0" err="1" smtClean="0"/>
              <a:t>Finally</a:t>
            </a:r>
            <a:r>
              <a:rPr lang="es-AR" b="0" i="0" baseline="0" dirty="0" smtClean="0"/>
              <a:t> </a:t>
            </a:r>
            <a:r>
              <a:rPr lang="es-AR" b="0" i="0" baseline="0" dirty="0" err="1" smtClean="0"/>
              <a:t>we</a:t>
            </a:r>
            <a:r>
              <a:rPr lang="es-AR" b="0" i="0" baseline="0" dirty="0" smtClean="0"/>
              <a:t> show </a:t>
            </a:r>
            <a:r>
              <a:rPr lang="es-AR" b="0" i="0" baseline="0" dirty="0" err="1" smtClean="0"/>
              <a:t>an</a:t>
            </a:r>
            <a:r>
              <a:rPr lang="es-AR" b="0" i="0" baseline="0" dirty="0" smtClean="0"/>
              <a:t> </a:t>
            </a:r>
            <a:r>
              <a:rPr lang="es-AR" b="0" i="0" baseline="0" dirty="0" err="1" smtClean="0"/>
              <a:t>example</a:t>
            </a:r>
            <a:r>
              <a:rPr lang="es-AR" b="0" i="0" baseline="0" dirty="0" smtClean="0"/>
              <a:t> of </a:t>
            </a:r>
            <a:r>
              <a:rPr lang="es-AR" b="0" i="0" baseline="0" dirty="0" err="1" smtClean="0"/>
              <a:t>how</a:t>
            </a:r>
            <a:r>
              <a:rPr lang="es-AR" b="0" i="0" baseline="0" dirty="0" smtClean="0"/>
              <a:t> </a:t>
            </a:r>
            <a:r>
              <a:rPr lang="es-AR" b="0" i="0" baseline="0" dirty="0" err="1" smtClean="0"/>
              <a:t>we</a:t>
            </a:r>
            <a:r>
              <a:rPr lang="es-AR" b="0" i="0" baseline="0" dirty="0" smtClean="0"/>
              <a:t> </a:t>
            </a:r>
            <a:r>
              <a:rPr lang="es-AR" b="0" i="0" baseline="0" dirty="0" err="1" smtClean="0"/>
              <a:t>handle</a:t>
            </a:r>
            <a:r>
              <a:rPr lang="es-AR" b="0" i="0" baseline="0" dirty="0" smtClean="0"/>
              <a:t> a </a:t>
            </a:r>
            <a:r>
              <a:rPr lang="es-AR" b="0" i="0" baseline="0" dirty="0" err="1" smtClean="0"/>
              <a:t>listener</a:t>
            </a:r>
            <a:r>
              <a:rPr lang="es-AR" b="0" i="0" baseline="0" dirty="0" smtClean="0"/>
              <a:t> </a:t>
            </a:r>
            <a:r>
              <a:rPr lang="es-AR" b="0" i="0" baseline="0" dirty="0" err="1" smtClean="0"/>
              <a:t>that</a:t>
            </a:r>
            <a:r>
              <a:rPr lang="es-AR" b="0" i="0" baseline="0" dirty="0" smtClean="0"/>
              <a:t> </a:t>
            </a:r>
            <a:r>
              <a:rPr lang="es-AR" b="0" i="0" baseline="0" dirty="0" err="1" smtClean="0"/>
              <a:t>listenes</a:t>
            </a:r>
            <a:r>
              <a:rPr lang="es-AR" b="0" i="0" baseline="0" dirty="0" smtClean="0"/>
              <a:t> </a:t>
            </a:r>
            <a:r>
              <a:rPr lang="es-AR" b="0" i="0" baseline="0" dirty="0" err="1" smtClean="0"/>
              <a:t>to</a:t>
            </a:r>
            <a:r>
              <a:rPr lang="es-AR" b="0" i="0" baseline="0" dirty="0" smtClean="0"/>
              <a:t> more </a:t>
            </a:r>
            <a:r>
              <a:rPr lang="es-AR" b="0" i="0" baseline="0" dirty="0" err="1" smtClean="0"/>
              <a:t>than</a:t>
            </a:r>
            <a:r>
              <a:rPr lang="es-AR" b="0" i="0" baseline="0" dirty="0" smtClean="0"/>
              <a:t> </a:t>
            </a:r>
            <a:r>
              <a:rPr lang="es-AR" b="0" i="0" baseline="0" dirty="0" err="1" smtClean="0"/>
              <a:t>one</a:t>
            </a:r>
            <a:r>
              <a:rPr lang="es-AR" b="0" i="0" baseline="0" dirty="0" smtClean="0"/>
              <a:t> </a:t>
            </a:r>
            <a:r>
              <a:rPr lang="es-AR" b="0" i="0" baseline="0" dirty="0" err="1" smtClean="0"/>
              <a:t>event</a:t>
            </a:r>
            <a:r>
              <a:rPr lang="es-AR" b="0" i="0" baseline="0" dirty="0" smtClean="0"/>
              <a:t>.</a:t>
            </a: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38</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next step is to trigger</a:t>
            </a:r>
            <a:r>
              <a:rPr lang="en-US" sz="1200" baseline="0" dirty="0" smtClean="0">
                <a:ea typeface="ＭＳ Ｐゴシック" charset="0"/>
              </a:rPr>
              <a:t> the Event wherever we need to.</a:t>
            </a:r>
          </a:p>
          <a:p>
            <a:pPr marL="171450" indent="-171450">
              <a:buFont typeface="Arial" pitchFamily="34" charset="0"/>
              <a:buChar char="•"/>
              <a:defRPr/>
            </a:pPr>
            <a:r>
              <a:rPr lang="en-US" sz="1200" i="0" dirty="0" smtClean="0">
                <a:ea typeface="ＭＳ Ｐゴシック" charset="0"/>
              </a:rPr>
              <a:t>It’s</a:t>
            </a:r>
            <a:r>
              <a:rPr lang="en-US" sz="1200" i="0" baseline="0" dirty="0" smtClean="0">
                <a:ea typeface="ＭＳ Ｐゴシック" charset="0"/>
              </a:rPr>
              <a:t> a really simple thing to do, just one line of code.</a:t>
            </a:r>
          </a:p>
          <a:p>
            <a:pPr marL="171450" indent="-171450">
              <a:buFont typeface="Arial" pitchFamily="34" charset="0"/>
              <a:buChar char="•"/>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Here we have two examples of existing triggered events. (The line numbers may have changed due to new development)</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39</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Read</a:t>
            </a:r>
            <a:r>
              <a:rPr lang="es-AR" baseline="0" dirty="0" smtClean="0"/>
              <a:t> </a:t>
            </a:r>
            <a:r>
              <a:rPr lang="es-AR" baseline="0" dirty="0" err="1" smtClean="0"/>
              <a:t>the</a:t>
            </a:r>
            <a:r>
              <a:rPr lang="es-AR" baseline="0" dirty="0" smtClean="0"/>
              <a:t> </a:t>
            </a:r>
            <a:r>
              <a:rPr lang="es-AR" baseline="0" dirty="0" err="1" smtClean="0"/>
              <a:t>first</a:t>
            </a:r>
            <a:r>
              <a:rPr lang="es-AR" baseline="0" dirty="0" smtClean="0"/>
              <a:t> </a:t>
            </a:r>
            <a:r>
              <a:rPr lang="es-AR" baseline="0" dirty="0" err="1" smtClean="0"/>
              <a:t>two</a:t>
            </a:r>
            <a:r>
              <a:rPr lang="es-AR" baseline="0" dirty="0" smtClean="0"/>
              <a:t> </a:t>
            </a:r>
            <a:r>
              <a:rPr lang="es-AR" baseline="0" dirty="0" err="1" smtClean="0"/>
              <a:t>points</a:t>
            </a:r>
            <a:r>
              <a:rPr lang="es-AR" baseline="0" dirty="0" smtClean="0"/>
              <a:t> and </a:t>
            </a:r>
            <a:r>
              <a:rPr lang="es-AR" baseline="0" dirty="0" err="1" smtClean="0"/>
              <a:t>explain</a:t>
            </a:r>
            <a:r>
              <a:rPr lang="es-AR" baseline="0" dirty="0" smtClean="0"/>
              <a:t> </a:t>
            </a:r>
            <a:r>
              <a:rPr lang="es-AR" baseline="0" dirty="0" err="1" smtClean="0"/>
              <a:t>them</a:t>
            </a:r>
            <a:r>
              <a:rPr lang="es-AR" baseline="0" dirty="0" smtClean="0"/>
              <a:t> a </a:t>
            </a:r>
            <a:r>
              <a:rPr lang="es-AR" baseline="0" dirty="0" err="1" smtClean="0"/>
              <a:t>little</a:t>
            </a:r>
            <a:r>
              <a:rPr lang="es-AR" baseline="0" dirty="0" smtClean="0"/>
              <a:t> bit.</a:t>
            </a:r>
          </a:p>
          <a:p>
            <a:r>
              <a:rPr lang="es-AR" baseline="0" dirty="0" err="1" smtClean="0"/>
              <a:t>Then</a:t>
            </a:r>
            <a:r>
              <a:rPr lang="es-AR" baseline="0" dirty="0" smtClean="0"/>
              <a:t> </a:t>
            </a:r>
            <a:r>
              <a:rPr lang="es-AR" baseline="0" dirty="0" err="1" smtClean="0"/>
              <a:t>mention</a:t>
            </a:r>
            <a:r>
              <a:rPr lang="es-AR" baseline="0" dirty="0" smtClean="0"/>
              <a:t> </a:t>
            </a:r>
            <a:r>
              <a:rPr lang="es-AR" baseline="0" dirty="0" err="1" smtClean="0"/>
              <a:t>that</a:t>
            </a:r>
            <a:r>
              <a:rPr lang="es-AR" baseline="0" dirty="0" smtClean="0"/>
              <a:t> </a:t>
            </a:r>
            <a:r>
              <a:rPr lang="es-AR" baseline="0" dirty="0" err="1" smtClean="0"/>
              <a:t>we</a:t>
            </a:r>
            <a:r>
              <a:rPr lang="es-AR" baseline="0" dirty="0" smtClean="0"/>
              <a:t> </a:t>
            </a:r>
            <a:r>
              <a:rPr lang="es-AR" baseline="0" dirty="0" err="1" smtClean="0"/>
              <a:t>have</a:t>
            </a:r>
            <a:r>
              <a:rPr lang="es-AR" baseline="0" dirty="0" smtClean="0"/>
              <a:t> </a:t>
            </a:r>
            <a:r>
              <a:rPr lang="es-AR" baseline="0" dirty="0" err="1" smtClean="0"/>
              <a:t>an</a:t>
            </a:r>
            <a:r>
              <a:rPr lang="es-AR" baseline="0" dirty="0" smtClean="0"/>
              <a:t> interface </a:t>
            </a:r>
            <a:r>
              <a:rPr lang="es-AR" baseline="0" dirty="0" err="1" smtClean="0"/>
              <a:t>that</a:t>
            </a:r>
            <a:r>
              <a:rPr lang="es-AR" baseline="0" dirty="0" smtClean="0"/>
              <a:t> </a:t>
            </a:r>
            <a:r>
              <a:rPr lang="es-AR" baseline="0" dirty="0" err="1" smtClean="0"/>
              <a:t>every</a:t>
            </a:r>
            <a:r>
              <a:rPr lang="es-AR" baseline="0" dirty="0" smtClean="0"/>
              <a:t> </a:t>
            </a:r>
            <a:r>
              <a:rPr lang="es-AR" baseline="0" dirty="0" err="1" smtClean="0"/>
              <a:t>reader</a:t>
            </a:r>
            <a:r>
              <a:rPr lang="es-AR" baseline="0" dirty="0" smtClean="0"/>
              <a:t> </a:t>
            </a:r>
            <a:r>
              <a:rPr lang="es-AR" baseline="0" dirty="0" err="1" smtClean="0"/>
              <a:t>implements</a:t>
            </a:r>
            <a:r>
              <a:rPr lang="es-AR" baseline="0" dirty="0" smtClean="0"/>
              <a:t> </a:t>
            </a:r>
            <a:r>
              <a:rPr lang="es-AR" baseline="0" dirty="0" err="1" smtClean="0"/>
              <a:t>directly</a:t>
            </a:r>
            <a:r>
              <a:rPr lang="es-AR" baseline="0" dirty="0" smtClean="0"/>
              <a:t> </a:t>
            </a:r>
            <a:r>
              <a:rPr lang="es-AR" baseline="0" dirty="0" err="1" smtClean="0"/>
              <a:t>or</a:t>
            </a:r>
            <a:r>
              <a:rPr lang="es-AR" baseline="0" dirty="0" smtClean="0"/>
              <a:t> </a:t>
            </a:r>
            <a:r>
              <a:rPr lang="es-AR" baseline="0" dirty="0" err="1" smtClean="0"/>
              <a:t>through</a:t>
            </a:r>
            <a:r>
              <a:rPr lang="es-AR" baseline="0" dirty="0" smtClean="0"/>
              <a:t> </a:t>
            </a:r>
            <a:r>
              <a:rPr lang="es-AR" baseline="0" dirty="0" err="1" smtClean="0"/>
              <a:t>an</a:t>
            </a:r>
            <a:r>
              <a:rPr lang="es-AR" baseline="0" dirty="0" smtClean="0"/>
              <a:t> </a:t>
            </a:r>
            <a:r>
              <a:rPr lang="es-AR" baseline="0" dirty="0" err="1" smtClean="0"/>
              <a:t>abstract</a:t>
            </a:r>
            <a:r>
              <a:rPr lang="es-AR" baseline="0" dirty="0" smtClean="0"/>
              <a:t> </a:t>
            </a:r>
            <a:r>
              <a:rPr lang="es-AR" baseline="0" dirty="0" err="1" smtClean="0"/>
              <a:t>class</a:t>
            </a:r>
            <a:r>
              <a:rPr lang="es-AR" baseline="0" dirty="0" smtClean="0"/>
              <a:t>. </a:t>
            </a:r>
            <a:r>
              <a:rPr lang="es-AR" baseline="0" dirty="0" err="1" smtClean="0"/>
              <a:t>That</a:t>
            </a:r>
            <a:r>
              <a:rPr lang="es-AR" baseline="0" dirty="0" smtClean="0"/>
              <a:t> </a:t>
            </a:r>
            <a:r>
              <a:rPr lang="es-AR" baseline="0" dirty="0" err="1" smtClean="0"/>
              <a:t>way</a:t>
            </a:r>
            <a:r>
              <a:rPr lang="es-AR" baseline="0" dirty="0" smtClean="0"/>
              <a:t> </a:t>
            </a:r>
            <a:r>
              <a:rPr lang="es-AR" baseline="0" dirty="0" err="1" smtClean="0"/>
              <a:t>just</a:t>
            </a:r>
            <a:r>
              <a:rPr lang="es-AR" baseline="0" dirty="0" smtClean="0"/>
              <a:t> </a:t>
            </a:r>
            <a:r>
              <a:rPr lang="es-AR" baseline="0" dirty="0" err="1" smtClean="0"/>
              <a:t>by</a:t>
            </a:r>
            <a:r>
              <a:rPr lang="es-AR" baseline="0" dirty="0" smtClean="0"/>
              <a:t> </a:t>
            </a:r>
            <a:r>
              <a:rPr lang="es-AR" baseline="0" dirty="0" err="1" smtClean="0"/>
              <a:t>doing</a:t>
            </a:r>
            <a:r>
              <a:rPr lang="es-AR" baseline="0" dirty="0" smtClean="0"/>
              <a:t> </a:t>
            </a:r>
            <a:r>
              <a:rPr lang="es-AR" baseline="0" dirty="0" err="1" smtClean="0"/>
              <a:t>that</a:t>
            </a:r>
            <a:r>
              <a:rPr lang="es-AR" baseline="0" dirty="0" smtClean="0"/>
              <a:t> and </a:t>
            </a:r>
            <a:r>
              <a:rPr lang="es-AR" baseline="0" dirty="0" err="1" smtClean="0"/>
              <a:t>some</a:t>
            </a:r>
            <a:r>
              <a:rPr lang="es-AR" baseline="0" dirty="0" smtClean="0"/>
              <a:t> DB </a:t>
            </a:r>
            <a:r>
              <a:rPr lang="es-AR" baseline="0" dirty="0" err="1" smtClean="0"/>
              <a:t>queries</a:t>
            </a:r>
            <a:r>
              <a:rPr lang="es-AR" baseline="0" dirty="0" smtClean="0"/>
              <a:t> (</a:t>
            </a:r>
            <a:r>
              <a:rPr lang="es-AR" baseline="0" dirty="0" err="1" smtClean="0"/>
              <a:t>explained</a:t>
            </a:r>
            <a:r>
              <a:rPr lang="es-AR" baseline="0" dirty="0" smtClean="0"/>
              <a:t> </a:t>
            </a:r>
            <a:r>
              <a:rPr lang="es-AR" baseline="0" dirty="0" err="1" smtClean="0"/>
              <a:t>later</a:t>
            </a:r>
            <a:r>
              <a:rPr lang="es-AR" baseline="0" dirty="0" smtClean="0"/>
              <a:t>) </a:t>
            </a:r>
            <a:r>
              <a:rPr lang="es-AR" baseline="0" dirty="0" err="1" smtClean="0"/>
              <a:t>we</a:t>
            </a:r>
            <a:r>
              <a:rPr lang="es-AR" baseline="0" dirty="0" smtClean="0"/>
              <a:t> can </a:t>
            </a:r>
            <a:r>
              <a:rPr lang="es-AR" baseline="0" dirty="0" err="1" smtClean="0"/>
              <a:t>add</a:t>
            </a:r>
            <a:r>
              <a:rPr lang="es-AR" baseline="0" dirty="0" smtClean="0"/>
              <a:t> new </a:t>
            </a:r>
            <a:r>
              <a:rPr lang="es-AR" baseline="0" dirty="0" err="1" smtClean="0"/>
              <a:t>readers</a:t>
            </a:r>
            <a:r>
              <a:rPr lang="es-AR" baseline="0" dirty="0" smtClean="0"/>
              <a:t>.</a:t>
            </a:r>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4</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Now we need to internationalize the listener plugin and also add it to the DB so that the system</a:t>
            </a:r>
            <a:r>
              <a:rPr lang="en-US" sz="1200" baseline="0" dirty="0" smtClean="0">
                <a:ea typeface="ＭＳ Ｐゴシック" charset="0"/>
              </a:rPr>
              <a:t> knows about its existence.</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40</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sz="1200" dirty="0" smtClean="0">
                <a:ea typeface="ＭＳ Ｐゴシック" charset="0"/>
              </a:rPr>
              <a:t>The following step is to configure the listener plugin</a:t>
            </a:r>
            <a:r>
              <a:rPr lang="en-US" sz="1200" baseline="0" dirty="0" smtClean="0">
                <a:ea typeface="ＭＳ Ｐゴシック" charset="0"/>
              </a:rPr>
              <a:t>, if not the system won’t have any class listening to our event.</a:t>
            </a:r>
          </a:p>
          <a:p>
            <a:pPr marL="171450" indent="-171450">
              <a:buFont typeface="Arial" pitchFamily="34" charset="0"/>
              <a:buChar char="•"/>
              <a:defRPr/>
            </a:pPr>
            <a:endParaRPr lang="en-US" sz="1200" i="0" baseline="0" dirty="0" smtClean="0">
              <a:ea typeface="ＭＳ Ｐゴシック" charset="0"/>
            </a:endParaRPr>
          </a:p>
          <a:p>
            <a:pPr marL="228600" indent="-228600">
              <a:buFont typeface="+mj-lt"/>
              <a:buAutoNum type="arabicPeriod"/>
              <a:defRPr/>
            </a:pPr>
            <a:r>
              <a:rPr lang="en-US" sz="1200" i="0" baseline="0" dirty="0" smtClean="0">
                <a:ea typeface="ＭＳ Ｐゴシック" charset="0"/>
              </a:rPr>
              <a:t>Go to the configuration section.</a:t>
            </a:r>
          </a:p>
          <a:p>
            <a:pPr marL="228600" indent="-228600">
              <a:buFont typeface="+mj-lt"/>
              <a:buAutoNum type="arabicPeriod"/>
              <a:defRPr/>
            </a:pPr>
            <a:r>
              <a:rPr lang="en-US" sz="1200" i="0" dirty="0" smtClean="0">
                <a:ea typeface="ＭＳ Ｐゴシック" charset="0"/>
              </a:rPr>
              <a:t>Click on the Plug-ins</a:t>
            </a:r>
            <a:r>
              <a:rPr lang="en-US" sz="1200" i="0" baseline="0" dirty="0" smtClean="0">
                <a:ea typeface="ＭＳ Ｐゴシック" charset="0"/>
              </a:rPr>
              <a:t> menu on the left.</a:t>
            </a:r>
          </a:p>
          <a:p>
            <a:pPr marL="228600" indent="-228600">
              <a:buFont typeface="+mj-lt"/>
              <a:buAutoNum type="arabicPeriod"/>
              <a:defRPr/>
            </a:pPr>
            <a:r>
              <a:rPr lang="en-US" sz="1200" i="0" baseline="0" dirty="0" smtClean="0">
                <a:ea typeface="ＭＳ Ｐゴシック" charset="0"/>
              </a:rPr>
              <a:t>Scroll down to the “Generic internal events listener” category.</a:t>
            </a:r>
          </a:p>
          <a:p>
            <a:pPr marL="228600" indent="-228600">
              <a:buFont typeface="+mj-lt"/>
              <a:buAutoNum type="arabicPeriod"/>
              <a:defRPr/>
            </a:pPr>
            <a:r>
              <a:rPr lang="en-US" sz="1200" i="0" baseline="0" dirty="0" smtClean="0">
                <a:ea typeface="ＭＳ Ｐゴシック" charset="0"/>
              </a:rPr>
              <a:t>Click the Add New button.</a:t>
            </a:r>
          </a:p>
          <a:p>
            <a:pPr marL="228600" indent="-228600">
              <a:buFont typeface="+mj-lt"/>
              <a:buAutoNum type="arabicPeriod"/>
              <a:defRPr/>
            </a:pPr>
            <a:r>
              <a:rPr lang="en-US" sz="1200" i="0" baseline="0" dirty="0" smtClean="0">
                <a:ea typeface="ＭＳ Ｐゴシック" charset="0"/>
              </a:rPr>
              <a:t>Configure the listener you just created or any other that already exists.</a:t>
            </a:r>
            <a:endParaRPr lang="en-US" sz="1200" i="0" dirty="0" smtClean="0">
              <a:ea typeface="ＭＳ Ｐゴシック" charset="0"/>
            </a:endParaRPr>
          </a:p>
          <a:p>
            <a:pPr marL="0" indent="0">
              <a:buFont typeface="+mj-lt"/>
              <a:buNone/>
            </a:pPr>
            <a:endParaRPr lang="es-AR" i="0" baseline="0" dirty="0" smtClean="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41</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ea typeface="ＭＳ Ｐゴシック" charset="0"/>
              </a:rPr>
              <a:t>We are going to show a quick example to demonstrate how easy it</a:t>
            </a:r>
            <a:r>
              <a:rPr lang="en-US" sz="1200" baseline="0" dirty="0" smtClean="0">
                <a:ea typeface="ＭＳ Ｐゴシック" charset="0"/>
              </a:rPr>
              <a:t> is to add Internal Events and Listeners in jBilling.</a:t>
            </a:r>
            <a:endParaRPr lang="en-US" sz="1200" dirty="0" smtClean="0">
              <a:ea typeface="ＭＳ Ｐゴシック" charset="0"/>
            </a:endParaRPr>
          </a:p>
          <a:p>
            <a:pPr marL="0" indent="0">
              <a:buFont typeface="Arial" pitchFamily="34" charset="0"/>
              <a:buNone/>
              <a:defRPr/>
            </a:pPr>
            <a:endParaRPr lang="en-US" sz="1200" dirty="0" smtClean="0">
              <a:ea typeface="ＭＳ Ｐゴシック" charset="0"/>
            </a:endParaRPr>
          </a:p>
          <a:p>
            <a:pPr marL="0" indent="0">
              <a:buFont typeface="Arial" pitchFamily="34" charset="0"/>
              <a:buNone/>
              <a:defRPr/>
            </a:pPr>
            <a:r>
              <a:rPr lang="en-US" sz="1200" dirty="0" smtClean="0">
                <a:ea typeface="ＭＳ Ｐゴシック" charset="0"/>
              </a:rPr>
              <a:t>For this example we are going to create 1 </a:t>
            </a:r>
            <a:r>
              <a:rPr lang="en-US" sz="1200" baseline="0" dirty="0" smtClean="0">
                <a:ea typeface="ＭＳ Ｐゴシック" charset="0"/>
              </a:rPr>
              <a:t>(one) </a:t>
            </a:r>
            <a:r>
              <a:rPr lang="en-US" sz="1200" dirty="0" smtClean="0">
                <a:ea typeface="ＭＳ Ｐゴシック" charset="0"/>
              </a:rPr>
              <a:t>new Event</a:t>
            </a:r>
            <a:r>
              <a:rPr lang="en-US" sz="1200" baseline="0" dirty="0" smtClean="0">
                <a:ea typeface="ＭＳ Ｐゴシック" charset="0"/>
              </a:rPr>
              <a:t> </a:t>
            </a:r>
            <a:r>
              <a:rPr lang="en-US" sz="1200" dirty="0" smtClean="0">
                <a:ea typeface="ＭＳ Ｐゴシック" charset="0"/>
              </a:rPr>
              <a:t>that is triggered when the Customer is created. When the listener</a:t>
            </a:r>
            <a:r>
              <a:rPr lang="en-US" sz="1200" baseline="0" dirty="0" smtClean="0">
                <a:ea typeface="ＭＳ Ｐゴシック" charset="0"/>
              </a:rPr>
              <a:t> class catches the event we just add a new note to it to state that it was just created.. Note that this is just a simple example to show the flexibility of the system. At this point you can add any logic you may need, modify something in the system, notify a user, connect with an external system, etc.</a:t>
            </a:r>
          </a:p>
          <a:p>
            <a:pPr marL="0" indent="0">
              <a:buFont typeface="Arial" pitchFamily="34" charset="0"/>
              <a:buNone/>
              <a:defRPr/>
            </a:pPr>
            <a:endParaRPr lang="en-US" sz="1200" baseline="0" dirty="0" smtClean="0">
              <a:ea typeface="ＭＳ Ｐゴシック" charset="0"/>
            </a:endParaRPr>
          </a:p>
          <a:p>
            <a:pPr marL="228600" marR="0" indent="-228600" algn="l" defTabSz="449259" rtl="0" eaLnBrk="0" fontAlgn="base" latinLnBrk="0" hangingPunct="0">
              <a:lnSpc>
                <a:spcPct val="100000"/>
              </a:lnSpc>
              <a:spcBef>
                <a:spcPct val="30000"/>
              </a:spcBef>
              <a:spcAft>
                <a:spcPct val="0"/>
              </a:spcAft>
              <a:buClr>
                <a:srgbClr val="000000"/>
              </a:buClr>
              <a:buSzPct val="100000"/>
              <a:buFont typeface="+mj-lt"/>
              <a:buAutoNum type="arabicPeriod"/>
              <a:tabLst/>
              <a:defRPr/>
            </a:pPr>
            <a:r>
              <a:rPr lang="en-US" sz="1200" baseline="0" dirty="0" smtClean="0">
                <a:ea typeface="ＭＳ Ｐゴシック" charset="0"/>
              </a:rPr>
              <a:t>Copy the UserCreatedEvent.java class into the following path: </a:t>
            </a:r>
            <a:r>
              <a:rPr lang="es-AR" sz="1200" b="0" i="1" u="none" strike="noStrike" kern="1200" baseline="0" dirty="0" err="1" smtClean="0">
                <a:solidFill>
                  <a:srgbClr val="000000"/>
                </a:solidFill>
                <a:latin typeface="Proxima Nova Regular"/>
                <a:ea typeface="Proxima Nova Regular"/>
                <a:cs typeface="Proxima Nova Regular"/>
              </a:rPr>
              <a:t>src</a:t>
            </a:r>
            <a:r>
              <a:rPr lang="es-AR" sz="1200" b="0" i="1" u="none" strike="noStrike" kern="1200" baseline="0" dirty="0" smtClean="0">
                <a:solidFill>
                  <a:srgbClr val="000000"/>
                </a:solidFill>
                <a:latin typeface="Proxima Nova Regular"/>
                <a:ea typeface="Proxima Nova Regular"/>
                <a:cs typeface="Proxima Nova Regular"/>
              </a:rPr>
              <a:t>/java/</a:t>
            </a:r>
            <a:r>
              <a:rPr lang="es-AR" sz="1200" b="0" i="1" u="none" strike="noStrike" kern="1200" baseline="0" dirty="0" err="1" smtClean="0">
                <a:solidFill>
                  <a:srgbClr val="000000"/>
                </a:solidFill>
                <a:latin typeface="Proxima Nova Regular"/>
                <a:ea typeface="Proxima Nova Regular"/>
                <a:cs typeface="Proxima Nova Regular"/>
              </a:rPr>
              <a:t>com</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sapienter</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jbilling</a:t>
            </a:r>
            <a:r>
              <a:rPr lang="es-AR" sz="1200" b="0" i="1" u="none" strike="noStrike" kern="1200" baseline="0" dirty="0" smtClean="0">
                <a:solidFill>
                  <a:srgbClr val="000000"/>
                </a:solidFill>
                <a:latin typeface="Proxima Nova Regular"/>
                <a:ea typeface="Proxima Nova Regular"/>
                <a:cs typeface="Proxima Nova Regular"/>
              </a:rPr>
              <a:t>/server/</a:t>
            </a:r>
            <a:r>
              <a:rPr lang="es-AR" sz="1200" b="0" i="1" u="none" strike="noStrike" kern="1200" baseline="0" dirty="0" err="1" smtClean="0">
                <a:solidFill>
                  <a:srgbClr val="000000"/>
                </a:solidFill>
                <a:latin typeface="Proxima Nova Regular"/>
                <a:ea typeface="Proxima Nova Regular"/>
                <a:cs typeface="Proxima Nova Regular"/>
              </a:rPr>
              <a:t>user</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event</a:t>
            </a:r>
            <a:r>
              <a:rPr lang="es-AR" sz="1200" b="0" i="1" u="none" strike="noStrike" kern="1200" baseline="0" dirty="0" smtClean="0">
                <a:solidFill>
                  <a:srgbClr val="000000"/>
                </a:solidFill>
                <a:latin typeface="Proxima Nova Regular"/>
                <a:ea typeface="Proxima Nova Regular"/>
                <a:cs typeface="Proxima Nova Regular"/>
              </a:rPr>
              <a:t>/UserCreatedEvent.java</a:t>
            </a:r>
            <a:endParaRPr lang="es-AR" sz="1200" b="0" i="0" u="none" strike="noStrike" kern="1200" baseline="0" dirty="0" smtClean="0">
              <a:solidFill>
                <a:srgbClr val="000000"/>
              </a:solidFill>
              <a:latin typeface="Proxima Nova Regular"/>
              <a:ea typeface="Proxima Nova Regular"/>
              <a:cs typeface="Proxima Nova Regular"/>
            </a:endParaRPr>
          </a:p>
          <a:p>
            <a:pPr marL="228600" indent="-228600">
              <a:buFont typeface="+mj-lt"/>
              <a:buAutoNum type="arabicPeriod"/>
            </a:pPr>
            <a:r>
              <a:rPr lang="en-US" sz="1200" b="0" i="0" u="none" strike="noStrike" kern="1200" baseline="0" dirty="0" smtClean="0">
                <a:solidFill>
                  <a:srgbClr val="000000"/>
                </a:solidFill>
                <a:latin typeface="Proxima Nova Regular"/>
                <a:ea typeface="ＭＳ Ｐゴシック" charset="0"/>
                <a:cs typeface="Proxima Nova Regular"/>
              </a:rPr>
              <a:t>Copy the </a:t>
            </a:r>
            <a:r>
              <a:rPr lang="es-AR" sz="1200" b="0" i="0" u="none" strike="noStrike" baseline="0" dirty="0" smtClean="0">
                <a:solidFill>
                  <a:srgbClr val="000000"/>
                </a:solidFill>
              </a:rPr>
              <a:t>UserUpdatedTask.java </a:t>
            </a:r>
            <a:r>
              <a:rPr lang="es-AR" sz="1200" b="0" i="0" u="none" strike="noStrike" baseline="0" dirty="0" err="1" smtClean="0">
                <a:solidFill>
                  <a:srgbClr val="000000"/>
                </a:solidFill>
              </a:rPr>
              <a:t>class</a:t>
            </a:r>
            <a:r>
              <a:rPr lang="es-AR" sz="1200" b="0" i="0" u="none" strike="noStrike" baseline="0" dirty="0" smtClean="0">
                <a:solidFill>
                  <a:srgbClr val="000000"/>
                </a:solidFill>
              </a:rPr>
              <a:t> </a:t>
            </a:r>
            <a:r>
              <a:rPr lang="es-AR" sz="1200" b="0" i="0" u="none" strike="noStrike" baseline="0" dirty="0" err="1" smtClean="0">
                <a:solidFill>
                  <a:srgbClr val="000000"/>
                </a:solidFill>
              </a:rPr>
              <a:t>into</a:t>
            </a:r>
            <a:r>
              <a:rPr lang="es-AR" sz="1200" b="0" i="0" u="none" strike="noStrike" baseline="0" dirty="0" smtClean="0">
                <a:solidFill>
                  <a:srgbClr val="000000"/>
                </a:solidFill>
              </a:rPr>
              <a:t> </a:t>
            </a:r>
            <a:r>
              <a:rPr lang="es-AR" sz="1200" b="0" i="0" u="none" strike="noStrike" baseline="0" dirty="0" err="1" smtClean="0">
                <a:solidFill>
                  <a:srgbClr val="000000"/>
                </a:solidFill>
              </a:rPr>
              <a:t>the</a:t>
            </a:r>
            <a:r>
              <a:rPr lang="es-AR" sz="1200" b="0" i="0" u="none" strike="noStrike" baseline="0" dirty="0" smtClean="0">
                <a:solidFill>
                  <a:srgbClr val="000000"/>
                </a:solidFill>
              </a:rPr>
              <a:t> </a:t>
            </a:r>
            <a:r>
              <a:rPr lang="es-AR" sz="1200" b="0" i="0" u="none" strike="noStrike" baseline="0" dirty="0" err="1" smtClean="0">
                <a:solidFill>
                  <a:srgbClr val="000000"/>
                </a:solidFill>
              </a:rPr>
              <a:t>following</a:t>
            </a:r>
            <a:r>
              <a:rPr lang="es-AR" sz="1200" b="0" i="0" u="none" strike="noStrike" baseline="0" dirty="0" smtClean="0">
                <a:solidFill>
                  <a:srgbClr val="000000"/>
                </a:solidFill>
              </a:rPr>
              <a:t> </a:t>
            </a:r>
            <a:r>
              <a:rPr lang="es-AR" sz="1200" b="0" i="0" u="none" strike="noStrike" baseline="0" dirty="0" err="1" smtClean="0">
                <a:solidFill>
                  <a:srgbClr val="000000"/>
                </a:solidFill>
              </a:rPr>
              <a:t>path</a:t>
            </a:r>
            <a:r>
              <a:rPr lang="es-AR" sz="1200" b="0" i="0" u="none" strike="noStrike" baseline="0" dirty="0" smtClean="0">
                <a:solidFill>
                  <a:srgbClr val="000000"/>
                </a:solidFill>
              </a:rPr>
              <a:t>: </a:t>
            </a:r>
            <a:r>
              <a:rPr lang="es-AR" sz="1200" b="0" i="1" u="none" strike="noStrike" kern="1200" baseline="0" dirty="0" err="1" smtClean="0">
                <a:solidFill>
                  <a:srgbClr val="000000"/>
                </a:solidFill>
                <a:latin typeface="Proxima Nova Regular"/>
                <a:ea typeface="Proxima Nova Regular"/>
                <a:cs typeface="Proxima Nova Regular"/>
              </a:rPr>
              <a:t>src</a:t>
            </a:r>
            <a:r>
              <a:rPr lang="es-AR" sz="1200" b="0" i="1" u="none" strike="noStrike" kern="1200" baseline="0" dirty="0" smtClean="0">
                <a:solidFill>
                  <a:srgbClr val="000000"/>
                </a:solidFill>
                <a:latin typeface="Proxima Nova Regular"/>
                <a:ea typeface="Proxima Nova Regular"/>
                <a:cs typeface="Proxima Nova Regular"/>
              </a:rPr>
              <a:t>/java/</a:t>
            </a:r>
            <a:r>
              <a:rPr lang="es-AR" sz="1200" b="0" i="1" u="none" strike="noStrike" kern="1200" baseline="0" dirty="0" err="1" smtClean="0">
                <a:solidFill>
                  <a:srgbClr val="000000"/>
                </a:solidFill>
                <a:latin typeface="Proxima Nova Regular"/>
                <a:ea typeface="Proxima Nova Regular"/>
                <a:cs typeface="Proxima Nova Regular"/>
              </a:rPr>
              <a:t>com</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sapienter</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jbilling</a:t>
            </a:r>
            <a:r>
              <a:rPr lang="es-AR" sz="1200" b="0" i="1" u="none" strike="noStrike" kern="1200" baseline="0" dirty="0" smtClean="0">
                <a:solidFill>
                  <a:srgbClr val="000000"/>
                </a:solidFill>
                <a:latin typeface="Proxima Nova Regular"/>
                <a:ea typeface="Proxima Nova Regular"/>
                <a:cs typeface="Proxima Nova Regular"/>
              </a:rPr>
              <a:t>/server/</a:t>
            </a:r>
            <a:r>
              <a:rPr lang="es-AR" sz="1200" b="0" i="1" u="none" strike="noStrike" kern="1200" baseline="0" dirty="0" err="1" smtClean="0">
                <a:solidFill>
                  <a:srgbClr val="000000"/>
                </a:solidFill>
                <a:latin typeface="Proxima Nova Regular"/>
                <a:ea typeface="Proxima Nova Regular"/>
                <a:cs typeface="Proxima Nova Regular"/>
              </a:rPr>
              <a:t>user</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tasks</a:t>
            </a:r>
            <a:r>
              <a:rPr lang="es-AR" sz="1200" b="0" i="1" u="none" strike="noStrike" kern="1200" baseline="0" dirty="0" smtClean="0">
                <a:solidFill>
                  <a:srgbClr val="000000"/>
                </a:solidFill>
                <a:latin typeface="Proxima Nova Regular"/>
                <a:ea typeface="Proxima Nova Regular"/>
                <a:cs typeface="Proxima Nova Regular"/>
              </a:rPr>
              <a:t>/UserUpdatedTask.java </a:t>
            </a:r>
          </a:p>
          <a:p>
            <a:pPr marL="228600" indent="-228600">
              <a:buFont typeface="+mj-lt"/>
              <a:buAutoNum type="arabicPeriod"/>
            </a:pPr>
            <a:r>
              <a:rPr lang="en-US" sz="1200" b="0" i="0" u="none" strike="noStrike" kern="1200" baseline="0" dirty="0" smtClean="0">
                <a:solidFill>
                  <a:srgbClr val="000000"/>
                </a:solidFill>
                <a:latin typeface="Proxima Nova Regular"/>
                <a:ea typeface="Proxima Nova Regular"/>
                <a:cs typeface="Proxima Nova Regular"/>
              </a:rPr>
              <a:t>Now we need to run a few queries to let the system know about this new listener class:</a:t>
            </a:r>
          </a:p>
          <a:p>
            <a:endParaRPr lang="es-AR" sz="1200" b="0" i="0" u="none" strike="noStrike" kern="1200" baseline="0" dirty="0" smtClean="0">
              <a:solidFill>
                <a:srgbClr val="000000"/>
              </a:solidFill>
              <a:latin typeface="Proxima Nova Regular"/>
              <a:ea typeface="Proxima Nova Regular"/>
              <a:cs typeface="Proxima Nova Regular"/>
            </a:endParaRPr>
          </a:p>
          <a:p>
            <a:pPr marL="171450" indent="-171450">
              <a:buFont typeface="Arial" pitchFamily="34" charset="0"/>
              <a:buChar char="•"/>
            </a:pPr>
            <a:r>
              <a:rPr lang="en-US" sz="1200" b="0" i="0" u="none" strike="noStrike" kern="1200" baseline="0" dirty="0" smtClean="0">
                <a:solidFill>
                  <a:srgbClr val="000000"/>
                </a:solidFill>
                <a:latin typeface="Proxima Nova Regular"/>
                <a:ea typeface="Proxima Nova Regular"/>
                <a:cs typeface="Proxima Nova Regular"/>
              </a:rPr>
              <a:t>Add the Listener task to the plug-ins list: </a:t>
            </a:r>
          </a:p>
          <a:p>
            <a:endParaRPr lang="es-AR" sz="1200" b="1" i="1" u="none" strike="noStrike" kern="1200" baseline="0" dirty="0" smtClean="0">
              <a:solidFill>
                <a:srgbClr val="000000"/>
              </a:solidFill>
              <a:latin typeface="Proxima Nova Regular"/>
              <a:ea typeface="Proxima Nova Regular"/>
              <a:cs typeface="Proxima Nova Regular"/>
            </a:endParaRPr>
          </a:p>
          <a:p>
            <a:r>
              <a:rPr lang="es-AR" sz="1200" b="1" i="1" u="none" strike="noStrike" kern="1200" baseline="0" dirty="0" err="1" smtClean="0">
                <a:solidFill>
                  <a:srgbClr val="000000"/>
                </a:solidFill>
                <a:latin typeface="Proxima Nova Regular"/>
                <a:ea typeface="Proxima Nova Regular"/>
                <a:cs typeface="Proxima Nova Regular"/>
              </a:rPr>
              <a:t>insert</a:t>
            </a:r>
            <a:r>
              <a:rPr lang="es-AR" sz="1200" b="1"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err="1" smtClean="0">
                <a:solidFill>
                  <a:srgbClr val="000000"/>
                </a:solidFill>
                <a:latin typeface="Proxima Nova Regular"/>
                <a:ea typeface="Proxima Nova Regular"/>
                <a:cs typeface="Proxima Nova Regular"/>
              </a:rPr>
              <a:t>into</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pluggable_task_type</a:t>
            </a:r>
            <a:r>
              <a:rPr lang="es-AR" sz="1200" b="0"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smtClean="0">
                <a:solidFill>
                  <a:srgbClr val="000000"/>
                </a:solidFill>
                <a:latin typeface="Proxima Nova Regular"/>
                <a:ea typeface="Proxima Nova Regular"/>
                <a:cs typeface="Proxima Nova Regular"/>
              </a:rPr>
              <a:t>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category_id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class_name</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min_parameters</a:t>
            </a:r>
            <a:r>
              <a:rPr lang="es-AR" sz="1200" b="1"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err="1" smtClean="0">
                <a:solidFill>
                  <a:srgbClr val="000000"/>
                </a:solidFill>
                <a:latin typeface="Proxima Nova Regular"/>
                <a:ea typeface="Proxima Nova Regular"/>
                <a:cs typeface="Proxima Nova Regular"/>
              </a:rPr>
              <a:t>values</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97</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17</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com.sapienter.jbilling.server.user.tasks.UserUpdatedTask</a:t>
            </a:r>
            <a:r>
              <a:rPr lang="es-AR" sz="1200" b="0" i="1" u="none" strike="noStrike" kern="1200" baseline="0" dirty="0" smtClean="0">
                <a:solidFill>
                  <a:srgbClr val="000000"/>
                </a:solidFill>
                <a:latin typeface="Proxima Nova Regular"/>
                <a:ea typeface="Proxima Nova Regular"/>
                <a:cs typeface="Proxima Nova Regular"/>
              </a:rPr>
              <a:t>'</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0</a:t>
            </a:r>
            <a:r>
              <a:rPr lang="es-AR" sz="1200" b="1" i="1" u="none" strike="noStrike" kern="1200" baseline="0" dirty="0" smtClean="0">
                <a:solidFill>
                  <a:srgbClr val="000000"/>
                </a:solidFill>
                <a:latin typeface="Proxima Nova Regular"/>
                <a:ea typeface="Proxima Nova Regular"/>
                <a:cs typeface="Proxima Nova Regular"/>
              </a:rPr>
              <a:t>); </a:t>
            </a:r>
            <a:endParaRPr lang="es-AR" sz="1200" b="0" i="0" u="none" strike="noStrike" kern="1200" baseline="0" dirty="0" smtClean="0">
              <a:solidFill>
                <a:srgbClr val="000000"/>
              </a:solidFill>
              <a:latin typeface="Proxima Nova Regular"/>
              <a:ea typeface="Proxima Nova Regular"/>
              <a:cs typeface="Proxima Nova Regular"/>
            </a:endParaRPr>
          </a:p>
          <a:p>
            <a:endParaRPr lang="en-US" sz="1200" b="0" i="0" u="none" strike="noStrike" kern="1200" baseline="0" dirty="0" smtClean="0">
              <a:solidFill>
                <a:srgbClr val="000000"/>
              </a:solidFill>
              <a:latin typeface="Proxima Nova Regular"/>
              <a:ea typeface="Proxima Nova Regular"/>
              <a:cs typeface="Proxima Nova Regular"/>
            </a:endParaRPr>
          </a:p>
          <a:p>
            <a:pPr marL="171450" indent="-171450">
              <a:buFont typeface="Arial" pitchFamily="34" charset="0"/>
              <a:buChar char="•"/>
            </a:pPr>
            <a:r>
              <a:rPr lang="en-US" sz="1200" b="0" i="0" u="none" strike="noStrike" kern="1200" baseline="0" dirty="0" smtClean="0">
                <a:solidFill>
                  <a:srgbClr val="000000"/>
                </a:solidFill>
                <a:latin typeface="Proxima Nova Regular"/>
                <a:ea typeface="Proxima Nova Regular"/>
                <a:cs typeface="Proxima Nova Regular"/>
              </a:rPr>
              <a:t>Add i18n for the task’s title and description: </a:t>
            </a:r>
          </a:p>
          <a:p>
            <a:endParaRPr lang="es-AR" sz="1200" b="0" i="0" u="none" strike="noStrike" kern="1200" baseline="0" dirty="0" smtClean="0">
              <a:solidFill>
                <a:srgbClr val="000000"/>
              </a:solidFill>
              <a:latin typeface="Proxima Nova Regular"/>
              <a:ea typeface="Proxima Nova Regular"/>
              <a:cs typeface="Proxima Nova Regular"/>
            </a:endParaRPr>
          </a:p>
          <a:p>
            <a:r>
              <a:rPr lang="es-AR" sz="1200" b="1" i="1" u="none" strike="noStrike" kern="1200" baseline="0" dirty="0" err="1" smtClean="0">
                <a:solidFill>
                  <a:srgbClr val="000000"/>
                </a:solidFill>
                <a:latin typeface="Proxima Nova Regular"/>
                <a:ea typeface="Proxima Nova Regular"/>
                <a:cs typeface="Proxima Nova Regular"/>
              </a:rPr>
              <a:t>insert</a:t>
            </a:r>
            <a:r>
              <a:rPr lang="es-AR" sz="1200" b="1"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err="1" smtClean="0">
                <a:solidFill>
                  <a:srgbClr val="000000"/>
                </a:solidFill>
                <a:latin typeface="Proxima Nova Regular"/>
                <a:ea typeface="Proxima Nova Regular"/>
                <a:cs typeface="Proxima Nova Regular"/>
              </a:rPr>
              <a:t>into</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international_description</a:t>
            </a:r>
            <a:r>
              <a:rPr lang="es-AR" sz="1200" b="0"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table_id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foreign_id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psudo_column</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language_id</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content</a:t>
            </a:r>
            <a:r>
              <a:rPr lang="es-AR" sz="1200" b="1" i="1" u="none" strike="noStrike" kern="1200" baseline="0" dirty="0" smtClean="0">
                <a:solidFill>
                  <a:srgbClr val="000000"/>
                </a:solidFill>
                <a:latin typeface="Proxima Nova Regular"/>
                <a:ea typeface="Proxima Nova Regular"/>
                <a:cs typeface="Proxima Nova Regular"/>
              </a:rPr>
              <a:t>) </a:t>
            </a:r>
            <a:r>
              <a:rPr lang="es-AR" sz="1200" b="1" i="1" u="none" strike="noStrike" kern="1200" baseline="0" dirty="0" err="1" smtClean="0">
                <a:solidFill>
                  <a:srgbClr val="000000"/>
                </a:solidFill>
                <a:latin typeface="Proxima Nova Regular"/>
                <a:ea typeface="Proxima Nova Regular"/>
                <a:cs typeface="Proxima Nova Regular"/>
              </a:rPr>
              <a:t>values</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24</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97</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title</a:t>
            </a:r>
            <a:r>
              <a:rPr lang="es-AR" sz="1200" b="0" i="1" u="none" strike="noStrike" kern="1200" baseline="0" dirty="0" smtClean="0">
                <a:solidFill>
                  <a:srgbClr val="000000"/>
                </a:solidFill>
                <a:latin typeface="Proxima Nova Regular"/>
                <a:ea typeface="Proxima Nova Regular"/>
                <a:cs typeface="Proxima Nova Regular"/>
              </a:rPr>
              <a:t>'</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1</a:t>
            </a:r>
            <a:r>
              <a:rPr lang="es-AR" sz="1200" b="1"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smtClean="0">
                <a:solidFill>
                  <a:srgbClr val="000000"/>
                </a:solidFill>
                <a:latin typeface="Proxima Nova Regular"/>
                <a:ea typeface="Proxima Nova Regular"/>
                <a:cs typeface="Proxima Nova Regular"/>
              </a:rPr>
              <a:t>'</a:t>
            </a:r>
            <a:r>
              <a:rPr lang="es-AR" sz="1200" b="0" i="1" u="none" strike="noStrike" kern="1200" baseline="0" dirty="0" err="1" smtClean="0">
                <a:solidFill>
                  <a:srgbClr val="000000"/>
                </a:solidFill>
                <a:latin typeface="Proxima Nova Regular"/>
                <a:ea typeface="Proxima Nova Regular"/>
                <a:cs typeface="Proxima Nova Regular"/>
              </a:rPr>
              <a:t>User</a:t>
            </a:r>
            <a:r>
              <a:rPr lang="es-AR" sz="1200" b="0"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Updated</a:t>
            </a:r>
            <a:r>
              <a:rPr lang="es-AR" sz="1200" b="0" i="1" u="none" strike="noStrike" kern="1200" baseline="0" dirty="0" smtClean="0">
                <a:solidFill>
                  <a:srgbClr val="000000"/>
                </a:solidFill>
                <a:latin typeface="Proxima Nova Regular"/>
                <a:ea typeface="Proxima Nova Regular"/>
                <a:cs typeface="Proxima Nova Regular"/>
              </a:rPr>
              <a:t> </a:t>
            </a:r>
            <a:r>
              <a:rPr lang="es-AR" sz="1200" b="0" i="1" u="none" strike="noStrike" kern="1200" baseline="0" dirty="0" err="1" smtClean="0">
                <a:solidFill>
                  <a:srgbClr val="000000"/>
                </a:solidFill>
                <a:latin typeface="Proxima Nova Regular"/>
                <a:ea typeface="Proxima Nova Regular"/>
                <a:cs typeface="Proxima Nova Regular"/>
              </a:rPr>
              <a:t>Task</a:t>
            </a:r>
            <a:r>
              <a:rPr lang="es-AR" sz="1200" b="0" i="1" u="none" strike="noStrike" kern="1200" baseline="0" dirty="0" smtClean="0">
                <a:solidFill>
                  <a:srgbClr val="000000"/>
                </a:solidFill>
                <a:latin typeface="Proxima Nova Regular"/>
                <a:ea typeface="Proxima Nova Regular"/>
                <a:cs typeface="Proxima Nova Regular"/>
              </a:rPr>
              <a:t>'</a:t>
            </a:r>
            <a:r>
              <a:rPr lang="es-AR" sz="1200" b="1" i="1" u="none" strike="noStrike" kern="1200" baseline="0" dirty="0" smtClean="0">
                <a:solidFill>
                  <a:srgbClr val="000000"/>
                </a:solidFill>
                <a:latin typeface="Proxima Nova Regular"/>
                <a:ea typeface="Proxima Nova Regular"/>
                <a:cs typeface="Proxima Nova Regular"/>
              </a:rPr>
              <a:t>); </a:t>
            </a:r>
            <a:endParaRPr lang="es-AR" sz="1200" b="0" i="0" u="none" strike="noStrike" kern="1200" baseline="0" dirty="0" smtClean="0">
              <a:solidFill>
                <a:srgbClr val="000000"/>
              </a:solidFill>
              <a:latin typeface="Proxima Nova Regular"/>
              <a:ea typeface="Proxima Nova Regular"/>
              <a:cs typeface="Proxima Nova Regular"/>
            </a:endParaRPr>
          </a:p>
          <a:p>
            <a:r>
              <a:rPr lang="en-US" sz="1200" b="1" i="1" u="none" strike="noStrike" kern="1200" baseline="0" dirty="0" smtClean="0">
                <a:solidFill>
                  <a:srgbClr val="000000"/>
                </a:solidFill>
                <a:latin typeface="Proxima Nova Regular"/>
                <a:ea typeface="Proxima Nova Regular"/>
                <a:cs typeface="Proxima Nova Regular"/>
              </a:rPr>
              <a:t>insert into </a:t>
            </a:r>
            <a:r>
              <a:rPr lang="en-US" sz="1200" b="0" i="1" u="none" strike="noStrike" kern="1200" baseline="0" dirty="0" err="1" smtClean="0">
                <a:solidFill>
                  <a:srgbClr val="000000"/>
                </a:solidFill>
                <a:latin typeface="Proxima Nova Regular"/>
                <a:ea typeface="Proxima Nova Regular"/>
                <a:cs typeface="Proxima Nova Regular"/>
              </a:rPr>
              <a:t>international_description</a:t>
            </a:r>
            <a:r>
              <a:rPr lang="en-US" sz="1200" b="0" i="1" u="none" strike="noStrike" kern="1200" baseline="0" dirty="0" smtClean="0">
                <a:solidFill>
                  <a:srgbClr val="000000"/>
                </a:solidFill>
                <a:latin typeface="Proxima Nova Regular"/>
                <a:ea typeface="Proxima Nova Regular"/>
                <a:cs typeface="Proxima Nova Regular"/>
              </a:rPr>
              <a:t> </a:t>
            </a:r>
            <a:r>
              <a:rPr lang="en-US" sz="1200" b="1" i="1" u="none" strike="noStrike" kern="1200" baseline="0" dirty="0" smtClean="0">
                <a:solidFill>
                  <a:srgbClr val="000000"/>
                </a:solidFill>
                <a:latin typeface="Proxima Nova Regular"/>
                <a:ea typeface="Proxima Nova Regular"/>
                <a:cs typeface="Proxima Nova Regular"/>
              </a:rPr>
              <a:t>(</a:t>
            </a:r>
            <a:r>
              <a:rPr lang="en-US" sz="1200" b="0" i="1" u="none" strike="noStrike" kern="1200" baseline="0" dirty="0" err="1" smtClean="0">
                <a:solidFill>
                  <a:srgbClr val="000000"/>
                </a:solidFill>
                <a:latin typeface="Proxima Nova Regular"/>
                <a:ea typeface="Proxima Nova Regular"/>
                <a:cs typeface="Proxima Nova Regular"/>
              </a:rPr>
              <a:t>table_id</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err="1" smtClean="0">
                <a:solidFill>
                  <a:srgbClr val="000000"/>
                </a:solidFill>
                <a:latin typeface="Proxima Nova Regular"/>
                <a:ea typeface="Proxima Nova Regular"/>
                <a:cs typeface="Proxima Nova Regular"/>
              </a:rPr>
              <a:t>foreign_id</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err="1" smtClean="0">
                <a:solidFill>
                  <a:srgbClr val="000000"/>
                </a:solidFill>
                <a:latin typeface="Proxima Nova Regular"/>
                <a:ea typeface="Proxima Nova Regular"/>
                <a:cs typeface="Proxima Nova Regular"/>
              </a:rPr>
              <a:t>psudo_column</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err="1" smtClean="0">
                <a:solidFill>
                  <a:srgbClr val="000000"/>
                </a:solidFill>
                <a:latin typeface="Proxima Nova Regular"/>
                <a:ea typeface="Proxima Nova Regular"/>
                <a:cs typeface="Proxima Nova Regular"/>
              </a:rPr>
              <a:t>language_id</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content</a:t>
            </a:r>
            <a:r>
              <a:rPr lang="en-US" sz="1200" b="1" i="1" u="none" strike="noStrike" kern="1200" baseline="0" dirty="0" smtClean="0">
                <a:solidFill>
                  <a:srgbClr val="000000"/>
                </a:solidFill>
                <a:latin typeface="Proxima Nova Regular"/>
                <a:ea typeface="Proxima Nova Regular"/>
                <a:cs typeface="Proxima Nova Regular"/>
              </a:rPr>
              <a:t>) values (</a:t>
            </a:r>
            <a:r>
              <a:rPr lang="en-US" sz="1200" b="0" i="1" u="none" strike="noStrike" kern="1200" baseline="0" dirty="0" smtClean="0">
                <a:solidFill>
                  <a:srgbClr val="000000"/>
                </a:solidFill>
                <a:latin typeface="Proxima Nova Regular"/>
                <a:ea typeface="Proxima Nova Regular"/>
                <a:cs typeface="Proxima Nova Regular"/>
              </a:rPr>
              <a:t>24</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97</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'description'</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1</a:t>
            </a:r>
            <a:r>
              <a:rPr lang="en-US" sz="1200" b="1" i="1" u="none" strike="noStrike" kern="1200" baseline="0" dirty="0" smtClean="0">
                <a:solidFill>
                  <a:srgbClr val="000000"/>
                </a:solidFill>
                <a:latin typeface="Proxima Nova Regular"/>
                <a:ea typeface="Proxima Nova Regular"/>
                <a:cs typeface="Proxima Nova Regular"/>
              </a:rPr>
              <a:t>, </a:t>
            </a:r>
            <a:r>
              <a:rPr lang="en-US" sz="1200" b="0" i="1" u="none" strike="noStrike" kern="1200" baseline="0" dirty="0" smtClean="0">
                <a:solidFill>
                  <a:srgbClr val="000000"/>
                </a:solidFill>
                <a:latin typeface="Proxima Nova Regular"/>
                <a:ea typeface="Proxima Nova Regular"/>
                <a:cs typeface="Proxima Nova Regular"/>
              </a:rPr>
              <a:t>'Adds a new item to the last order of the customer when </a:t>
            </a:r>
            <a:r>
              <a:rPr lang="en-US" sz="1200" b="0" i="1" u="none" strike="noStrike" kern="1200" baseline="0" dirty="0" err="1" smtClean="0">
                <a:solidFill>
                  <a:srgbClr val="000000"/>
                </a:solidFill>
                <a:latin typeface="Proxima Nova Regular"/>
                <a:ea typeface="Proxima Nova Regular"/>
                <a:cs typeface="Proxima Nova Regular"/>
              </a:rPr>
              <a:t>it''s</a:t>
            </a:r>
            <a:r>
              <a:rPr lang="en-US" sz="1200" b="0" i="1" u="none" strike="noStrike" kern="1200" baseline="0" dirty="0" smtClean="0">
                <a:solidFill>
                  <a:srgbClr val="000000"/>
                </a:solidFill>
                <a:latin typeface="Proxima Nova Regular"/>
                <a:ea typeface="Proxima Nova Regular"/>
                <a:cs typeface="Proxima Nova Regular"/>
              </a:rPr>
              <a:t> updated.'</a:t>
            </a:r>
            <a:r>
              <a:rPr lang="en-US" sz="1200" b="1" i="1" u="none" strike="noStrike" kern="1200" baseline="0" dirty="0" smtClean="0">
                <a:solidFill>
                  <a:srgbClr val="000000"/>
                </a:solidFill>
                <a:latin typeface="Proxima Nova Regular"/>
                <a:ea typeface="Proxima Nova Regular"/>
                <a:cs typeface="Proxima Nova Regular"/>
              </a:rPr>
              <a:t>); </a:t>
            </a:r>
          </a:p>
          <a:p>
            <a:endParaRPr lang="es-AR" sz="1200" b="0" i="0" u="none" strike="noStrike" kern="1200" baseline="0" dirty="0" smtClean="0">
              <a:solidFill>
                <a:srgbClr val="000000"/>
              </a:solidFill>
              <a:latin typeface="Proxima Nova Regular"/>
              <a:ea typeface="Proxima Nova Regular"/>
              <a:cs typeface="Proxima Nova Regular"/>
            </a:endParaRPr>
          </a:p>
          <a:p>
            <a:pPr marL="228600" indent="-228600">
              <a:buFont typeface="+mj-lt"/>
              <a:buAutoNum type="arabicPeriod" startAt="4"/>
            </a:pPr>
            <a:r>
              <a:rPr lang="en-US" sz="1200" b="0" i="0" u="none" strike="noStrike" kern="1200" baseline="0" dirty="0" smtClean="0">
                <a:solidFill>
                  <a:srgbClr val="000000"/>
                </a:solidFill>
                <a:latin typeface="Proxima Nova Regular"/>
                <a:ea typeface="Proxima Nova Regular"/>
                <a:cs typeface="Proxima Nova Regular"/>
              </a:rPr>
              <a:t>Go to the Configuration menu</a:t>
            </a:r>
          </a:p>
          <a:p>
            <a:pPr marL="228600" indent="-228600">
              <a:buFont typeface="+mj-lt"/>
              <a:buAutoNum type="arabicPeriod" startAt="4"/>
            </a:pPr>
            <a:r>
              <a:rPr lang="en-US" sz="1200" b="0" i="0" u="none" strike="noStrike" kern="1200" baseline="0" dirty="0" smtClean="0">
                <a:solidFill>
                  <a:srgbClr val="000000"/>
                </a:solidFill>
                <a:latin typeface="Proxima Nova Regular"/>
                <a:ea typeface="Proxima Nova Regular"/>
                <a:cs typeface="Proxima Nova Regular"/>
              </a:rPr>
              <a:t>Click on the Plug-ins menu on the left</a:t>
            </a:r>
          </a:p>
          <a:p>
            <a:pPr marL="228600" indent="-228600">
              <a:buFont typeface="+mj-lt"/>
              <a:buAutoNum type="arabicPeriod" startAt="4"/>
              <a:defRPr/>
            </a:pPr>
            <a:r>
              <a:rPr lang="en-US" sz="1200" i="0" baseline="0" dirty="0" smtClean="0">
                <a:ea typeface="ＭＳ Ｐゴシック" charset="0"/>
              </a:rPr>
              <a:t>Scroll down to the “Generic internal events listener” category.</a:t>
            </a:r>
          </a:p>
          <a:p>
            <a:pPr marL="228600" indent="-228600">
              <a:buFont typeface="+mj-lt"/>
              <a:buAutoNum type="arabicPeriod" startAt="4"/>
              <a:defRPr/>
            </a:pPr>
            <a:r>
              <a:rPr lang="en-US" sz="1200" i="0" baseline="0" dirty="0" smtClean="0">
                <a:ea typeface="ＭＳ Ｐゴシック" charset="0"/>
              </a:rPr>
              <a:t>Click the Add New button to add a new listener class, and select the </a:t>
            </a:r>
            <a:r>
              <a:rPr lang="en-US" sz="1200" i="1" baseline="0" dirty="0" err="1" smtClean="0">
                <a:ea typeface="ＭＳ Ｐゴシック" charset="0"/>
              </a:rPr>
              <a:t>UserUpdatedTask</a:t>
            </a:r>
            <a:r>
              <a:rPr lang="en-US" sz="1200" i="0" baseline="0" dirty="0" smtClean="0">
                <a:ea typeface="ＭＳ Ｐゴシック" charset="0"/>
              </a:rPr>
              <a:t> from the drop-down menu.</a:t>
            </a:r>
          </a:p>
          <a:p>
            <a:pPr marL="228600" indent="-228600">
              <a:buFont typeface="+mj-lt"/>
              <a:buAutoNum type="arabicPeriod" startAt="4"/>
              <a:defRPr/>
            </a:pPr>
            <a:r>
              <a:rPr lang="en-US" sz="1200" i="0" baseline="0" dirty="0" smtClean="0">
                <a:ea typeface="ＭＳ Ｐゴシック" charset="0"/>
              </a:rPr>
              <a:t>Finally we need to trigger the Events:</a:t>
            </a:r>
          </a:p>
          <a:p>
            <a:pPr marL="228600" indent="-228600">
              <a:buFont typeface="+mj-lt"/>
              <a:buAutoNum type="arabicPeriod" startAt="4"/>
              <a:defRPr/>
            </a:pPr>
            <a:endParaRPr lang="en-US" sz="1200" i="0" baseline="0" dirty="0" smtClean="0">
              <a:ea typeface="ＭＳ Ｐゴシック" charset="0"/>
            </a:endParaRPr>
          </a:p>
          <a:p>
            <a:pPr marL="171450" indent="-171450">
              <a:buFont typeface="Arial" pitchFamily="34" charset="0"/>
              <a:buChar char="•"/>
              <a:defRPr/>
            </a:pPr>
            <a:r>
              <a:rPr lang="en-US" sz="1200" i="0" baseline="0" dirty="0" smtClean="0">
                <a:ea typeface="ＭＳ Ｐゴシック" charset="0"/>
              </a:rPr>
              <a:t>At the </a:t>
            </a:r>
            <a:r>
              <a:rPr lang="en-US" sz="1200" i="1" baseline="0" dirty="0" smtClean="0">
                <a:latin typeface="Bodoni MT" pitchFamily="18" charset="0"/>
                <a:ea typeface="ＭＳ Ｐゴシック" charset="0"/>
              </a:rPr>
              <a:t>public Integer </a:t>
            </a:r>
            <a:r>
              <a:rPr lang="en-US" sz="1200" i="1" baseline="0" dirty="0" err="1" smtClean="0">
                <a:latin typeface="Bodoni MT" pitchFamily="18" charset="0"/>
                <a:ea typeface="ＭＳ Ｐゴシック" charset="0"/>
              </a:rPr>
              <a:t>createUser</a:t>
            </a:r>
            <a:r>
              <a:rPr lang="en-US" sz="1200" i="1" baseline="0" dirty="0" smtClean="0">
                <a:latin typeface="Bodoni MT" pitchFamily="18" charset="0"/>
                <a:ea typeface="ＭＳ Ｐゴシック" charset="0"/>
              </a:rPr>
              <a:t>(</a:t>
            </a:r>
            <a:r>
              <a:rPr lang="en-US" sz="1200" i="1" baseline="0" dirty="0" err="1" smtClean="0">
                <a:latin typeface="Bodoni MT" pitchFamily="18" charset="0"/>
                <a:ea typeface="ＭＳ Ｐゴシック" charset="0"/>
              </a:rPr>
              <a:t>UserWS</a:t>
            </a:r>
            <a:r>
              <a:rPr lang="en-US" sz="1200" i="1" baseline="0" dirty="0" smtClean="0">
                <a:latin typeface="Bodoni MT" pitchFamily="18" charset="0"/>
                <a:ea typeface="ＭＳ Ｐゴシック" charset="0"/>
              </a:rPr>
              <a:t> </a:t>
            </a:r>
            <a:r>
              <a:rPr lang="en-US" sz="1200" i="1" baseline="0" dirty="0" err="1" smtClean="0">
                <a:latin typeface="Bodoni MT" pitchFamily="18" charset="0"/>
                <a:ea typeface="ＭＳ Ｐゴシック" charset="0"/>
              </a:rPr>
              <a:t>newUser</a:t>
            </a:r>
            <a:r>
              <a:rPr lang="en-US" sz="1200" i="1" baseline="0" dirty="0" smtClean="0">
                <a:latin typeface="Bodoni MT" pitchFamily="18" charset="0"/>
                <a:ea typeface="ＭＳ Ｐゴシック" charset="0"/>
              </a:rPr>
              <a:t>) throws </a:t>
            </a:r>
            <a:r>
              <a:rPr lang="en-US" sz="1200" i="1" baseline="0" dirty="0" err="1" smtClean="0">
                <a:latin typeface="Bodoni MT" pitchFamily="18" charset="0"/>
                <a:ea typeface="ＭＳ Ｐゴシック" charset="0"/>
              </a:rPr>
              <a:t>SessionInternalError</a:t>
            </a:r>
            <a:r>
              <a:rPr lang="en-US" sz="1200" i="1" baseline="0" dirty="0" smtClean="0">
                <a:latin typeface="Bodoni MT" pitchFamily="18" charset="0"/>
                <a:ea typeface="ＭＳ Ｐゴシック" charset="0"/>
              </a:rPr>
              <a:t> {…}</a:t>
            </a:r>
            <a:r>
              <a:rPr lang="en-US" sz="1200" i="0" baseline="0" dirty="0" smtClean="0">
                <a:latin typeface="Bodoni MT" pitchFamily="18" charset="0"/>
                <a:ea typeface="ＭＳ Ｐゴシック" charset="0"/>
              </a:rPr>
              <a:t> method in the WebServicesSessionSpringBean.java API implementation class, right before the return statement add the following line:</a:t>
            </a:r>
          </a:p>
          <a:p>
            <a:pPr marL="742943" lvl="1" indent="0">
              <a:buFont typeface="+mj-lt"/>
              <a:buNone/>
              <a:defRPr/>
            </a:pPr>
            <a:endParaRPr lang="en-US" sz="1200" i="0" baseline="0" dirty="0" smtClean="0">
              <a:latin typeface="Bodoni MT" pitchFamily="18" charset="0"/>
              <a:ea typeface="ＭＳ Ｐゴシック" charset="0"/>
            </a:endParaRPr>
          </a:p>
          <a:p>
            <a:pPr marL="0" lvl="0" indent="0">
              <a:buFont typeface="+mj-lt"/>
              <a:buNone/>
              <a:defRPr/>
            </a:pPr>
            <a:r>
              <a:rPr lang="en-US" sz="1200" i="1" baseline="0" dirty="0" err="1" smtClean="0">
                <a:latin typeface="Bodoni MT" pitchFamily="18" charset="0"/>
                <a:ea typeface="ＭＳ Ｐゴシック" charset="0"/>
              </a:rPr>
              <a:t>EventManager.process</a:t>
            </a:r>
            <a:r>
              <a:rPr lang="en-US" sz="1200" i="1" baseline="0" dirty="0" smtClean="0">
                <a:latin typeface="Bodoni MT" pitchFamily="18" charset="0"/>
                <a:ea typeface="ＭＳ Ｐゴシック" charset="0"/>
              </a:rPr>
              <a:t>(new </a:t>
            </a:r>
            <a:r>
              <a:rPr lang="en-US" sz="1200" i="1" baseline="0" dirty="0" err="1" smtClean="0">
                <a:latin typeface="Bodoni MT" pitchFamily="18" charset="0"/>
                <a:ea typeface="ＭＳ Ｐゴシック" charset="0"/>
              </a:rPr>
              <a:t>UserCreatedEvent</a:t>
            </a:r>
            <a:r>
              <a:rPr lang="en-US" sz="1200" i="1" baseline="0" dirty="0" smtClean="0">
                <a:latin typeface="Bodoni MT" pitchFamily="18" charset="0"/>
                <a:ea typeface="ＭＳ Ｐゴシック" charset="0"/>
              </a:rPr>
              <a:t>(</a:t>
            </a:r>
            <a:r>
              <a:rPr lang="en-US" sz="1200" i="1" baseline="0" dirty="0" err="1" smtClean="0">
                <a:latin typeface="Bodoni MT" pitchFamily="18" charset="0"/>
                <a:ea typeface="ＭＳ Ｐゴシック" charset="0"/>
              </a:rPr>
              <a:t>userId</a:t>
            </a:r>
            <a:r>
              <a:rPr lang="en-US" sz="1200" i="1" baseline="0" dirty="0" smtClean="0">
                <a:latin typeface="Bodoni MT" pitchFamily="18" charset="0"/>
                <a:ea typeface="ＭＳ Ｐゴシック" charset="0"/>
              </a:rPr>
              <a:t>, </a:t>
            </a:r>
            <a:r>
              <a:rPr lang="en-US" sz="1200" i="1" baseline="0" dirty="0" err="1" smtClean="0">
                <a:latin typeface="Bodoni MT" pitchFamily="18" charset="0"/>
                <a:ea typeface="ＭＳ Ｐゴシック" charset="0"/>
              </a:rPr>
              <a:t>entityId</a:t>
            </a:r>
            <a:r>
              <a:rPr lang="en-US" sz="1200" i="1" baseline="0" dirty="0" smtClean="0">
                <a:latin typeface="Bodoni MT" pitchFamily="18" charset="0"/>
                <a:ea typeface="ＭＳ Ｐゴシック" charset="0"/>
              </a:rPr>
              <a:t>, </a:t>
            </a:r>
            <a:r>
              <a:rPr lang="en-US" sz="1200" i="1" baseline="0" dirty="0" err="1" smtClean="0">
                <a:latin typeface="Bodoni MT" pitchFamily="18" charset="0"/>
                <a:ea typeface="ＭＳ Ｐゴシック" charset="0"/>
              </a:rPr>
              <a:t>getCallerId</a:t>
            </a:r>
            <a:r>
              <a:rPr lang="en-US" sz="1200" i="1" baseline="0" dirty="0" smtClean="0">
                <a:latin typeface="Bodoni MT" pitchFamily="18" charset="0"/>
                <a:ea typeface="ＭＳ Ｐゴシック" charset="0"/>
              </a:rPr>
              <a:t>()));</a:t>
            </a:r>
          </a:p>
          <a:p>
            <a:r>
              <a:rPr lang="es-AR" sz="1200" b="0" i="0" u="none" strike="noStrike" kern="1200" baseline="0" dirty="0" smtClean="0">
                <a:solidFill>
                  <a:srgbClr val="000000"/>
                </a:solidFill>
                <a:latin typeface="Proxima Nova Regular"/>
                <a:ea typeface="Proxima Nova Regular"/>
                <a:cs typeface="Proxima Nova Regular"/>
              </a:rPr>
              <a:t>	</a:t>
            </a:r>
            <a:endParaRPr lang="en-US" sz="1200" b="0" i="1" u="none" strike="noStrike" kern="1200" baseline="0" dirty="0" smtClean="0">
              <a:solidFill>
                <a:srgbClr val="000000"/>
              </a:solidFill>
              <a:latin typeface="Proxima Nova Regular"/>
              <a:ea typeface="Proxima Nova Regular"/>
              <a:cs typeface="Proxima Nova Regular"/>
            </a:endParaRPr>
          </a:p>
          <a:p>
            <a:pPr lvl="0"/>
            <a:r>
              <a:rPr lang="en-US" sz="1200" b="1" i="0" u="none" strike="noStrike" kern="1200" baseline="0" dirty="0" smtClean="0">
                <a:solidFill>
                  <a:srgbClr val="000000"/>
                </a:solidFill>
                <a:latin typeface="Proxima Nova Regular"/>
                <a:ea typeface="Proxima Nova Regular"/>
                <a:cs typeface="Proxima Nova Regular"/>
              </a:rPr>
              <a:t>Remember to import the event classes and the </a:t>
            </a:r>
            <a:r>
              <a:rPr lang="en-US" sz="1200" b="1" i="0" u="none" strike="noStrike" kern="1200" baseline="0" dirty="0" err="1" smtClean="0">
                <a:solidFill>
                  <a:srgbClr val="000000"/>
                </a:solidFill>
                <a:latin typeface="Proxima Nova Regular"/>
                <a:ea typeface="Proxima Nova Regular"/>
                <a:cs typeface="Proxima Nova Regular"/>
              </a:rPr>
              <a:t>EventManager</a:t>
            </a:r>
            <a:r>
              <a:rPr lang="en-US" sz="1200" b="1" i="0" u="none" strike="noStrike" kern="1200" baseline="0" dirty="0" smtClean="0">
                <a:solidFill>
                  <a:srgbClr val="000000"/>
                </a:solidFill>
                <a:latin typeface="Proxima Nova Regular"/>
                <a:ea typeface="Proxima Nova Regular"/>
                <a:cs typeface="Proxima Nova Regular"/>
              </a:rPr>
              <a:t> also!</a:t>
            </a:r>
            <a:endParaRPr lang="es-AR" sz="1200" b="1" i="0" u="none" strike="noStrike" kern="1200" baseline="0" dirty="0" smtClean="0">
              <a:solidFill>
                <a:srgbClr val="000000"/>
              </a:solidFill>
              <a:latin typeface="Proxima Nova Regular"/>
              <a:ea typeface="Proxima Nova Regular"/>
              <a:cs typeface="Proxima Nova Regular"/>
            </a:endParaRPr>
          </a:p>
          <a:p>
            <a:endParaRPr lang="en-US" sz="1200" b="0" i="1" u="none" strike="noStrike" kern="1200" baseline="0" dirty="0" smtClean="0">
              <a:solidFill>
                <a:srgbClr val="000000"/>
              </a:solidFill>
              <a:latin typeface="Proxima Nova Regular"/>
              <a:ea typeface="Proxima Nova Regular"/>
              <a:cs typeface="Proxima Nova Regular"/>
            </a:endParaRPr>
          </a:p>
          <a:p>
            <a:pPr marL="228600" marR="0" indent="-228600" algn="l" defTabSz="449259" rtl="0" eaLnBrk="0" fontAlgn="base" latinLnBrk="0" hangingPunct="0">
              <a:lnSpc>
                <a:spcPct val="100000"/>
              </a:lnSpc>
              <a:spcBef>
                <a:spcPct val="30000"/>
              </a:spcBef>
              <a:spcAft>
                <a:spcPct val="0"/>
              </a:spcAft>
              <a:buClr>
                <a:srgbClr val="000000"/>
              </a:buClr>
              <a:buSzPct val="100000"/>
              <a:buFont typeface="+mj-lt"/>
              <a:buAutoNum type="arabicPeriod" startAt="9"/>
              <a:tabLst/>
              <a:defRPr/>
            </a:pPr>
            <a:r>
              <a:rPr lang="en-US" sz="1200" b="0" i="0" baseline="0" dirty="0" smtClean="0">
                <a:latin typeface="Courier New" pitchFamily="49" charset="0"/>
                <a:ea typeface="ＭＳ Ｐゴシック" charset="0"/>
                <a:cs typeface="Courier New" pitchFamily="49" charset="0"/>
              </a:rPr>
              <a:t>Run a full clean/compile and start the application again.</a:t>
            </a:r>
          </a:p>
          <a:p>
            <a:pPr marL="228600" marR="0" indent="-228600" algn="l" defTabSz="449259" rtl="0" eaLnBrk="0" fontAlgn="base" latinLnBrk="0" hangingPunct="0">
              <a:lnSpc>
                <a:spcPct val="100000"/>
              </a:lnSpc>
              <a:spcBef>
                <a:spcPct val="30000"/>
              </a:spcBef>
              <a:spcAft>
                <a:spcPct val="0"/>
              </a:spcAft>
              <a:buClr>
                <a:srgbClr val="000000"/>
              </a:buClr>
              <a:buSzPct val="100000"/>
              <a:buFont typeface="+mj-lt"/>
              <a:buAutoNum type="arabicPeriod" startAt="9"/>
              <a:tabLst/>
              <a:defRPr/>
            </a:pPr>
            <a:r>
              <a:rPr lang="en-US" sz="1200" b="0" i="0" baseline="0" dirty="0" smtClean="0">
                <a:latin typeface="Courier New" pitchFamily="49" charset="0"/>
                <a:ea typeface="ＭＳ Ｐゴシック" charset="0"/>
                <a:cs typeface="Courier New" pitchFamily="49" charset="0"/>
              </a:rPr>
              <a:t>Now try creating a </a:t>
            </a:r>
            <a:r>
              <a:rPr lang="en-US" sz="1200" b="1" i="0" baseline="0" dirty="0" smtClean="0">
                <a:latin typeface="Courier New" pitchFamily="49" charset="0"/>
                <a:ea typeface="ＭＳ Ｐゴシック" charset="0"/>
                <a:cs typeface="Courier New" pitchFamily="49" charset="0"/>
              </a:rPr>
              <a:t>new</a:t>
            </a:r>
            <a:r>
              <a:rPr lang="en-US" sz="1200" b="0" i="0" baseline="0" dirty="0" smtClean="0">
                <a:latin typeface="Courier New" pitchFamily="49" charset="0"/>
                <a:ea typeface="ＭＳ Ｐゴシック" charset="0"/>
                <a:cs typeface="Courier New" pitchFamily="49" charset="0"/>
              </a:rPr>
              <a:t> user and you should see a new note was added to it that it wasn’t added when we created it.</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42</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Now we’ll continue to see which are the</a:t>
            </a:r>
            <a:r>
              <a:rPr lang="en-US" baseline="0" dirty="0" smtClean="0"/>
              <a:t> readers that are available in jBilling Out of the Box.</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5</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a little bit about each one of the readers that jBilling has.</a:t>
            </a:r>
          </a:p>
          <a:p>
            <a:endParaRPr lang="en-US" baseline="0" dirty="0" smtClean="0"/>
          </a:p>
          <a:p>
            <a:pPr marL="171450" indent="-171450">
              <a:buFont typeface="Arial" pitchFamily="34" charset="0"/>
              <a:buChar char="•"/>
            </a:pPr>
            <a:r>
              <a:rPr lang="en-US" baseline="0" dirty="0" smtClean="0"/>
              <a:t>Fixed File Reader: Reads from a fixed file. The fields are not separated by a character, we define the start and end positions to delimiter </a:t>
            </a:r>
            <a:r>
              <a:rPr lang="en-US" baseline="0" smtClean="0"/>
              <a:t>each field.</a:t>
            </a:r>
            <a:endParaRPr lang="en-US" baseline="0" dirty="0" smtClean="0"/>
          </a:p>
          <a:p>
            <a:pPr marL="171450" indent="-171450">
              <a:buFont typeface="Arial" pitchFamily="34" charset="0"/>
              <a:buChar char="•"/>
            </a:pPr>
            <a:r>
              <a:rPr lang="en-US" baseline="0" dirty="0" smtClean="0"/>
              <a:t>Separator File Reader: Reads from a file where each line has the fields separated by a character. By default it’s the comma.</a:t>
            </a:r>
          </a:p>
          <a:p>
            <a:pPr marL="171450" indent="-171450">
              <a:buFont typeface="Arial" pitchFamily="34" charset="0"/>
              <a:buChar char="•"/>
            </a:pPr>
            <a:r>
              <a:rPr lang="en-US" baseline="0" dirty="0" smtClean="0"/>
              <a:t>JDBC Reader: Reads from a database. This reader records it's progress and attempts to ensure that records are not read again on subsequent executions.</a:t>
            </a:r>
          </a:p>
          <a:p>
            <a:pPr marL="171450" indent="-171450">
              <a:buFont typeface="Arial" pitchFamily="34" charset="0"/>
              <a:buChar char="•"/>
            </a:pPr>
            <a:r>
              <a:rPr lang="en-US" baseline="0" dirty="0" smtClean="0"/>
              <a:t>MySQL Reader: Reads from a MySQL database.</a:t>
            </a:r>
          </a:p>
          <a:p>
            <a:pPr marL="171450" indent="-171450">
              <a:buFont typeface="Arial" pitchFamily="34" charset="0"/>
              <a:buChar char="•"/>
            </a:pPr>
            <a:r>
              <a:rPr lang="en-US" baseline="0" dirty="0" smtClean="0"/>
              <a:t>Stateless JDBC Reader: It does not change the state of the underlying database being read or persist it's progress. Unlike the </a:t>
            </a:r>
            <a:r>
              <a:rPr lang="en-US" baseline="0" dirty="0" err="1" smtClean="0"/>
              <a:t>the</a:t>
            </a:r>
            <a:r>
              <a:rPr lang="en-US" baseline="0" dirty="0" smtClean="0"/>
              <a:t> </a:t>
            </a:r>
            <a:r>
              <a:rPr lang="en-US" baseline="0" dirty="0" err="1" smtClean="0"/>
              <a:t>JDBCReader</a:t>
            </a:r>
            <a:r>
              <a:rPr lang="en-US" baseline="0" dirty="0" smtClean="0"/>
              <a:t> this reader does not update or fetch the mediation "last ID read“ preference. Every subsequent execution of this reader starts at zero.</a:t>
            </a:r>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6</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After that we’ll see</a:t>
            </a:r>
            <a:r>
              <a:rPr lang="en-US" baseline="0" dirty="0" smtClean="0"/>
              <a:t> how we configured the Reader used during the demo.</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7</a:t>
            </a:fld>
            <a:endParaRPr lang="en-US" dirty="0"/>
          </a:p>
        </p:txBody>
      </p:sp>
    </p:spTree>
    <p:extLst>
      <p:ext uri="{BB962C8B-B14F-4D97-AF65-F5344CB8AC3E}">
        <p14:creationId xmlns:p14="http://schemas.microsoft.com/office/powerpoint/2010/main" val="343023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Go to the Configuration Section</a:t>
            </a:r>
          </a:p>
          <a:p>
            <a:pPr marL="228600" indent="-228600">
              <a:buFont typeface="+mj-lt"/>
              <a:buAutoNum type="arabicPeriod"/>
            </a:pPr>
            <a:r>
              <a:rPr lang="en-US" dirty="0" smtClean="0"/>
              <a:t>Click</a:t>
            </a:r>
            <a:r>
              <a:rPr lang="en-US" baseline="0" dirty="0" smtClean="0"/>
              <a:t> on the Plug-ins menu on the left</a:t>
            </a:r>
          </a:p>
          <a:p>
            <a:pPr marL="228600" indent="-228600">
              <a:buFont typeface="+mj-lt"/>
              <a:buAutoNum type="arabicPeriod"/>
            </a:pPr>
            <a:r>
              <a:rPr lang="en-US" baseline="0" dirty="0" smtClean="0"/>
              <a:t>Scroll down and select the Mediation Reader category (id 15)</a:t>
            </a:r>
          </a:p>
          <a:p>
            <a:pPr marL="228600" indent="-228600">
              <a:buFont typeface="+mj-lt"/>
              <a:buAutoNum type="arabicPeriod"/>
            </a:pPr>
            <a:r>
              <a:rPr lang="en-US" baseline="0" dirty="0" smtClean="0"/>
              <a:t>Click the </a:t>
            </a:r>
            <a:r>
              <a:rPr lang="en-US" i="1" baseline="0" dirty="0" smtClean="0"/>
              <a:t>Add New</a:t>
            </a:r>
            <a:r>
              <a:rPr lang="en-US" baseline="0" dirty="0" smtClean="0"/>
              <a:t> button to add a new reader.</a:t>
            </a:r>
          </a:p>
          <a:p>
            <a:pPr marL="228600" indent="-228600">
              <a:buFont typeface="+mj-lt"/>
              <a:buAutoNum type="arabicPeriod"/>
            </a:pPr>
            <a:r>
              <a:rPr lang="en-US" baseline="0" dirty="0" smtClean="0"/>
              <a:t>In the form fill in the following data:</a:t>
            </a:r>
          </a:p>
          <a:p>
            <a:pPr marL="971543" lvl="1" indent="-228600">
              <a:buFont typeface="+mj-lt"/>
              <a:buAutoNum type="arabicPeriod"/>
            </a:pPr>
            <a:r>
              <a:rPr lang="en-US" baseline="0" dirty="0" smtClean="0"/>
              <a:t>Type: </a:t>
            </a:r>
            <a:r>
              <a:rPr lang="en-US" baseline="0" dirty="0" err="1" smtClean="0"/>
              <a:t>SeparatorFileReader</a:t>
            </a:r>
            <a:endParaRPr lang="en-US" baseline="0" dirty="0" smtClean="0"/>
          </a:p>
          <a:p>
            <a:pPr marL="971543" lvl="1" indent="-228600">
              <a:buFont typeface="+mj-lt"/>
              <a:buAutoNum type="arabicPeriod"/>
            </a:pPr>
            <a:r>
              <a:rPr lang="en-US" baseline="0" dirty="0" smtClean="0"/>
              <a:t>rename: true</a:t>
            </a:r>
          </a:p>
          <a:p>
            <a:pPr marL="971543" lvl="1" indent="-228600">
              <a:buFont typeface="+mj-lt"/>
              <a:buAutoNum type="arabicPeriod"/>
            </a:pPr>
            <a:r>
              <a:rPr lang="en-US" baseline="0" dirty="0" err="1" smtClean="0"/>
              <a:t>batch_size</a:t>
            </a:r>
            <a:r>
              <a:rPr lang="en-US" baseline="0" dirty="0" smtClean="0"/>
              <a:t>: 30</a:t>
            </a:r>
          </a:p>
          <a:p>
            <a:pPr marL="971543" lvl="1" indent="-228600">
              <a:buFont typeface="+mj-lt"/>
              <a:buAutoNum type="arabicPeriod"/>
            </a:pPr>
            <a:r>
              <a:rPr lang="en-US" baseline="0" dirty="0" err="1" smtClean="0"/>
              <a:t>format_file</a:t>
            </a:r>
            <a:r>
              <a:rPr lang="en-US" baseline="0" dirty="0" smtClean="0"/>
              <a:t>: client_demo.xml</a:t>
            </a:r>
          </a:p>
          <a:p>
            <a:pPr marL="971543" lvl="1" indent="-228600">
              <a:buFont typeface="+mj-lt"/>
              <a:buAutoNum type="arabicPeriod"/>
            </a:pPr>
            <a:r>
              <a:rPr lang="en-US" baseline="0" dirty="0" smtClean="0"/>
              <a:t>suffix: client_demo.csv</a:t>
            </a:r>
          </a:p>
          <a:p>
            <a:pPr marL="971543" lvl="1" indent="-228600">
              <a:buFont typeface="+mj-lt"/>
              <a:buAutoNum type="arabicPeriod"/>
            </a:pPr>
            <a:r>
              <a:rPr lang="en-US" baseline="0" dirty="0" err="1" smtClean="0"/>
              <a:t>date_format</a:t>
            </a:r>
            <a:r>
              <a:rPr lang="en-US" baseline="0" dirty="0" smtClean="0"/>
              <a:t>: </a:t>
            </a:r>
            <a:r>
              <a:rPr lang="en-US" sz="1200" kern="1200" dirty="0" smtClean="0">
                <a:solidFill>
                  <a:srgbClr val="000000"/>
                </a:solidFill>
                <a:effectLst/>
                <a:latin typeface="Times New Roman" charset="0"/>
                <a:ea typeface="ＭＳ Ｐゴシック" charset="0"/>
                <a:cs typeface="+mn-cs"/>
              </a:rPr>
              <a:t>MM/</a:t>
            </a:r>
            <a:r>
              <a:rPr lang="en-US" sz="1200" kern="1200" dirty="0" err="1" smtClean="0">
                <a:solidFill>
                  <a:srgbClr val="000000"/>
                </a:solidFill>
                <a:effectLst/>
                <a:latin typeface="Times New Roman" charset="0"/>
                <a:ea typeface="ＭＳ Ｐゴシック" charset="0"/>
                <a:cs typeface="+mn-cs"/>
              </a:rPr>
              <a:t>dd</a:t>
            </a:r>
            <a:r>
              <a:rPr lang="en-US" sz="1200" kern="1200" dirty="0" smtClean="0">
                <a:solidFill>
                  <a:srgbClr val="000000"/>
                </a:solidFill>
                <a:effectLst/>
                <a:latin typeface="Times New Roman" charset="0"/>
                <a:ea typeface="ＭＳ Ｐゴシック" charset="0"/>
                <a:cs typeface="+mn-cs"/>
              </a:rPr>
              <a:t>/</a:t>
            </a:r>
            <a:r>
              <a:rPr lang="en-US" sz="1200" kern="1200" dirty="0" err="1" smtClean="0">
                <a:solidFill>
                  <a:srgbClr val="000000"/>
                </a:solidFill>
                <a:effectLst/>
                <a:latin typeface="Times New Roman" charset="0"/>
                <a:ea typeface="ＭＳ Ｐゴシック" charset="0"/>
                <a:cs typeface="+mn-cs"/>
              </a:rPr>
              <a:t>yyyy</a:t>
            </a:r>
            <a:r>
              <a:rPr lang="en-US" sz="1200" kern="1200" dirty="0" smtClean="0">
                <a:solidFill>
                  <a:srgbClr val="000000"/>
                </a:solidFill>
                <a:effectLst/>
                <a:latin typeface="Times New Roman" charset="0"/>
                <a:ea typeface="ＭＳ Ｐゴシック" charset="0"/>
                <a:cs typeface="+mn-cs"/>
              </a:rPr>
              <a:t> </a:t>
            </a:r>
            <a:r>
              <a:rPr lang="en-US" sz="1200" kern="1200" dirty="0" err="1" smtClean="0">
                <a:solidFill>
                  <a:srgbClr val="000000"/>
                </a:solidFill>
                <a:effectLst/>
                <a:latin typeface="Times New Roman" charset="0"/>
                <a:ea typeface="ＭＳ Ｐゴシック" charset="0"/>
                <a:cs typeface="+mn-cs"/>
              </a:rPr>
              <a:t>HH:mm</a:t>
            </a:r>
            <a:endParaRPr lang="en-US" baseline="0" dirty="0" smtClean="0"/>
          </a:p>
          <a:p>
            <a:pPr marL="971543" lvl="1" indent="-228600">
              <a:buFont typeface="+mj-lt"/>
              <a:buAutoNum type="arabicPeriod"/>
            </a:pPr>
            <a:endParaRPr lang="en-US" baseline="0" dirty="0" smtClean="0"/>
          </a:p>
          <a:p>
            <a:pPr marL="228600" indent="-228600">
              <a:buFont typeface="+mj-lt"/>
              <a:buAutoNum type="arabicPeriod"/>
            </a:pPr>
            <a:r>
              <a:rPr lang="en-US" baseline="0" dirty="0" smtClean="0"/>
              <a:t>Besides this, the reader needs a format file in order to work properly and understand the format of the file that it’s reading. The format file is in the /descriptors/mediation/ folder and it’s called client_demo.xml</a:t>
            </a:r>
          </a:p>
          <a:p>
            <a:endParaRPr lang="es-AR" dirty="0"/>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8</a:t>
            </a:fld>
            <a:endParaRPr lang="en-US" dirty="0"/>
          </a:p>
        </p:txBody>
      </p:sp>
    </p:spTree>
    <p:extLst>
      <p:ext uri="{BB962C8B-B14F-4D97-AF65-F5344CB8AC3E}">
        <p14:creationId xmlns:p14="http://schemas.microsoft.com/office/powerpoint/2010/main" val="4158108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We’ll</a:t>
            </a:r>
            <a:r>
              <a:rPr lang="es-AR" dirty="0" smtClean="0"/>
              <a:t> </a:t>
            </a:r>
            <a:r>
              <a:rPr lang="es-AR" dirty="0" err="1" smtClean="0"/>
              <a:t>go</a:t>
            </a:r>
            <a:r>
              <a:rPr lang="es-AR" dirty="0" smtClean="0"/>
              <a:t> </a:t>
            </a:r>
            <a:r>
              <a:rPr lang="es-AR" dirty="0" err="1" smtClean="0"/>
              <a:t>over</a:t>
            </a:r>
            <a:r>
              <a:rPr lang="es-AR" dirty="0" smtClean="0"/>
              <a:t> </a:t>
            </a:r>
            <a:r>
              <a:rPr lang="es-AR" dirty="0" err="1" smtClean="0"/>
              <a:t>the</a:t>
            </a:r>
            <a:r>
              <a:rPr lang="es-AR" dirty="0" smtClean="0"/>
              <a:t> </a:t>
            </a:r>
            <a:r>
              <a:rPr lang="es-AR" dirty="0" err="1" smtClean="0"/>
              <a:t>code</a:t>
            </a:r>
            <a:r>
              <a:rPr lang="es-AR" dirty="0" smtClean="0"/>
              <a:t> </a:t>
            </a:r>
            <a:r>
              <a:rPr lang="es-AR" dirty="0" err="1" smtClean="0"/>
              <a:t>for</a:t>
            </a:r>
            <a:r>
              <a:rPr lang="es-AR" dirty="0" smtClean="0"/>
              <a:t> </a:t>
            </a:r>
            <a:r>
              <a:rPr lang="es-AR" dirty="0" err="1" smtClean="0"/>
              <a:t>the</a:t>
            </a:r>
            <a:r>
              <a:rPr lang="es-AR" dirty="0" smtClean="0"/>
              <a:t> </a:t>
            </a:r>
            <a:r>
              <a:rPr lang="es-AR" dirty="0" err="1" smtClean="0"/>
              <a:t>reader</a:t>
            </a:r>
            <a:r>
              <a:rPr lang="es-AR" dirty="0" smtClean="0"/>
              <a:t> </a:t>
            </a:r>
            <a:r>
              <a:rPr lang="es-AR" dirty="0" err="1" smtClean="0"/>
              <a:t>we</a:t>
            </a:r>
            <a:r>
              <a:rPr lang="es-AR" dirty="0" smtClean="0"/>
              <a:t> </a:t>
            </a:r>
            <a:r>
              <a:rPr lang="es-AR" dirty="0" err="1" smtClean="0"/>
              <a:t>used</a:t>
            </a:r>
            <a:r>
              <a:rPr lang="es-AR" dirty="0" smtClean="0"/>
              <a:t> </a:t>
            </a:r>
            <a:r>
              <a:rPr lang="es-AR" dirty="0" err="1" smtClean="0"/>
              <a:t>for</a:t>
            </a:r>
            <a:r>
              <a:rPr lang="es-AR" dirty="0" smtClean="0"/>
              <a:t> </a:t>
            </a:r>
            <a:r>
              <a:rPr lang="es-AR" dirty="0" err="1" smtClean="0"/>
              <a:t>the</a:t>
            </a:r>
            <a:r>
              <a:rPr lang="es-AR" dirty="0" smtClean="0"/>
              <a:t> </a:t>
            </a:r>
            <a:r>
              <a:rPr lang="es-AR" dirty="0" err="1" smtClean="0"/>
              <a:t>Mediation</a:t>
            </a:r>
            <a:r>
              <a:rPr lang="es-AR" dirty="0" smtClean="0"/>
              <a:t> in </a:t>
            </a:r>
            <a:r>
              <a:rPr lang="es-AR" dirty="0" err="1" smtClean="0"/>
              <a:t>the</a:t>
            </a:r>
            <a:r>
              <a:rPr lang="es-AR" dirty="0" smtClean="0"/>
              <a:t> demo. </a:t>
            </a:r>
            <a:r>
              <a:rPr lang="es-AR" dirty="0" err="1" smtClean="0"/>
              <a:t>That</a:t>
            </a:r>
            <a:r>
              <a:rPr lang="es-AR" dirty="0" smtClean="0"/>
              <a:t> </a:t>
            </a:r>
            <a:r>
              <a:rPr lang="es-AR" dirty="0" err="1" smtClean="0"/>
              <a:t>would</a:t>
            </a:r>
            <a:r>
              <a:rPr lang="es-AR" dirty="0" smtClean="0"/>
              <a:t> be </a:t>
            </a:r>
            <a:r>
              <a:rPr lang="es-AR" dirty="0" err="1" smtClean="0"/>
              <a:t>the</a:t>
            </a:r>
            <a:r>
              <a:rPr lang="es-AR" dirty="0" smtClean="0"/>
              <a:t> SeparatorFileReader.java </a:t>
            </a:r>
            <a:r>
              <a:rPr lang="es-AR" dirty="0" err="1" smtClean="0"/>
              <a:t>class</a:t>
            </a:r>
            <a:r>
              <a:rPr lang="es-AR" dirty="0" smtClean="0"/>
              <a:t>.</a:t>
            </a:r>
          </a:p>
          <a:p>
            <a:endParaRPr lang="es-AR" dirty="0" smtClean="0"/>
          </a:p>
          <a:p>
            <a:r>
              <a:rPr lang="es-AR" dirty="0" smtClean="0"/>
              <a:t>In </a:t>
            </a:r>
            <a:r>
              <a:rPr lang="es-AR" dirty="0" err="1" smtClean="0"/>
              <a:t>that</a:t>
            </a:r>
            <a:r>
              <a:rPr lang="es-AR" dirty="0" smtClean="0"/>
              <a:t> </a:t>
            </a:r>
            <a:r>
              <a:rPr lang="es-AR" dirty="0" err="1" smtClean="0"/>
              <a:t>class</a:t>
            </a:r>
            <a:r>
              <a:rPr lang="es-AR" dirty="0" smtClean="0"/>
              <a:t> </a:t>
            </a:r>
            <a:r>
              <a:rPr lang="es-AR" dirty="0" err="1" smtClean="0"/>
              <a:t>we</a:t>
            </a:r>
            <a:r>
              <a:rPr lang="es-AR" dirty="0" smtClean="0"/>
              <a:t> are </a:t>
            </a:r>
            <a:r>
              <a:rPr lang="es-AR" dirty="0" err="1" smtClean="0"/>
              <a:t>only</a:t>
            </a:r>
            <a:r>
              <a:rPr lang="es-AR" dirty="0" smtClean="0"/>
              <a:t> </a:t>
            </a:r>
            <a:r>
              <a:rPr lang="es-AR" dirty="0" err="1" smtClean="0"/>
              <a:t>overriding</a:t>
            </a:r>
            <a:r>
              <a:rPr lang="es-AR" dirty="0" smtClean="0"/>
              <a:t> </a:t>
            </a:r>
            <a:r>
              <a:rPr lang="es-AR" dirty="0" err="1" smtClean="0"/>
              <a:t>the</a:t>
            </a:r>
            <a:r>
              <a:rPr lang="es-AR" dirty="0" smtClean="0"/>
              <a:t> </a:t>
            </a:r>
            <a:r>
              <a:rPr lang="es-AR" dirty="0" err="1" smtClean="0"/>
              <a:t>validate</a:t>
            </a:r>
            <a:r>
              <a:rPr lang="es-AR" dirty="0" smtClean="0"/>
              <a:t> </a:t>
            </a:r>
            <a:r>
              <a:rPr lang="es-AR" dirty="0" err="1" smtClean="0"/>
              <a:t>method</a:t>
            </a:r>
            <a:r>
              <a:rPr lang="es-AR" dirty="0" smtClean="0"/>
              <a:t> </a:t>
            </a:r>
            <a:r>
              <a:rPr lang="es-AR" dirty="0" err="1" smtClean="0"/>
              <a:t>to</a:t>
            </a:r>
            <a:r>
              <a:rPr lang="es-AR" dirty="0" smtClean="0"/>
              <a:t> </a:t>
            </a:r>
            <a:r>
              <a:rPr lang="es-AR" dirty="0" err="1" smtClean="0"/>
              <a:t>add</a:t>
            </a:r>
            <a:r>
              <a:rPr lang="es-AR" dirty="0" smtClean="0"/>
              <a:t> </a:t>
            </a:r>
            <a:r>
              <a:rPr lang="es-AR" dirty="0" err="1" smtClean="0"/>
              <a:t>some</a:t>
            </a:r>
            <a:r>
              <a:rPr lang="es-AR" dirty="0" smtClean="0"/>
              <a:t> extra </a:t>
            </a:r>
            <a:r>
              <a:rPr lang="es-AR" dirty="0" err="1" smtClean="0"/>
              <a:t>logic</a:t>
            </a:r>
            <a:r>
              <a:rPr lang="es-AR" dirty="0" smtClean="0"/>
              <a:t> and </a:t>
            </a:r>
            <a:r>
              <a:rPr lang="es-AR" dirty="0" err="1" smtClean="0"/>
              <a:t>we</a:t>
            </a:r>
            <a:r>
              <a:rPr lang="es-AR" dirty="0" smtClean="0"/>
              <a:t> define </a:t>
            </a:r>
            <a:r>
              <a:rPr lang="es-AR" dirty="0" err="1" smtClean="0"/>
              <a:t>the</a:t>
            </a:r>
            <a:r>
              <a:rPr lang="es-AR" baseline="0" dirty="0" smtClean="0"/>
              <a:t> “</a:t>
            </a:r>
            <a:r>
              <a:rPr lang="es-AR" baseline="0" dirty="0" err="1" smtClean="0"/>
              <a:t>fieldSeparator</a:t>
            </a:r>
            <a:r>
              <a:rPr lang="es-AR" baseline="0" dirty="0" smtClean="0"/>
              <a:t>” </a:t>
            </a:r>
            <a:r>
              <a:rPr lang="es-AR" baseline="0" dirty="0" err="1" smtClean="0"/>
              <a:t>attribute</a:t>
            </a:r>
            <a:r>
              <a:rPr lang="es-AR" baseline="0" dirty="0" smtClean="0"/>
              <a:t> and </a:t>
            </a:r>
            <a:r>
              <a:rPr lang="es-AR" baseline="0" dirty="0" err="1" smtClean="0"/>
              <a:t>finally</a:t>
            </a:r>
            <a:r>
              <a:rPr lang="es-AR" baseline="0" dirty="0" smtClean="0"/>
              <a:t> </a:t>
            </a:r>
            <a:r>
              <a:rPr lang="es-AR" baseline="0" dirty="0" err="1" smtClean="0"/>
              <a:t>we</a:t>
            </a:r>
            <a:r>
              <a:rPr lang="es-AR" baseline="0" dirty="0" smtClean="0"/>
              <a:t> </a:t>
            </a:r>
            <a:r>
              <a:rPr lang="es-AR" baseline="0" dirty="0" err="1" smtClean="0"/>
              <a:t>override</a:t>
            </a:r>
            <a:r>
              <a:rPr lang="es-AR" baseline="0" dirty="0" smtClean="0"/>
              <a:t> </a:t>
            </a:r>
            <a:r>
              <a:rPr lang="es-AR" baseline="0" dirty="0" err="1" smtClean="0"/>
              <a:t>the</a:t>
            </a:r>
            <a:r>
              <a:rPr lang="es-AR" baseline="0" dirty="0" smtClean="0"/>
              <a:t> </a:t>
            </a:r>
            <a:r>
              <a:rPr lang="es-AR" baseline="0" dirty="0" err="1" smtClean="0"/>
              <a:t>splitFields</a:t>
            </a:r>
            <a:r>
              <a:rPr lang="es-AR" baseline="0" dirty="0" smtClean="0"/>
              <a:t> </a:t>
            </a:r>
            <a:r>
              <a:rPr lang="es-AR" baseline="0" dirty="0" err="1" smtClean="0"/>
              <a:t>method</a:t>
            </a:r>
            <a:r>
              <a:rPr lang="es-AR" baseline="0" dirty="0" smtClean="0"/>
              <a:t> </a:t>
            </a:r>
            <a:r>
              <a:rPr lang="es-AR" baseline="0" dirty="0" err="1" smtClean="0"/>
              <a:t>to</a:t>
            </a:r>
            <a:r>
              <a:rPr lang="es-AR" baseline="0" dirty="0" smtClean="0"/>
              <a:t> </a:t>
            </a:r>
            <a:r>
              <a:rPr lang="es-AR" baseline="0" dirty="0" err="1" smtClean="0"/>
              <a:t>put</a:t>
            </a:r>
            <a:r>
              <a:rPr lang="es-AR" baseline="0" dirty="0" smtClean="0"/>
              <a:t> </a:t>
            </a:r>
            <a:r>
              <a:rPr lang="es-AR" baseline="0" dirty="0" err="1" smtClean="0"/>
              <a:t>the</a:t>
            </a:r>
            <a:r>
              <a:rPr lang="es-AR" baseline="0" dirty="0" smtClean="0"/>
              <a:t> </a:t>
            </a:r>
            <a:r>
              <a:rPr lang="es-AR" baseline="0" dirty="0" err="1" smtClean="0"/>
              <a:t>logic</a:t>
            </a:r>
            <a:r>
              <a:rPr lang="es-AR" baseline="0" dirty="0" smtClean="0"/>
              <a:t> </a:t>
            </a:r>
            <a:r>
              <a:rPr lang="es-AR" baseline="0" dirty="0" err="1" smtClean="0"/>
              <a:t>to</a:t>
            </a:r>
            <a:r>
              <a:rPr lang="es-AR" baseline="0" dirty="0" smtClean="0"/>
              <a:t> </a:t>
            </a:r>
            <a:r>
              <a:rPr lang="es-AR" baseline="0" dirty="0" err="1" smtClean="0"/>
              <a:t>split</a:t>
            </a:r>
            <a:r>
              <a:rPr lang="es-AR" baseline="0" dirty="0" smtClean="0"/>
              <a:t> </a:t>
            </a:r>
            <a:r>
              <a:rPr lang="es-AR" baseline="0" dirty="0" err="1" smtClean="0"/>
              <a:t>the</a:t>
            </a:r>
            <a:r>
              <a:rPr lang="es-AR" baseline="0" dirty="0" smtClean="0"/>
              <a:t> line </a:t>
            </a:r>
            <a:r>
              <a:rPr lang="es-AR" baseline="0" dirty="0" err="1" smtClean="0"/>
              <a:t>with</a:t>
            </a:r>
            <a:r>
              <a:rPr lang="es-AR" baseline="0" dirty="0" smtClean="0"/>
              <a:t> </a:t>
            </a:r>
            <a:r>
              <a:rPr lang="es-AR" baseline="0" dirty="0" err="1" smtClean="0"/>
              <a:t>the</a:t>
            </a:r>
            <a:r>
              <a:rPr lang="es-AR" baseline="0" dirty="0" smtClean="0"/>
              <a:t> </a:t>
            </a:r>
            <a:r>
              <a:rPr lang="es-AR" baseline="0" dirty="0" err="1" smtClean="0"/>
              <a:t>defined</a:t>
            </a:r>
            <a:r>
              <a:rPr lang="es-AR" baseline="0" dirty="0" smtClean="0"/>
              <a:t> </a:t>
            </a:r>
            <a:r>
              <a:rPr lang="es-AR" baseline="0" dirty="0" err="1" smtClean="0"/>
              <a:t>separator</a:t>
            </a:r>
            <a:r>
              <a:rPr lang="es-AR" baseline="0" dirty="0" smtClean="0"/>
              <a:t> </a:t>
            </a:r>
            <a:r>
              <a:rPr lang="es-AR" baseline="0" dirty="0" err="1" smtClean="0"/>
              <a:t>field</a:t>
            </a:r>
            <a:r>
              <a:rPr lang="es-AR" baseline="0" dirty="0" smtClean="0"/>
              <a:t>.</a:t>
            </a:r>
          </a:p>
          <a:p>
            <a:endParaRPr lang="es-AR" baseline="0" dirty="0" smtClean="0"/>
          </a:p>
          <a:p>
            <a:r>
              <a:rPr lang="es-AR" baseline="0" dirty="0" err="1" smtClean="0"/>
              <a:t>The</a:t>
            </a:r>
            <a:r>
              <a:rPr lang="es-AR" baseline="0" dirty="0" smtClean="0"/>
              <a:t> </a:t>
            </a:r>
            <a:r>
              <a:rPr lang="es-AR" baseline="0" dirty="0" err="1" smtClean="0"/>
              <a:t>important</a:t>
            </a:r>
            <a:r>
              <a:rPr lang="es-AR" baseline="0" dirty="0" smtClean="0"/>
              <a:t> </a:t>
            </a:r>
            <a:r>
              <a:rPr lang="es-AR" baseline="0" dirty="0" err="1" smtClean="0"/>
              <a:t>logic</a:t>
            </a:r>
            <a:r>
              <a:rPr lang="es-AR" baseline="0" dirty="0" smtClean="0"/>
              <a:t> </a:t>
            </a:r>
            <a:r>
              <a:rPr lang="es-AR" baseline="0" dirty="0" err="1" smtClean="0"/>
              <a:t>is</a:t>
            </a:r>
            <a:r>
              <a:rPr lang="es-AR" baseline="0" dirty="0" smtClean="0"/>
              <a:t> in </a:t>
            </a:r>
            <a:r>
              <a:rPr lang="es-AR" baseline="0" dirty="0" err="1" smtClean="0"/>
              <a:t>the</a:t>
            </a:r>
            <a:r>
              <a:rPr lang="es-AR" baseline="0" dirty="0" smtClean="0"/>
              <a:t> AbstractFileReader.java </a:t>
            </a:r>
            <a:r>
              <a:rPr lang="es-AR" baseline="0" dirty="0" err="1" smtClean="0"/>
              <a:t>class</a:t>
            </a:r>
            <a:r>
              <a:rPr lang="es-AR" baseline="0" dirty="0" smtClean="0"/>
              <a:t>. </a:t>
            </a:r>
            <a:r>
              <a:rPr lang="es-AR" baseline="0" dirty="0" err="1" smtClean="0"/>
              <a:t>We</a:t>
            </a:r>
            <a:r>
              <a:rPr lang="es-AR" baseline="0" dirty="0" smtClean="0"/>
              <a:t> </a:t>
            </a:r>
            <a:r>
              <a:rPr lang="es-AR" baseline="0" dirty="0" err="1" smtClean="0"/>
              <a:t>have</a:t>
            </a:r>
            <a:r>
              <a:rPr lang="es-AR" baseline="0" dirty="0" smtClean="0"/>
              <a:t>:</a:t>
            </a:r>
          </a:p>
          <a:p>
            <a:endParaRPr lang="es-AR" baseline="0" dirty="0" smtClean="0"/>
          </a:p>
          <a:p>
            <a:pPr marL="171450" indent="-171450">
              <a:buFont typeface="Arial" pitchFamily="34" charset="0"/>
              <a:buChar char="•"/>
            </a:pPr>
            <a:r>
              <a:rPr lang="es-AR" baseline="0" dirty="0" err="1" smtClean="0"/>
              <a:t>The</a:t>
            </a:r>
            <a:r>
              <a:rPr lang="es-AR" baseline="0" dirty="0" smtClean="0"/>
              <a:t> “</a:t>
            </a:r>
            <a:r>
              <a:rPr lang="es-AR" baseline="0" dirty="0" err="1" smtClean="0"/>
              <a:t>validate</a:t>
            </a:r>
            <a:r>
              <a:rPr lang="es-AR" baseline="0" dirty="0" smtClean="0"/>
              <a:t>()” </a:t>
            </a:r>
            <a:r>
              <a:rPr lang="es-AR" baseline="0" dirty="0" err="1" smtClean="0"/>
              <a:t>method</a:t>
            </a:r>
            <a:r>
              <a:rPr lang="es-AR" baseline="0" dirty="0" smtClean="0"/>
              <a:t> </a:t>
            </a:r>
            <a:r>
              <a:rPr lang="es-AR" baseline="0" dirty="0" err="1" smtClean="0"/>
              <a:t>does</a:t>
            </a:r>
            <a:r>
              <a:rPr lang="es-AR" baseline="0" dirty="0" smtClean="0"/>
              <a:t> </a:t>
            </a:r>
            <a:r>
              <a:rPr lang="es-AR" baseline="0" dirty="0" err="1" smtClean="0"/>
              <a:t>exactly</a:t>
            </a:r>
            <a:r>
              <a:rPr lang="es-AR" baseline="0" dirty="0" smtClean="0"/>
              <a:t> </a:t>
            </a:r>
            <a:r>
              <a:rPr lang="es-AR" baseline="0" dirty="0" err="1" smtClean="0"/>
              <a:t>that</a:t>
            </a:r>
            <a:r>
              <a:rPr lang="es-AR" baseline="0" dirty="0" smtClean="0"/>
              <a:t>, </a:t>
            </a:r>
            <a:r>
              <a:rPr lang="es-AR" baseline="0" dirty="0" err="1" smtClean="0"/>
              <a:t>it</a:t>
            </a:r>
            <a:r>
              <a:rPr lang="es-AR" baseline="0" dirty="0" smtClean="0"/>
              <a:t> </a:t>
            </a:r>
            <a:r>
              <a:rPr lang="es-AR" baseline="0" dirty="0" err="1" smtClean="0"/>
              <a:t>validates</a:t>
            </a:r>
            <a:r>
              <a:rPr lang="es-AR" baseline="0" dirty="0" smtClean="0"/>
              <a:t> </a:t>
            </a:r>
            <a:r>
              <a:rPr lang="es-AR" baseline="0" dirty="0" err="1" smtClean="0"/>
              <a:t>the</a:t>
            </a:r>
            <a:r>
              <a:rPr lang="es-AR" baseline="0" dirty="0" smtClean="0"/>
              <a:t> </a:t>
            </a:r>
            <a:r>
              <a:rPr lang="es-AR" baseline="0" dirty="0" err="1" smtClean="0"/>
              <a:t>parameters</a:t>
            </a:r>
            <a:r>
              <a:rPr lang="es-AR" baseline="0" dirty="0" smtClean="0"/>
              <a:t> </a:t>
            </a:r>
            <a:r>
              <a:rPr lang="es-AR" baseline="0" dirty="0" err="1" smtClean="0"/>
              <a:t>configured</a:t>
            </a:r>
            <a:r>
              <a:rPr lang="es-AR" baseline="0" dirty="0" smtClean="0"/>
              <a:t> in </a:t>
            </a:r>
            <a:r>
              <a:rPr lang="es-AR" baseline="0" dirty="0" err="1" smtClean="0"/>
              <a:t>the</a:t>
            </a:r>
            <a:r>
              <a:rPr lang="es-AR" baseline="0" dirty="0" smtClean="0"/>
              <a:t> Reader </a:t>
            </a:r>
            <a:r>
              <a:rPr lang="es-AR" baseline="0" dirty="0" err="1" smtClean="0"/>
              <a:t>plugin</a:t>
            </a:r>
            <a:r>
              <a:rPr lang="es-AR" baseline="0" dirty="0" smtClean="0"/>
              <a:t>. @ line 107</a:t>
            </a:r>
          </a:p>
          <a:p>
            <a:pPr marL="171450" indent="-171450">
              <a:buFont typeface="Arial" pitchFamily="34" charset="0"/>
              <a:buChar char="•"/>
            </a:pPr>
            <a:r>
              <a:rPr lang="es-AR" baseline="0" dirty="0" err="1" smtClean="0"/>
              <a:t>The</a:t>
            </a:r>
            <a:r>
              <a:rPr lang="es-AR" baseline="0" dirty="0" smtClean="0"/>
              <a:t> “</a:t>
            </a:r>
            <a:r>
              <a:rPr lang="es-AR" baseline="0" dirty="0" err="1" smtClean="0"/>
              <a:t>getFormat</a:t>
            </a:r>
            <a:r>
              <a:rPr lang="es-AR" baseline="0" dirty="0" smtClean="0"/>
              <a:t>()” </a:t>
            </a:r>
            <a:r>
              <a:rPr lang="es-AR" baseline="0" dirty="0" err="1" smtClean="0"/>
              <a:t>method</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one</a:t>
            </a:r>
            <a:r>
              <a:rPr lang="es-AR" baseline="0" dirty="0" smtClean="0"/>
              <a:t> </a:t>
            </a:r>
            <a:r>
              <a:rPr lang="es-AR" baseline="0" dirty="0" err="1" smtClean="0"/>
              <a:t>responsible</a:t>
            </a:r>
            <a:r>
              <a:rPr lang="es-AR" baseline="0" dirty="0" smtClean="0"/>
              <a:t> </a:t>
            </a:r>
            <a:r>
              <a:rPr lang="es-AR" baseline="0" dirty="0" err="1" smtClean="0"/>
              <a:t>for</a:t>
            </a:r>
            <a:r>
              <a:rPr lang="es-AR" baseline="0" dirty="0" smtClean="0"/>
              <a:t> </a:t>
            </a:r>
            <a:r>
              <a:rPr lang="es-AR" baseline="0" dirty="0" err="1" smtClean="0"/>
              <a:t>reading</a:t>
            </a:r>
            <a:r>
              <a:rPr lang="es-AR" baseline="0" dirty="0" smtClean="0"/>
              <a:t> </a:t>
            </a:r>
            <a:r>
              <a:rPr lang="es-AR" baseline="0" dirty="0" err="1" smtClean="0"/>
              <a:t>the</a:t>
            </a:r>
            <a:r>
              <a:rPr lang="es-AR" baseline="0" dirty="0" smtClean="0"/>
              <a:t> </a:t>
            </a:r>
            <a:r>
              <a:rPr lang="es-AR" baseline="0" dirty="0" err="1" smtClean="0"/>
              <a:t>format</a:t>
            </a:r>
            <a:r>
              <a:rPr lang="es-AR" baseline="0" dirty="0" smtClean="0"/>
              <a:t> </a:t>
            </a:r>
            <a:r>
              <a:rPr lang="es-AR" baseline="0" dirty="0" err="1" smtClean="0"/>
              <a:t>xml</a:t>
            </a:r>
            <a:r>
              <a:rPr lang="es-AR" baseline="0" dirty="0" smtClean="0"/>
              <a:t> file </a:t>
            </a:r>
            <a:r>
              <a:rPr lang="es-AR" baseline="0" dirty="0" err="1" smtClean="0"/>
              <a:t>we</a:t>
            </a:r>
            <a:r>
              <a:rPr lang="es-AR" baseline="0" dirty="0" smtClean="0"/>
              <a:t> </a:t>
            </a:r>
            <a:r>
              <a:rPr lang="es-AR" baseline="0" dirty="0" err="1" smtClean="0"/>
              <a:t>previously</a:t>
            </a:r>
            <a:r>
              <a:rPr lang="es-AR" baseline="0" dirty="0" smtClean="0"/>
              <a:t> </a:t>
            </a:r>
            <a:r>
              <a:rPr lang="es-AR" baseline="0" dirty="0" err="1" smtClean="0"/>
              <a:t>defined</a:t>
            </a:r>
            <a:r>
              <a:rPr lang="es-AR" baseline="0" dirty="0" smtClean="0"/>
              <a:t>, </a:t>
            </a:r>
            <a:r>
              <a:rPr lang="es-AR" baseline="0" dirty="0" err="1" smtClean="0"/>
              <a:t>like</a:t>
            </a:r>
            <a:r>
              <a:rPr lang="es-AR" baseline="0" dirty="0" smtClean="0"/>
              <a:t> </a:t>
            </a:r>
            <a:r>
              <a:rPr lang="es-AR" baseline="0" dirty="0" err="1" smtClean="0"/>
              <a:t>the</a:t>
            </a:r>
            <a:r>
              <a:rPr lang="es-AR" baseline="0" dirty="0" smtClean="0"/>
              <a:t> </a:t>
            </a:r>
            <a:r>
              <a:rPr lang="es-AR" baseline="0" dirty="0" err="1" smtClean="0"/>
              <a:t>one</a:t>
            </a:r>
            <a:r>
              <a:rPr lang="es-AR" baseline="0" dirty="0" smtClean="0"/>
              <a:t> </a:t>
            </a:r>
            <a:r>
              <a:rPr lang="es-AR" baseline="0" dirty="0" err="1" smtClean="0"/>
              <a:t>we</a:t>
            </a:r>
            <a:r>
              <a:rPr lang="es-AR" baseline="0" dirty="0" smtClean="0"/>
              <a:t> </a:t>
            </a:r>
            <a:r>
              <a:rPr lang="es-AR" baseline="0" dirty="0" err="1" smtClean="0"/>
              <a:t>saw</a:t>
            </a:r>
            <a:r>
              <a:rPr lang="es-AR" baseline="0" dirty="0" smtClean="0"/>
              <a:t> in </a:t>
            </a:r>
            <a:r>
              <a:rPr lang="es-AR" baseline="0" dirty="0" err="1" smtClean="0"/>
              <a:t>the</a:t>
            </a:r>
            <a:r>
              <a:rPr lang="es-AR" baseline="0" dirty="0" smtClean="0"/>
              <a:t> </a:t>
            </a:r>
            <a:r>
              <a:rPr lang="es-AR" baseline="0" dirty="0" err="1" smtClean="0"/>
              <a:t>last</a:t>
            </a:r>
            <a:r>
              <a:rPr lang="es-AR" baseline="0" dirty="0" smtClean="0"/>
              <a:t> </a:t>
            </a:r>
            <a:r>
              <a:rPr lang="es-AR" baseline="0" dirty="0" err="1" smtClean="0"/>
              <a:t>slide</a:t>
            </a:r>
            <a:r>
              <a:rPr lang="es-AR" baseline="0" dirty="0" smtClean="0"/>
              <a:t> and </a:t>
            </a:r>
            <a:r>
              <a:rPr lang="es-AR" baseline="0" dirty="0" err="1" smtClean="0"/>
              <a:t>it</a:t>
            </a:r>
            <a:r>
              <a:rPr lang="es-AR" baseline="0" dirty="0" smtClean="0"/>
              <a:t> </a:t>
            </a:r>
            <a:r>
              <a:rPr lang="es-AR" baseline="0" dirty="0" err="1" smtClean="0"/>
              <a:t>translates</a:t>
            </a:r>
            <a:r>
              <a:rPr lang="es-AR" baseline="0" dirty="0" smtClean="0"/>
              <a:t> </a:t>
            </a:r>
            <a:r>
              <a:rPr lang="es-AR" baseline="0" dirty="0" err="1" smtClean="0"/>
              <a:t>it</a:t>
            </a:r>
            <a:r>
              <a:rPr lang="es-AR" baseline="0" dirty="0" smtClean="0"/>
              <a:t> </a:t>
            </a:r>
            <a:r>
              <a:rPr lang="es-AR" baseline="0" dirty="0" err="1" smtClean="0"/>
              <a:t>into</a:t>
            </a:r>
            <a:r>
              <a:rPr lang="es-AR" baseline="0" dirty="0" smtClean="0"/>
              <a:t> </a:t>
            </a:r>
            <a:r>
              <a:rPr lang="es-AR" baseline="0" dirty="0" err="1" smtClean="0"/>
              <a:t>an</a:t>
            </a:r>
            <a:r>
              <a:rPr lang="es-AR" baseline="0" dirty="0" smtClean="0"/>
              <a:t> </a:t>
            </a:r>
            <a:r>
              <a:rPr lang="es-AR" baseline="0" dirty="0" err="1" smtClean="0"/>
              <a:t>Object</a:t>
            </a:r>
            <a:r>
              <a:rPr lang="es-AR" baseline="0" dirty="0" smtClean="0"/>
              <a:t> </a:t>
            </a:r>
            <a:r>
              <a:rPr lang="es-AR" baseline="0" dirty="0" err="1" smtClean="0"/>
              <a:t>that</a:t>
            </a:r>
            <a:r>
              <a:rPr lang="es-AR" baseline="0" dirty="0" smtClean="0"/>
              <a:t> jBilling </a:t>
            </a:r>
            <a:r>
              <a:rPr lang="es-AR" baseline="0" dirty="0" err="1" smtClean="0"/>
              <a:t>understands</a:t>
            </a:r>
            <a:r>
              <a:rPr lang="es-AR" baseline="0" dirty="0" smtClean="0"/>
              <a:t>, </a:t>
            </a:r>
            <a:r>
              <a:rPr lang="es-AR" baseline="0" dirty="0" err="1" smtClean="0"/>
              <a:t>that</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Format</a:t>
            </a:r>
            <a:r>
              <a:rPr lang="es-AR" baseline="0" dirty="0" smtClean="0"/>
              <a:t> </a:t>
            </a:r>
            <a:r>
              <a:rPr lang="es-AR" baseline="0" dirty="0" err="1" smtClean="0"/>
              <a:t>class</a:t>
            </a:r>
            <a:r>
              <a:rPr lang="es-AR" baseline="0" dirty="0" smtClean="0"/>
              <a:t> </a:t>
            </a:r>
            <a:r>
              <a:rPr lang="es-AR" baseline="0" dirty="0" err="1" smtClean="0"/>
              <a:t>with</a:t>
            </a:r>
            <a:r>
              <a:rPr lang="es-AR" baseline="0" dirty="0" smtClean="0"/>
              <a:t> a </a:t>
            </a:r>
            <a:r>
              <a:rPr lang="es-AR" baseline="0" dirty="0" err="1" smtClean="0"/>
              <a:t>list</a:t>
            </a:r>
            <a:r>
              <a:rPr lang="es-AR" baseline="0" dirty="0" smtClean="0"/>
              <a:t> of </a:t>
            </a:r>
            <a:r>
              <a:rPr lang="es-AR" baseline="0" dirty="0" err="1" smtClean="0"/>
              <a:t>FormatField</a:t>
            </a:r>
            <a:r>
              <a:rPr lang="es-AR" baseline="0" dirty="0" smtClean="0"/>
              <a:t> @ line 146</a:t>
            </a:r>
          </a:p>
          <a:p>
            <a:pPr marL="171450" indent="-171450">
              <a:buFont typeface="Arial" pitchFamily="34" charset="0"/>
              <a:buChar char="•"/>
            </a:pPr>
            <a:r>
              <a:rPr lang="es-AR" baseline="0" dirty="0" err="1" smtClean="0"/>
              <a:t>We</a:t>
            </a:r>
            <a:r>
              <a:rPr lang="es-AR" baseline="0" dirty="0" smtClean="0"/>
              <a:t> </a:t>
            </a:r>
            <a:r>
              <a:rPr lang="es-AR" baseline="0" dirty="0" err="1" smtClean="0"/>
              <a:t>have</a:t>
            </a:r>
            <a:r>
              <a:rPr lang="es-AR" baseline="0" dirty="0" smtClean="0"/>
              <a:t> </a:t>
            </a:r>
            <a:r>
              <a:rPr lang="es-AR" baseline="0" dirty="0" err="1" smtClean="0"/>
              <a:t>the</a:t>
            </a:r>
            <a:r>
              <a:rPr lang="es-AR" baseline="0" dirty="0" smtClean="0"/>
              <a:t> “</a:t>
            </a:r>
            <a:r>
              <a:rPr lang="es-AR" baseline="0" dirty="0" err="1" smtClean="0"/>
              <a:t>iterator</a:t>
            </a:r>
            <a:r>
              <a:rPr lang="es-AR" baseline="0" dirty="0" smtClean="0"/>
              <a:t>()” </a:t>
            </a:r>
            <a:r>
              <a:rPr lang="es-AR" baseline="0" dirty="0" err="1" smtClean="0"/>
              <a:t>method</a:t>
            </a:r>
            <a:r>
              <a:rPr lang="es-AR" baseline="0" dirty="0" smtClean="0"/>
              <a:t> </a:t>
            </a:r>
            <a:r>
              <a:rPr lang="es-AR" baseline="0" dirty="0" err="1" smtClean="0"/>
              <a:t>that</a:t>
            </a:r>
            <a:r>
              <a:rPr lang="es-AR" baseline="0" dirty="0" smtClean="0"/>
              <a:t> </a:t>
            </a:r>
            <a:r>
              <a:rPr lang="es-AR" baseline="0" dirty="0" err="1" smtClean="0"/>
              <a:t>returns</a:t>
            </a:r>
            <a:r>
              <a:rPr lang="es-AR" baseline="0" dirty="0" smtClean="0"/>
              <a:t> a Reader </a:t>
            </a:r>
            <a:r>
              <a:rPr lang="es-AR" baseline="0" dirty="0" err="1" smtClean="0"/>
              <a:t>which</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object</a:t>
            </a:r>
            <a:r>
              <a:rPr lang="es-AR" baseline="0" dirty="0" smtClean="0"/>
              <a:t> </a:t>
            </a:r>
            <a:r>
              <a:rPr lang="es-AR" baseline="0" dirty="0" err="1" smtClean="0"/>
              <a:t>that</a:t>
            </a:r>
            <a:r>
              <a:rPr lang="es-AR" baseline="0" dirty="0" smtClean="0"/>
              <a:t> </a:t>
            </a:r>
            <a:r>
              <a:rPr lang="es-AR" baseline="0" dirty="0" err="1" smtClean="0"/>
              <a:t>actually</a:t>
            </a:r>
            <a:r>
              <a:rPr lang="es-AR" baseline="0" dirty="0" smtClean="0"/>
              <a:t> </a:t>
            </a:r>
            <a:r>
              <a:rPr lang="es-AR" baseline="0" dirty="0" err="1" smtClean="0"/>
              <a:t>reads</a:t>
            </a:r>
            <a:r>
              <a:rPr lang="es-AR" baseline="0" dirty="0" smtClean="0"/>
              <a:t> </a:t>
            </a:r>
            <a:r>
              <a:rPr lang="es-AR" baseline="0" dirty="0" err="1" smtClean="0"/>
              <a:t>the</a:t>
            </a:r>
            <a:r>
              <a:rPr lang="es-AR" baseline="0" dirty="0" smtClean="0"/>
              <a:t> </a:t>
            </a:r>
            <a:r>
              <a:rPr lang="es-AR" baseline="0" dirty="0" err="1" smtClean="0"/>
              <a:t>lines</a:t>
            </a:r>
            <a:r>
              <a:rPr lang="es-AR" baseline="0" dirty="0" smtClean="0"/>
              <a:t> </a:t>
            </a:r>
            <a:r>
              <a:rPr lang="es-AR" baseline="0" dirty="0" err="1" smtClean="0"/>
              <a:t>from</a:t>
            </a:r>
            <a:r>
              <a:rPr lang="es-AR" baseline="0" dirty="0" smtClean="0"/>
              <a:t> </a:t>
            </a:r>
            <a:r>
              <a:rPr lang="es-AR" baseline="0" dirty="0" err="1" smtClean="0"/>
              <a:t>the</a:t>
            </a:r>
            <a:r>
              <a:rPr lang="es-AR" baseline="0" dirty="0" smtClean="0"/>
              <a:t> CDR. @ line 174</a:t>
            </a:r>
          </a:p>
          <a:p>
            <a:pPr marL="171450" indent="-171450">
              <a:buFont typeface="Arial" pitchFamily="34" charset="0"/>
              <a:buChar char="•"/>
            </a:pPr>
            <a:r>
              <a:rPr lang="es-AR" baseline="0" dirty="0" err="1" smtClean="0"/>
              <a:t>We</a:t>
            </a:r>
            <a:r>
              <a:rPr lang="es-AR" baseline="0" dirty="0" smtClean="0"/>
              <a:t> </a:t>
            </a:r>
            <a:r>
              <a:rPr lang="es-AR" baseline="0" dirty="0" err="1" smtClean="0"/>
              <a:t>have</a:t>
            </a:r>
            <a:r>
              <a:rPr lang="es-AR" baseline="0" dirty="0" smtClean="0"/>
              <a:t> </a:t>
            </a:r>
            <a:r>
              <a:rPr lang="es-AR" baseline="0" dirty="0" err="1" smtClean="0"/>
              <a:t>the</a:t>
            </a:r>
            <a:r>
              <a:rPr lang="es-AR" baseline="0" dirty="0" smtClean="0"/>
              <a:t> “Reader” </a:t>
            </a:r>
            <a:r>
              <a:rPr lang="es-AR" baseline="0" dirty="0" err="1" smtClean="0"/>
              <a:t>inner</a:t>
            </a:r>
            <a:r>
              <a:rPr lang="es-AR" baseline="0" dirty="0" smtClean="0"/>
              <a:t> </a:t>
            </a:r>
            <a:r>
              <a:rPr lang="es-AR" baseline="0" dirty="0" err="1" smtClean="0"/>
              <a:t>class</a:t>
            </a:r>
            <a:r>
              <a:rPr lang="es-AR" baseline="0" dirty="0" smtClean="0"/>
              <a:t> </a:t>
            </a:r>
            <a:r>
              <a:rPr lang="es-AR" baseline="0" dirty="0" err="1" smtClean="0"/>
              <a:t>that</a:t>
            </a:r>
            <a:r>
              <a:rPr lang="es-AR" baseline="0" dirty="0" smtClean="0"/>
              <a:t> </a:t>
            </a:r>
            <a:r>
              <a:rPr lang="es-AR" baseline="0" dirty="0" err="1" smtClean="0"/>
              <a:t>does</a:t>
            </a:r>
            <a:r>
              <a:rPr lang="es-AR" baseline="0" dirty="0" smtClean="0"/>
              <a:t> </a:t>
            </a:r>
            <a:r>
              <a:rPr lang="es-AR" baseline="0" dirty="0" err="1" smtClean="0"/>
              <a:t>the</a:t>
            </a:r>
            <a:r>
              <a:rPr lang="es-AR" baseline="0" dirty="0" smtClean="0"/>
              <a:t> </a:t>
            </a:r>
            <a:r>
              <a:rPr lang="es-AR" baseline="0" dirty="0" err="1" smtClean="0"/>
              <a:t>whole</a:t>
            </a:r>
            <a:r>
              <a:rPr lang="es-AR" baseline="0" dirty="0" smtClean="0"/>
              <a:t> </a:t>
            </a:r>
            <a:r>
              <a:rPr lang="es-AR" baseline="0" dirty="0" err="1" smtClean="0"/>
              <a:t>magic</a:t>
            </a:r>
            <a:r>
              <a:rPr lang="es-AR" baseline="0" dirty="0" smtClean="0"/>
              <a:t> of </a:t>
            </a:r>
            <a:r>
              <a:rPr lang="es-AR" baseline="0" dirty="0" err="1" smtClean="0"/>
              <a:t>reading</a:t>
            </a:r>
            <a:r>
              <a:rPr lang="es-AR" baseline="0" dirty="0" smtClean="0"/>
              <a:t> </a:t>
            </a:r>
            <a:r>
              <a:rPr lang="es-AR" baseline="0" dirty="0" err="1" smtClean="0"/>
              <a:t>the</a:t>
            </a:r>
            <a:r>
              <a:rPr lang="es-AR" baseline="0" dirty="0" smtClean="0"/>
              <a:t> CDR </a:t>
            </a:r>
            <a:r>
              <a:rPr lang="es-AR" baseline="0" dirty="0" err="1" smtClean="0"/>
              <a:t>by</a:t>
            </a:r>
            <a:r>
              <a:rPr lang="es-AR" baseline="0" dirty="0" smtClean="0"/>
              <a:t> </a:t>
            </a:r>
            <a:r>
              <a:rPr lang="es-AR" baseline="0" dirty="0" err="1" smtClean="0"/>
              <a:t>using</a:t>
            </a:r>
            <a:r>
              <a:rPr lang="es-AR" baseline="0" dirty="0" smtClean="0"/>
              <a:t> </a:t>
            </a:r>
            <a:r>
              <a:rPr lang="es-AR" baseline="0" dirty="0" err="1" smtClean="0"/>
              <a:t>the</a:t>
            </a:r>
            <a:r>
              <a:rPr lang="es-AR" baseline="0" dirty="0" smtClean="0"/>
              <a:t> </a:t>
            </a:r>
            <a:r>
              <a:rPr lang="es-AR" baseline="0" dirty="0" err="1" smtClean="0"/>
              <a:t>configured</a:t>
            </a:r>
            <a:r>
              <a:rPr lang="es-AR" baseline="0" dirty="0" smtClean="0"/>
              <a:t> buffer, </a:t>
            </a:r>
            <a:r>
              <a:rPr lang="es-AR" baseline="0" dirty="0" err="1" smtClean="0"/>
              <a:t>batch_size</a:t>
            </a:r>
            <a:r>
              <a:rPr lang="es-AR" baseline="0" dirty="0" smtClean="0"/>
              <a:t>, </a:t>
            </a:r>
            <a:r>
              <a:rPr lang="es-AR" baseline="0" dirty="0" err="1" smtClean="0"/>
              <a:t>the</a:t>
            </a:r>
            <a:r>
              <a:rPr lang="es-AR" baseline="0" dirty="0" smtClean="0"/>
              <a:t> </a:t>
            </a:r>
            <a:r>
              <a:rPr lang="es-AR" baseline="0" dirty="0" err="1" smtClean="0"/>
              <a:t>format</a:t>
            </a:r>
            <a:r>
              <a:rPr lang="es-AR" baseline="0" dirty="0" smtClean="0"/>
              <a:t> </a:t>
            </a:r>
            <a:r>
              <a:rPr lang="es-AR" baseline="0" dirty="0" err="1" smtClean="0"/>
              <a:t>that</a:t>
            </a:r>
            <a:r>
              <a:rPr lang="es-AR" baseline="0" dirty="0" smtClean="0"/>
              <a:t> </a:t>
            </a:r>
            <a:r>
              <a:rPr lang="es-AR" baseline="0" dirty="0" err="1" smtClean="0"/>
              <a:t>was</a:t>
            </a:r>
            <a:r>
              <a:rPr lang="es-AR" baseline="0" dirty="0" smtClean="0"/>
              <a:t> </a:t>
            </a:r>
            <a:r>
              <a:rPr lang="es-AR" baseline="0" dirty="0" err="1" smtClean="0"/>
              <a:t>retrieved</a:t>
            </a:r>
            <a:r>
              <a:rPr lang="es-AR" baseline="0" dirty="0" smtClean="0"/>
              <a:t> </a:t>
            </a:r>
            <a:r>
              <a:rPr lang="es-AR" baseline="0" dirty="0" err="1" smtClean="0"/>
              <a:t>by</a:t>
            </a:r>
            <a:r>
              <a:rPr lang="es-AR" baseline="0" dirty="0" smtClean="0"/>
              <a:t> </a:t>
            </a:r>
            <a:r>
              <a:rPr lang="es-AR" baseline="0" dirty="0" err="1" smtClean="0"/>
              <a:t>the</a:t>
            </a:r>
            <a:r>
              <a:rPr lang="es-AR" baseline="0" dirty="0" smtClean="0"/>
              <a:t> </a:t>
            </a:r>
            <a:r>
              <a:rPr lang="es-AR" baseline="0" dirty="0" err="1" smtClean="0"/>
              <a:t>getFormat</a:t>
            </a:r>
            <a:r>
              <a:rPr lang="es-AR" baseline="0" dirty="0" smtClean="0"/>
              <a:t>() </a:t>
            </a:r>
            <a:r>
              <a:rPr lang="es-AR" baseline="0" dirty="0" err="1" smtClean="0"/>
              <a:t>method</a:t>
            </a:r>
            <a:r>
              <a:rPr lang="es-AR" baseline="0" dirty="0" smtClean="0"/>
              <a:t>, and so </a:t>
            </a:r>
            <a:r>
              <a:rPr lang="es-AR" baseline="0" dirty="0" err="1" smtClean="0"/>
              <a:t>on</a:t>
            </a:r>
            <a:r>
              <a:rPr lang="es-AR" baseline="0" dirty="0" smtClean="0"/>
              <a:t>. </a:t>
            </a:r>
            <a:r>
              <a:rPr lang="es-AR" baseline="0" dirty="0" err="1" smtClean="0"/>
              <a:t>An</a:t>
            </a:r>
            <a:r>
              <a:rPr lang="es-AR" baseline="0" dirty="0" smtClean="0"/>
              <a:t> </a:t>
            </a:r>
            <a:r>
              <a:rPr lang="es-AR" baseline="0" dirty="0" err="1" smtClean="0"/>
              <a:t>important</a:t>
            </a:r>
            <a:r>
              <a:rPr lang="es-AR" baseline="0" dirty="0" smtClean="0"/>
              <a:t> </a:t>
            </a:r>
            <a:r>
              <a:rPr lang="es-AR" baseline="0" dirty="0" err="1" smtClean="0"/>
              <a:t>method</a:t>
            </a:r>
            <a:r>
              <a:rPr lang="es-AR" baseline="0" dirty="0" smtClean="0"/>
              <a:t> </a:t>
            </a:r>
            <a:r>
              <a:rPr lang="es-AR" baseline="0" dirty="0" err="1" smtClean="0"/>
              <a:t>inside</a:t>
            </a:r>
            <a:r>
              <a:rPr lang="es-AR" baseline="0" dirty="0" smtClean="0"/>
              <a:t> </a:t>
            </a:r>
            <a:r>
              <a:rPr lang="es-AR" baseline="0" dirty="0" err="1" smtClean="0"/>
              <a:t>this</a:t>
            </a:r>
            <a:r>
              <a:rPr lang="es-AR" baseline="0" dirty="0" smtClean="0"/>
              <a:t> </a:t>
            </a:r>
            <a:r>
              <a:rPr lang="es-AR" baseline="0" dirty="0" err="1" smtClean="0"/>
              <a:t>class</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readLine</a:t>
            </a:r>
            <a:r>
              <a:rPr lang="es-AR" baseline="0" dirty="0" smtClean="0"/>
              <a:t>() </a:t>
            </a:r>
            <a:r>
              <a:rPr lang="es-AR" baseline="0" dirty="0" err="1" smtClean="0"/>
              <a:t>because</a:t>
            </a:r>
            <a:r>
              <a:rPr lang="es-AR" baseline="0" dirty="0" smtClean="0"/>
              <a:t> </a:t>
            </a:r>
            <a:r>
              <a:rPr lang="es-AR" baseline="0" dirty="0" err="1" smtClean="0"/>
              <a:t>there</a:t>
            </a:r>
            <a:r>
              <a:rPr lang="es-AR" baseline="0" dirty="0" smtClean="0"/>
              <a:t> </a:t>
            </a:r>
            <a:r>
              <a:rPr lang="es-AR" baseline="0" dirty="0" err="1" smtClean="0"/>
              <a:t>is</a:t>
            </a:r>
            <a:r>
              <a:rPr lang="es-AR" baseline="0" dirty="0" smtClean="0"/>
              <a:t> </a:t>
            </a:r>
            <a:r>
              <a:rPr lang="es-AR" baseline="0" dirty="0" err="1" smtClean="0"/>
              <a:t>where</a:t>
            </a:r>
            <a:r>
              <a:rPr lang="es-AR" baseline="0" dirty="0" smtClean="0"/>
              <a:t> </a:t>
            </a:r>
            <a:r>
              <a:rPr lang="es-AR" baseline="0" dirty="0" err="1" smtClean="0"/>
              <a:t>we</a:t>
            </a:r>
            <a:r>
              <a:rPr lang="es-AR" baseline="0" dirty="0" smtClean="0"/>
              <a:t> </a:t>
            </a:r>
            <a:r>
              <a:rPr lang="es-AR" baseline="0" dirty="0" err="1" smtClean="0"/>
              <a:t>actually</a:t>
            </a:r>
            <a:r>
              <a:rPr lang="es-AR" baseline="0" dirty="0" smtClean="0"/>
              <a:t> </a:t>
            </a:r>
            <a:r>
              <a:rPr lang="es-AR" baseline="0" dirty="0" err="1" smtClean="0"/>
              <a:t>read</a:t>
            </a:r>
            <a:r>
              <a:rPr lang="es-AR" baseline="0" dirty="0" smtClean="0"/>
              <a:t> </a:t>
            </a:r>
            <a:r>
              <a:rPr lang="es-AR" baseline="0" dirty="0" err="1" smtClean="0"/>
              <a:t>the</a:t>
            </a:r>
            <a:r>
              <a:rPr lang="es-AR" baseline="0" dirty="0" smtClean="0"/>
              <a:t> line. @ line 185</a:t>
            </a:r>
          </a:p>
          <a:p>
            <a:pPr marL="171450" indent="-171450">
              <a:buFont typeface="Arial" pitchFamily="34" charset="0"/>
              <a:buChar char="•"/>
            </a:pPr>
            <a:r>
              <a:rPr lang="es-AR" baseline="0" dirty="0" err="1" smtClean="0"/>
              <a:t>Another</a:t>
            </a:r>
            <a:r>
              <a:rPr lang="es-AR" baseline="0" dirty="0" smtClean="0"/>
              <a:t> </a:t>
            </a:r>
            <a:r>
              <a:rPr lang="es-AR" baseline="0" dirty="0" err="1" smtClean="0"/>
              <a:t>important</a:t>
            </a:r>
            <a:r>
              <a:rPr lang="es-AR" baseline="0" dirty="0" smtClean="0"/>
              <a:t> </a:t>
            </a:r>
            <a:r>
              <a:rPr lang="es-AR" baseline="0" dirty="0" err="1" smtClean="0"/>
              <a:t>method</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convertLineToRecord</a:t>
            </a:r>
            <a:r>
              <a:rPr lang="es-AR" baseline="0" dirty="0" smtClean="0"/>
              <a:t>()”. </a:t>
            </a:r>
            <a:r>
              <a:rPr lang="es-AR" baseline="0" dirty="0" err="1" smtClean="0"/>
              <a:t>This</a:t>
            </a:r>
            <a:r>
              <a:rPr lang="es-AR" baseline="0" dirty="0" smtClean="0"/>
              <a:t> </a:t>
            </a:r>
            <a:r>
              <a:rPr lang="es-AR" baseline="0" dirty="0" err="1" smtClean="0"/>
              <a:t>method</a:t>
            </a:r>
            <a:r>
              <a:rPr lang="es-AR" baseline="0" dirty="0" smtClean="0"/>
              <a:t> </a:t>
            </a:r>
            <a:r>
              <a:rPr lang="es-AR" baseline="0" dirty="0" err="1" smtClean="0"/>
              <a:t>is</a:t>
            </a:r>
            <a:r>
              <a:rPr lang="es-AR" baseline="0" dirty="0" smtClean="0"/>
              <a:t> </a:t>
            </a:r>
            <a:r>
              <a:rPr lang="es-AR" baseline="0" dirty="0" err="1" smtClean="0"/>
              <a:t>the</a:t>
            </a:r>
            <a:r>
              <a:rPr lang="es-AR" baseline="0" dirty="0" smtClean="0"/>
              <a:t> </a:t>
            </a:r>
            <a:r>
              <a:rPr lang="es-AR" baseline="0" dirty="0" err="1" smtClean="0"/>
              <a:t>one</a:t>
            </a:r>
            <a:r>
              <a:rPr lang="es-AR" baseline="0" dirty="0" smtClean="0"/>
              <a:t> </a:t>
            </a:r>
            <a:r>
              <a:rPr lang="es-AR" baseline="0" dirty="0" err="1" smtClean="0"/>
              <a:t>that</a:t>
            </a:r>
            <a:r>
              <a:rPr lang="es-AR" baseline="0" dirty="0" smtClean="0"/>
              <a:t> </a:t>
            </a:r>
            <a:r>
              <a:rPr lang="es-AR" baseline="0" dirty="0" err="1" smtClean="0"/>
              <a:t>converts</a:t>
            </a:r>
            <a:r>
              <a:rPr lang="es-AR" baseline="0" dirty="0" smtClean="0"/>
              <a:t> a line </a:t>
            </a:r>
            <a:r>
              <a:rPr lang="es-AR" baseline="0" dirty="0" err="1" smtClean="0"/>
              <a:t>into</a:t>
            </a:r>
            <a:r>
              <a:rPr lang="es-AR" baseline="0" dirty="0" smtClean="0"/>
              <a:t> a Record </a:t>
            </a:r>
            <a:r>
              <a:rPr lang="es-AR" baseline="0" dirty="0" err="1" smtClean="0"/>
              <a:t>object</a:t>
            </a:r>
            <a:r>
              <a:rPr lang="es-AR" baseline="0" dirty="0" smtClean="0"/>
              <a:t> </a:t>
            </a:r>
            <a:r>
              <a:rPr lang="es-AR" baseline="0" dirty="0" err="1" smtClean="0"/>
              <a:t>which</a:t>
            </a:r>
            <a:r>
              <a:rPr lang="es-AR" baseline="0" dirty="0" smtClean="0"/>
              <a:t> has a </a:t>
            </a:r>
            <a:r>
              <a:rPr lang="es-AR" baseline="0" dirty="0" err="1" smtClean="0"/>
              <a:t>list</a:t>
            </a:r>
            <a:r>
              <a:rPr lang="es-AR" baseline="0" dirty="0" smtClean="0"/>
              <a:t> of “</a:t>
            </a:r>
            <a:r>
              <a:rPr lang="es-AR" baseline="0" dirty="0" err="1" smtClean="0"/>
              <a:t>PricingField</a:t>
            </a:r>
            <a:r>
              <a:rPr lang="es-AR" baseline="0" dirty="0" smtClean="0"/>
              <a:t>” </a:t>
            </a:r>
            <a:r>
              <a:rPr lang="es-AR" baseline="0" dirty="0" err="1" smtClean="0"/>
              <a:t>used</a:t>
            </a:r>
            <a:r>
              <a:rPr lang="es-AR" baseline="0" dirty="0" smtClean="0"/>
              <a:t> </a:t>
            </a:r>
            <a:r>
              <a:rPr lang="es-AR" baseline="0" dirty="0" err="1" smtClean="0"/>
              <a:t>later</a:t>
            </a:r>
            <a:r>
              <a:rPr lang="es-AR" baseline="0" dirty="0" smtClean="0"/>
              <a:t> </a:t>
            </a:r>
            <a:r>
              <a:rPr lang="es-AR" baseline="0" dirty="0" err="1" smtClean="0"/>
              <a:t>from</a:t>
            </a:r>
            <a:r>
              <a:rPr lang="es-AR" baseline="0" dirty="0" smtClean="0"/>
              <a:t> </a:t>
            </a:r>
            <a:r>
              <a:rPr lang="es-AR" baseline="0" dirty="0" err="1" smtClean="0"/>
              <a:t>the</a:t>
            </a:r>
            <a:r>
              <a:rPr lang="es-AR" baseline="0" dirty="0" smtClean="0"/>
              <a:t> </a:t>
            </a:r>
            <a:r>
              <a:rPr lang="es-AR" baseline="0" dirty="0" err="1" smtClean="0"/>
              <a:t>Mediation</a:t>
            </a:r>
            <a:r>
              <a:rPr lang="es-AR" baseline="0" dirty="0" smtClean="0"/>
              <a:t> </a:t>
            </a:r>
            <a:r>
              <a:rPr lang="es-AR" baseline="0" dirty="0" err="1" smtClean="0"/>
              <a:t>process</a:t>
            </a:r>
            <a:r>
              <a:rPr lang="es-AR" baseline="0" dirty="0" smtClean="0"/>
              <a:t>. </a:t>
            </a:r>
            <a:r>
              <a:rPr lang="es-AR" baseline="0" dirty="0" err="1" smtClean="0"/>
              <a:t>This</a:t>
            </a:r>
            <a:r>
              <a:rPr lang="es-AR" baseline="0" dirty="0" smtClean="0"/>
              <a:t> </a:t>
            </a:r>
            <a:r>
              <a:rPr lang="es-AR" baseline="0" dirty="0" err="1" smtClean="0"/>
              <a:t>method</a:t>
            </a:r>
            <a:r>
              <a:rPr lang="es-AR" baseline="0" dirty="0" smtClean="0"/>
              <a:t> uses </a:t>
            </a:r>
            <a:r>
              <a:rPr lang="es-AR" baseline="0" dirty="0" err="1" smtClean="0"/>
              <a:t>the</a:t>
            </a:r>
            <a:r>
              <a:rPr lang="es-AR" baseline="0" dirty="0" smtClean="0"/>
              <a:t> </a:t>
            </a:r>
            <a:r>
              <a:rPr lang="es-AR" baseline="0" dirty="0" err="1" smtClean="0"/>
              <a:t>format</a:t>
            </a:r>
            <a:r>
              <a:rPr lang="es-AR" baseline="0" dirty="0" smtClean="0"/>
              <a:t> </a:t>
            </a:r>
            <a:r>
              <a:rPr lang="es-AR" baseline="0" dirty="0" err="1" smtClean="0"/>
              <a:t>we</a:t>
            </a:r>
            <a:r>
              <a:rPr lang="es-AR" baseline="0" dirty="0" smtClean="0"/>
              <a:t> </a:t>
            </a:r>
            <a:r>
              <a:rPr lang="es-AR" baseline="0" dirty="0" err="1" smtClean="0"/>
              <a:t>got</a:t>
            </a:r>
            <a:r>
              <a:rPr lang="es-AR" baseline="0" dirty="0" smtClean="0"/>
              <a:t> </a:t>
            </a:r>
            <a:r>
              <a:rPr lang="es-AR" baseline="0" dirty="0" err="1" smtClean="0"/>
              <a:t>before</a:t>
            </a:r>
            <a:r>
              <a:rPr lang="es-AR" baseline="0" dirty="0" smtClean="0"/>
              <a:t> and </a:t>
            </a:r>
            <a:r>
              <a:rPr lang="es-AR" baseline="0" dirty="0" err="1" smtClean="0"/>
              <a:t>it</a:t>
            </a:r>
            <a:r>
              <a:rPr lang="es-AR" baseline="0" dirty="0" smtClean="0"/>
              <a:t> </a:t>
            </a:r>
            <a:r>
              <a:rPr lang="es-AR" baseline="0" dirty="0" err="1" smtClean="0"/>
              <a:t>translates</a:t>
            </a:r>
            <a:r>
              <a:rPr lang="es-AR" baseline="0" dirty="0" smtClean="0"/>
              <a:t> </a:t>
            </a:r>
            <a:r>
              <a:rPr lang="es-AR" baseline="0" dirty="0" err="1" smtClean="0"/>
              <a:t>that</a:t>
            </a:r>
            <a:r>
              <a:rPr lang="es-AR" baseline="0" dirty="0" smtClean="0"/>
              <a:t> </a:t>
            </a:r>
            <a:r>
              <a:rPr lang="es-AR" baseline="0" dirty="0" err="1" smtClean="0"/>
              <a:t>into</a:t>
            </a:r>
            <a:r>
              <a:rPr lang="es-AR" baseline="0" dirty="0" smtClean="0"/>
              <a:t> a Record. @ line 292</a:t>
            </a:r>
          </a:p>
          <a:p>
            <a:pPr marL="171450" indent="-171450">
              <a:buFont typeface="Arial" pitchFamily="34" charset="0"/>
              <a:buChar char="•"/>
            </a:pPr>
            <a:r>
              <a:rPr lang="es-AR" baseline="0" dirty="0" err="1" smtClean="0"/>
              <a:t>Finally</a:t>
            </a:r>
            <a:r>
              <a:rPr lang="es-AR" baseline="0" dirty="0" smtClean="0"/>
              <a:t> </a:t>
            </a:r>
            <a:r>
              <a:rPr lang="es-AR" baseline="0" dirty="0" err="1" smtClean="0"/>
              <a:t>we</a:t>
            </a:r>
            <a:r>
              <a:rPr lang="es-AR" baseline="0" dirty="0" smtClean="0"/>
              <a:t> </a:t>
            </a:r>
            <a:r>
              <a:rPr lang="es-AR" baseline="0" dirty="0" err="1" smtClean="0"/>
              <a:t>have</a:t>
            </a:r>
            <a:r>
              <a:rPr lang="es-AR" baseline="0" dirty="0" smtClean="0"/>
              <a:t> a </a:t>
            </a:r>
            <a:r>
              <a:rPr lang="es-AR" baseline="0" dirty="0" err="1" smtClean="0"/>
              <a:t>helper</a:t>
            </a:r>
            <a:r>
              <a:rPr lang="es-AR" baseline="0" dirty="0" smtClean="0"/>
              <a:t> </a:t>
            </a:r>
            <a:r>
              <a:rPr lang="es-AR" baseline="0" dirty="0" err="1" smtClean="0"/>
              <a:t>method</a:t>
            </a:r>
            <a:r>
              <a:rPr lang="es-AR" baseline="0" dirty="0" smtClean="0"/>
              <a:t> “</a:t>
            </a:r>
            <a:r>
              <a:rPr lang="es-AR" baseline="0" dirty="0" err="1" smtClean="0"/>
              <a:t>convertDuration</a:t>
            </a:r>
            <a:r>
              <a:rPr lang="es-AR" baseline="0" dirty="0" smtClean="0"/>
              <a:t>()” </a:t>
            </a:r>
            <a:r>
              <a:rPr lang="es-AR" baseline="0" dirty="0" err="1" smtClean="0"/>
              <a:t>that</a:t>
            </a:r>
            <a:r>
              <a:rPr lang="es-AR" baseline="0" dirty="0" smtClean="0"/>
              <a:t> </a:t>
            </a:r>
            <a:r>
              <a:rPr lang="es-AR" baseline="0" dirty="0" err="1" smtClean="0"/>
              <a:t>handles</a:t>
            </a:r>
            <a:r>
              <a:rPr lang="es-AR" baseline="0" dirty="0" smtClean="0"/>
              <a:t> </a:t>
            </a:r>
            <a:r>
              <a:rPr lang="es-AR" baseline="0" dirty="0" err="1" smtClean="0"/>
              <a:t>the</a:t>
            </a:r>
            <a:r>
              <a:rPr lang="es-AR" baseline="0" dirty="0" smtClean="0"/>
              <a:t> </a:t>
            </a:r>
            <a:r>
              <a:rPr lang="es-AR" baseline="0" dirty="0" err="1" smtClean="0"/>
              <a:t>durations</a:t>
            </a:r>
            <a:r>
              <a:rPr lang="es-AR" baseline="0" dirty="0" smtClean="0"/>
              <a:t>. @ line 423</a:t>
            </a:r>
          </a:p>
        </p:txBody>
      </p:sp>
      <p:sp>
        <p:nvSpPr>
          <p:cNvPr id="4" name="Slide Number Placeholder 3"/>
          <p:cNvSpPr>
            <a:spLocks noGrp="1"/>
          </p:cNvSpPr>
          <p:nvPr>
            <p:ph type="sldNum" idx="10"/>
          </p:nvPr>
        </p:nvSpPr>
        <p:spPr/>
        <p:txBody>
          <a:bodyPr/>
          <a:lstStyle/>
          <a:p>
            <a:pPr>
              <a:defRPr/>
            </a:pPr>
            <a:fld id="{7D2257E3-2363-EE4A-AC7D-A55880DBF59F}" type="slidenum">
              <a:rPr lang="en-US" smtClean="0"/>
              <a:pPr>
                <a:defRPr/>
              </a:pPr>
              <a:t>9</a:t>
            </a:fld>
            <a:endParaRPr lang="en-US" dirty="0"/>
          </a:p>
        </p:txBody>
      </p:sp>
    </p:spTree>
    <p:extLst>
      <p:ext uri="{BB962C8B-B14F-4D97-AF65-F5344CB8AC3E}">
        <p14:creationId xmlns:p14="http://schemas.microsoft.com/office/powerpoint/2010/main" val="415810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1881" y="2367633"/>
            <a:ext cx="8634651" cy="1633702"/>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3762" y="4318900"/>
            <a:ext cx="7110889" cy="1947739"/>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379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1792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4849" y="305218"/>
            <a:ext cx="2285643" cy="650304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7921" y="305218"/>
            <a:ext cx="6687622" cy="650304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1058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62000" y="676275"/>
            <a:ext cx="8634413" cy="1270000"/>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pPr>
              <a:defRPr/>
            </a:pPr>
            <a:fld id="{9D586605-33B1-E34A-B04F-618DB7E58857}" type="slidenum">
              <a:rPr lang="en-US"/>
              <a:pPr>
                <a:defRPr/>
              </a:pPr>
              <a:t>‹#›</a:t>
            </a:fld>
            <a:endParaRPr lang="en-US"/>
          </a:p>
        </p:txBody>
      </p:sp>
    </p:spTree>
    <p:extLst>
      <p:ext uri="{BB962C8B-B14F-4D97-AF65-F5344CB8AC3E}">
        <p14:creationId xmlns:p14="http://schemas.microsoft.com/office/powerpoint/2010/main" val="390696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1072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445" y="4897577"/>
            <a:ext cx="8634651" cy="1513732"/>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445" y="3230355"/>
            <a:ext cx="8634651" cy="1667222"/>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164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921" y="1778371"/>
            <a:ext cx="4486632" cy="502989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3860" y="1778371"/>
            <a:ext cx="4486632" cy="502989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68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7920" y="1706036"/>
            <a:ext cx="4488397" cy="710995"/>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7920" y="2417031"/>
            <a:ext cx="4488397" cy="439123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333" y="1706036"/>
            <a:ext cx="4490160" cy="710995"/>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0333" y="2417031"/>
            <a:ext cx="4490160" cy="4391235"/>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84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825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7909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921" y="303452"/>
            <a:ext cx="3342048" cy="1291436"/>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1657" y="303453"/>
            <a:ext cx="5678835" cy="6504814"/>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7921" y="1594889"/>
            <a:ext cx="3342048" cy="5213378"/>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64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120" y="5335112"/>
            <a:ext cx="6095048" cy="629840"/>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120" y="681003"/>
            <a:ext cx="6095048" cy="4572953"/>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991120" y="5964952"/>
            <a:ext cx="6095048" cy="894477"/>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atin typeface="Proxima Nova Regular"/>
              </a:defRPr>
            </a:lvl1pPr>
          </a:lstStyle>
          <a:p>
            <a:fld id="{10F6895A-2A97-CB46-BCD8-EB5446969289}" type="datetimeFigureOut">
              <a:rPr lang="en-US" smtClean="0">
                <a:solidFill>
                  <a:prstClr val="black">
                    <a:tint val="75000"/>
                  </a:prstClr>
                </a:solidFill>
              </a:rPr>
              <a:pPr/>
              <a:t>5/1/2013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atin typeface="Proxima Nova Regular"/>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atin typeface="Proxima Nova Regular"/>
              </a:defRPr>
            </a:lvl1pPr>
          </a:lstStyle>
          <a:p>
            <a:fld id="{B74D616E-36AB-B64B-B485-354C235E998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014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921" y="305218"/>
            <a:ext cx="9142572" cy="765618"/>
          </a:xfrm>
          <a:prstGeom prst="rect">
            <a:avLst/>
          </a:prstGeom>
        </p:spPr>
        <p:txBody>
          <a:bodyPr vert="horz" lIns="101599" tIns="50799" rIns="101599" bIns="50799" rtlCol="0" anchor="t"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507921" y="1453876"/>
            <a:ext cx="9142572" cy="5029896"/>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7921" y="7064084"/>
            <a:ext cx="2370296" cy="405779"/>
          </a:xfrm>
          <a:prstGeom prst="rect">
            <a:avLst/>
          </a:prstGeom>
        </p:spPr>
        <p:txBody>
          <a:bodyPr vert="horz" lIns="101599" tIns="50799" rIns="101599" bIns="50799" rtlCol="0" anchor="ctr"/>
          <a:lstStyle>
            <a:lvl1pPr algn="l">
              <a:defRPr sz="1300">
                <a:solidFill>
                  <a:schemeClr val="tx1">
                    <a:tint val="75000"/>
                  </a:schemeClr>
                </a:solidFill>
                <a:latin typeface="Proxima Nova Regular"/>
                <a:ea typeface="Proxima Nova Regular"/>
                <a:cs typeface="Proxima Nova Regular"/>
              </a:defRPr>
            </a:lvl1pPr>
          </a:lstStyle>
          <a:p>
            <a:pPr defTabSz="507995" fontAlgn="auto">
              <a:spcBef>
                <a:spcPts val="0"/>
              </a:spcBef>
              <a:spcAft>
                <a:spcPts val="0"/>
              </a:spcAft>
              <a:buClrTx/>
              <a:buSzTx/>
              <a:buFontTx/>
              <a:buNone/>
            </a:pPr>
            <a:fld id="{10F6895A-2A97-CB46-BCD8-EB5446969289}" type="datetimeFigureOut">
              <a:rPr lang="en-US" smtClean="0">
                <a:solidFill>
                  <a:prstClr val="black">
                    <a:tint val="75000"/>
                  </a:prstClr>
                </a:solidFill>
              </a:rPr>
              <a:pPr defTabSz="507995" fontAlgn="auto">
                <a:spcBef>
                  <a:spcPts val="0"/>
                </a:spcBef>
                <a:spcAft>
                  <a:spcPts val="0"/>
                </a:spcAft>
                <a:buClrTx/>
                <a:buSzTx/>
                <a:buFontTx/>
                <a:buNone/>
              </a:pPr>
              <a:t>5/1/2013</a:t>
            </a:fld>
            <a:endParaRPr lang="en-US" dirty="0">
              <a:solidFill>
                <a:prstClr val="black">
                  <a:tint val="75000"/>
                </a:prstClr>
              </a:solidFill>
              <a:ea typeface="+mn-ea"/>
              <a:cs typeface="+mn-cs"/>
            </a:endParaRPr>
          </a:p>
        </p:txBody>
      </p:sp>
      <p:sp>
        <p:nvSpPr>
          <p:cNvPr id="5" name="Footer Placeholder 4"/>
          <p:cNvSpPr>
            <a:spLocks noGrp="1"/>
          </p:cNvSpPr>
          <p:nvPr>
            <p:ph type="ftr" sz="quarter" idx="3"/>
          </p:nvPr>
        </p:nvSpPr>
        <p:spPr>
          <a:xfrm>
            <a:off x="3470791" y="7064084"/>
            <a:ext cx="3216831" cy="405779"/>
          </a:xfrm>
          <a:prstGeom prst="rect">
            <a:avLst/>
          </a:prstGeom>
        </p:spPr>
        <p:txBody>
          <a:bodyPr vert="horz" lIns="101599" tIns="50799" rIns="101599" bIns="50799" rtlCol="0" anchor="ctr"/>
          <a:lstStyle>
            <a:lvl1pPr algn="ctr">
              <a:defRPr sz="1300">
                <a:solidFill>
                  <a:schemeClr val="tx1">
                    <a:tint val="75000"/>
                  </a:schemeClr>
                </a:solidFill>
                <a:latin typeface="Proxima Nova Regular"/>
                <a:ea typeface="Proxima Nova Regular"/>
                <a:cs typeface="Proxima Nova Regular"/>
              </a:defRPr>
            </a:lvl1pPr>
          </a:lstStyle>
          <a:p>
            <a:pPr defTabSz="507995" fontAlgn="auto">
              <a:spcBef>
                <a:spcPts val="0"/>
              </a:spcBef>
              <a:spcAft>
                <a:spcPts val="0"/>
              </a:spcAft>
              <a:buClrTx/>
              <a:buSzTx/>
              <a:buFontTx/>
              <a:buNone/>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7280196" y="7064084"/>
            <a:ext cx="2370296" cy="405779"/>
          </a:xfrm>
          <a:prstGeom prst="rect">
            <a:avLst/>
          </a:prstGeom>
        </p:spPr>
        <p:txBody>
          <a:bodyPr vert="horz" lIns="101599" tIns="50799" rIns="101599" bIns="50799" rtlCol="0" anchor="ctr"/>
          <a:lstStyle>
            <a:lvl1pPr algn="r">
              <a:defRPr sz="1300">
                <a:solidFill>
                  <a:schemeClr val="tx1">
                    <a:tint val="75000"/>
                  </a:schemeClr>
                </a:solidFill>
                <a:latin typeface="Proxima Nova Regular"/>
                <a:ea typeface="Proxima Nova Regular"/>
                <a:cs typeface="Proxima Nova Regular"/>
              </a:defRPr>
            </a:lvl1pPr>
          </a:lstStyle>
          <a:p>
            <a:pPr defTabSz="507995" fontAlgn="auto">
              <a:spcBef>
                <a:spcPts val="0"/>
              </a:spcBef>
              <a:spcAft>
                <a:spcPts val="0"/>
              </a:spcAft>
              <a:buClrTx/>
              <a:buSzTx/>
              <a:buFontTx/>
              <a:buNone/>
            </a:pPr>
            <a:fld id="{B74D616E-36AB-B64B-B485-354C235E9983}" type="slidenum">
              <a:rPr lang="en-US" smtClean="0">
                <a:solidFill>
                  <a:prstClr val="black">
                    <a:tint val="75000"/>
                  </a:prstClr>
                </a:solidFill>
              </a:rPr>
              <a:pPr defTabSz="507995" fontAlgn="auto">
                <a:spcBef>
                  <a:spcPts val="0"/>
                </a:spcBef>
                <a:spcAft>
                  <a:spcPts val="0"/>
                </a:spcAft>
                <a:buClrTx/>
                <a:buSzTx/>
                <a:buFontTx/>
                <a:buNone/>
              </a:pPr>
              <a:t>‹#›</a:t>
            </a:fld>
            <a:endParaRPr lang="en-US" dirty="0">
              <a:solidFill>
                <a:prstClr val="black">
                  <a:tint val="75000"/>
                </a:prstClr>
              </a:solidFill>
              <a:ea typeface="+mn-ea"/>
              <a:cs typeface="+mn-cs"/>
            </a:endParaRPr>
          </a:p>
        </p:txBody>
      </p:sp>
    </p:spTree>
    <p:extLst>
      <p:ext uri="{BB962C8B-B14F-4D97-AF65-F5344CB8AC3E}">
        <p14:creationId xmlns:p14="http://schemas.microsoft.com/office/powerpoint/2010/main" val="35210880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507995" rtl="0" eaLnBrk="1" latinLnBrk="0" hangingPunct="1">
        <a:spcBef>
          <a:spcPct val="0"/>
        </a:spcBef>
        <a:buNone/>
        <a:defRPr sz="4000" kern="1200" baseline="0">
          <a:solidFill>
            <a:srgbClr val="4F65C4"/>
          </a:solidFill>
          <a:latin typeface="Proxima Nova"/>
          <a:ea typeface="+mj-ea"/>
          <a:cs typeface="+mj-cs"/>
        </a:defRPr>
      </a:lvl1pPr>
    </p:titleStyle>
    <p:bodyStyle>
      <a:lvl1pPr marL="380996" indent="-380996" algn="l" defTabSz="507995" rtl="0" eaLnBrk="1" latinLnBrk="0" hangingPunct="1">
        <a:spcBef>
          <a:spcPct val="20000"/>
        </a:spcBef>
        <a:buClr>
          <a:srgbClr val="535353"/>
        </a:buClr>
        <a:buFont typeface="Arial"/>
        <a:buChar char="•"/>
        <a:defRPr sz="3600" kern="1200" baseline="0">
          <a:solidFill>
            <a:srgbClr val="535353"/>
          </a:solidFill>
          <a:latin typeface="Proxima Nova"/>
          <a:ea typeface="+mn-ea"/>
          <a:cs typeface="+mn-cs"/>
        </a:defRPr>
      </a:lvl1pPr>
      <a:lvl2pPr marL="825492" indent="-317497" algn="l" defTabSz="507995" rtl="0" eaLnBrk="1" latinLnBrk="0" hangingPunct="1">
        <a:spcBef>
          <a:spcPct val="20000"/>
        </a:spcBef>
        <a:buClr>
          <a:srgbClr val="535353"/>
        </a:buClr>
        <a:buFont typeface="Arial"/>
        <a:buChar char="–"/>
        <a:defRPr sz="3100" kern="1200" baseline="0">
          <a:solidFill>
            <a:srgbClr val="535353"/>
          </a:solidFill>
          <a:latin typeface="Proxima Nova"/>
          <a:ea typeface="+mn-ea"/>
          <a:cs typeface="+mn-cs"/>
        </a:defRPr>
      </a:lvl2pPr>
      <a:lvl3pPr marL="1269987" indent="-253997" algn="l" defTabSz="507995" rtl="0" eaLnBrk="1" latinLnBrk="0" hangingPunct="1">
        <a:spcBef>
          <a:spcPct val="20000"/>
        </a:spcBef>
        <a:buClr>
          <a:srgbClr val="535353"/>
        </a:buClr>
        <a:buFont typeface="Arial"/>
        <a:buChar char="•"/>
        <a:defRPr sz="2700" kern="1200" baseline="0">
          <a:solidFill>
            <a:srgbClr val="535353"/>
          </a:solidFill>
          <a:latin typeface="Proxima Nova"/>
          <a:ea typeface="+mn-ea"/>
          <a:cs typeface="+mn-cs"/>
        </a:defRPr>
      </a:lvl3pPr>
      <a:lvl4pPr marL="1777982" indent="-253997" algn="l" defTabSz="507995" rtl="0" eaLnBrk="1" latinLnBrk="0" hangingPunct="1">
        <a:spcBef>
          <a:spcPct val="20000"/>
        </a:spcBef>
        <a:buClr>
          <a:srgbClr val="535353"/>
        </a:buClr>
        <a:buFont typeface="Arial"/>
        <a:buChar char="–"/>
        <a:defRPr sz="2200" kern="1200" baseline="0">
          <a:solidFill>
            <a:srgbClr val="535353"/>
          </a:solidFill>
          <a:latin typeface="Proxima Nova"/>
          <a:ea typeface="+mn-ea"/>
          <a:cs typeface="+mn-cs"/>
        </a:defRPr>
      </a:lvl4pPr>
      <a:lvl5pPr marL="2285977" indent="-253997" algn="l" defTabSz="507995" rtl="0" eaLnBrk="1" latinLnBrk="0" hangingPunct="1">
        <a:spcBef>
          <a:spcPct val="20000"/>
        </a:spcBef>
        <a:buClr>
          <a:srgbClr val="535353"/>
        </a:buClr>
        <a:buFont typeface="Arial"/>
        <a:buChar char="»"/>
        <a:defRPr sz="2200" kern="1200" baseline="0">
          <a:solidFill>
            <a:srgbClr val="535353"/>
          </a:solidFill>
          <a:latin typeface="Proxima Nova"/>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b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3202" y="2210593"/>
            <a:ext cx="3581400" cy="1257753"/>
          </a:xfrm>
          <a:prstGeom prst="rect">
            <a:avLst/>
          </a:prstGeom>
          <a:ln>
            <a:noFill/>
          </a:ln>
          <a:effectLst/>
        </p:spPr>
      </p:pic>
      <p:sp>
        <p:nvSpPr>
          <p:cNvPr id="7" name="Rectangle 2"/>
          <p:cNvSpPr txBox="1">
            <a:spLocks noChangeArrowheads="1"/>
          </p:cNvSpPr>
          <p:nvPr/>
        </p:nvSpPr>
        <p:spPr bwMode="auto">
          <a:xfrm>
            <a:off x="6222206" y="2896394"/>
            <a:ext cx="762000" cy="418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89989" tIns="46794" rIns="89989" bIns="46794" anchor="ctr"/>
          <a:lstStyle>
            <a:lvl1pPr algn="ctr" defTabSz="449263" rtl="0" fontAlgn="base">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2pPr>
            <a:lvl3pPr marL="11430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3pPr>
            <a:lvl4pPr marL="16002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4pPr>
            <a:lvl5pPr marL="20574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5pPr>
            <a:lvl6pPr marL="25146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6pPr>
            <a:lvl7pPr marL="29718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7pPr>
            <a:lvl8pPr marL="34290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8pPr>
            <a:lvl9pPr marL="3886200" indent="-228600" algn="ctr" defTabSz="449263" rtl="0" fontAlgn="base">
              <a:spcBef>
                <a:spcPct val="0"/>
              </a:spcBef>
              <a:spcAft>
                <a:spcPct val="0"/>
              </a:spcAft>
              <a:buClr>
                <a:srgbClr val="000000"/>
              </a:buClr>
              <a:buSzPct val="100000"/>
              <a:buFont typeface="Times New Roman" charset="0"/>
              <a:defRPr sz="4400">
                <a:solidFill>
                  <a:srgbClr val="000000"/>
                </a:solidFill>
                <a:latin typeface="Times New Roman" charset="0"/>
                <a:ea typeface="ＭＳ Ｐゴシック" charset="0"/>
                <a:cs typeface="DejaVu Sans" charset="0"/>
              </a:defRPr>
            </a:lvl9pPr>
          </a:lstStyle>
          <a:p>
            <a:pPr>
              <a:lnSpc>
                <a:spcPct val="95000"/>
              </a:lnSpc>
              <a:buClrTx/>
              <a:tabLst>
                <a:tab pos="0" algn="l"/>
                <a:tab pos="914391" algn="l"/>
                <a:tab pos="1828782" algn="l"/>
                <a:tab pos="2743173" algn="l"/>
                <a:tab pos="3657563" algn="l"/>
                <a:tab pos="4571954" algn="l"/>
                <a:tab pos="5486345" algn="l"/>
                <a:tab pos="6400736" algn="l"/>
                <a:tab pos="7315127" algn="l"/>
                <a:tab pos="8229518" algn="l"/>
                <a:tab pos="9143909" algn="l"/>
                <a:tab pos="10058299" algn="l"/>
              </a:tabLst>
              <a:defRPr/>
            </a:pPr>
            <a:r>
              <a:rPr lang="en-US" sz="1600" dirty="0" smtClean="0">
                <a:solidFill>
                  <a:schemeClr val="tx1">
                    <a:lumMod val="75000"/>
                    <a:lumOff val="25000"/>
                  </a:schemeClr>
                </a:solidFill>
                <a:latin typeface="Proxima Nova Regular"/>
              </a:rPr>
              <a:t>Telco</a:t>
            </a:r>
            <a:endParaRPr lang="en-US" sz="1600" dirty="0">
              <a:solidFill>
                <a:schemeClr val="tx1">
                  <a:lumMod val="75000"/>
                  <a:lumOff val="25000"/>
                </a:schemeClr>
              </a:solidFill>
              <a:latin typeface="Proxima Nova Regular"/>
            </a:endParaRPr>
          </a:p>
        </p:txBody>
      </p:sp>
      <p:sp>
        <p:nvSpPr>
          <p:cNvPr id="5" name="Subtitle 2"/>
          <p:cNvSpPr txBox="1">
            <a:spLocks/>
          </p:cNvSpPr>
          <p:nvPr/>
        </p:nvSpPr>
        <p:spPr>
          <a:xfrm>
            <a:off x="3783806" y="3677249"/>
            <a:ext cx="2743200" cy="579531"/>
          </a:xfrm>
          <a:prstGeom prst="rect">
            <a:avLst/>
          </a:prstGeom>
        </p:spPr>
        <p:txBody>
          <a:bodyPr>
            <a:normAutofit/>
          </a:bodyPr>
          <a:lstStyle>
            <a:lvl1pPr marL="380996" indent="-380996" algn="l" defTabSz="507995" rtl="0" eaLnBrk="1" latinLnBrk="0" hangingPunct="1">
              <a:spcBef>
                <a:spcPct val="20000"/>
              </a:spcBef>
              <a:buClr>
                <a:srgbClr val="535353"/>
              </a:buClr>
              <a:buFont typeface="Arial"/>
              <a:buChar char="•"/>
              <a:defRPr sz="3600" kern="1200" baseline="0">
                <a:solidFill>
                  <a:srgbClr val="535353"/>
                </a:solidFill>
                <a:latin typeface="Proxima Nova"/>
                <a:ea typeface="+mn-ea"/>
                <a:cs typeface="+mn-cs"/>
              </a:defRPr>
            </a:lvl1pPr>
            <a:lvl2pPr marL="825492" indent="-317497" algn="l" defTabSz="507995" rtl="0" eaLnBrk="1" latinLnBrk="0" hangingPunct="1">
              <a:spcBef>
                <a:spcPct val="20000"/>
              </a:spcBef>
              <a:buClr>
                <a:srgbClr val="535353"/>
              </a:buClr>
              <a:buFont typeface="Arial"/>
              <a:buChar char="–"/>
              <a:defRPr sz="3100" kern="1200" baseline="0">
                <a:solidFill>
                  <a:srgbClr val="535353"/>
                </a:solidFill>
                <a:latin typeface="Proxima Nova"/>
                <a:ea typeface="+mn-ea"/>
                <a:cs typeface="+mn-cs"/>
              </a:defRPr>
            </a:lvl2pPr>
            <a:lvl3pPr marL="1269987" indent="-253997" algn="l" defTabSz="507995" rtl="0" eaLnBrk="1" latinLnBrk="0" hangingPunct="1">
              <a:spcBef>
                <a:spcPct val="20000"/>
              </a:spcBef>
              <a:buClr>
                <a:srgbClr val="535353"/>
              </a:buClr>
              <a:buFont typeface="Arial"/>
              <a:buChar char="•"/>
              <a:defRPr sz="2700" kern="1200" baseline="0">
                <a:solidFill>
                  <a:srgbClr val="535353"/>
                </a:solidFill>
                <a:latin typeface="Proxima Nova"/>
                <a:ea typeface="+mn-ea"/>
                <a:cs typeface="+mn-cs"/>
              </a:defRPr>
            </a:lvl3pPr>
            <a:lvl4pPr marL="1777982" indent="-253997" algn="l" defTabSz="507995" rtl="0" eaLnBrk="1" latinLnBrk="0" hangingPunct="1">
              <a:spcBef>
                <a:spcPct val="20000"/>
              </a:spcBef>
              <a:buClr>
                <a:srgbClr val="535353"/>
              </a:buClr>
              <a:buFont typeface="Arial"/>
              <a:buChar char="–"/>
              <a:defRPr sz="2200" kern="1200" baseline="0">
                <a:solidFill>
                  <a:srgbClr val="535353"/>
                </a:solidFill>
                <a:latin typeface="Proxima Nova"/>
                <a:ea typeface="+mn-ea"/>
                <a:cs typeface="+mn-cs"/>
              </a:defRPr>
            </a:lvl4pPr>
            <a:lvl5pPr marL="2285977" indent="-253997" algn="l" defTabSz="507995" rtl="0" eaLnBrk="1" latinLnBrk="0" hangingPunct="1">
              <a:spcBef>
                <a:spcPct val="20000"/>
              </a:spcBef>
              <a:buClr>
                <a:srgbClr val="535353"/>
              </a:buClr>
              <a:buFont typeface="Arial"/>
              <a:buChar char="»"/>
              <a:defRPr sz="2200" kern="1200" baseline="0">
                <a:solidFill>
                  <a:srgbClr val="535353"/>
                </a:solidFill>
                <a:latin typeface="Proxima Nova"/>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a:lstStyle>
          <a:p>
            <a:pPr marL="0" indent="0" fontAlgn="auto">
              <a:spcAft>
                <a:spcPts val="0"/>
              </a:spcAft>
              <a:buSzTx/>
              <a:buNone/>
            </a:pPr>
            <a:r>
              <a:rPr lang="en-US" sz="2000" dirty="0" smtClean="0">
                <a:latin typeface="Helvetica"/>
                <a:cs typeface="Helvetica"/>
              </a:rPr>
              <a:t>Technical Presentation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69205" y="2591594"/>
            <a:ext cx="258037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5" y="2799874"/>
            <a:ext cx="1752601"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Tree>
    <p:extLst>
      <p:ext uri="{BB962C8B-B14F-4D97-AF65-F5344CB8AC3E}">
        <p14:creationId xmlns:p14="http://schemas.microsoft.com/office/powerpoint/2010/main" val="51252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add new Readers?</a:t>
            </a:r>
          </a:p>
          <a:p>
            <a:pPr algn="l"/>
            <a:endParaRPr lang="en-US" sz="2200" dirty="0">
              <a:solidFill>
                <a:srgbClr val="535353"/>
              </a:solidFill>
              <a:latin typeface="Helvetica"/>
              <a:cs typeface="Helvetica"/>
            </a:endParaRPr>
          </a:p>
        </p:txBody>
      </p:sp>
      <p:pic>
        <p:nvPicPr>
          <p:cNvPr id="15" name="Picture 14" descr="imediationreader.JPG"/>
          <p:cNvPicPr>
            <a:picLocks noChangeAspect="1"/>
          </p:cNvPicPr>
          <p:nvPr/>
        </p:nvPicPr>
        <p:blipFill rotWithShape="1">
          <a:blip r:embed="rId3"/>
          <a:srcRect b="28633"/>
          <a:stretch/>
        </p:blipFill>
        <p:spPr>
          <a:xfrm>
            <a:off x="1421606" y="2591594"/>
            <a:ext cx="6552064" cy="2129905"/>
          </a:xfrm>
          <a:prstGeom prst="rect">
            <a:avLst/>
          </a:prstGeom>
          <a:ln>
            <a:noFill/>
          </a:ln>
          <a:effectLst>
            <a:softEdge rad="112500"/>
          </a:effectLst>
        </p:spPr>
      </p:pic>
      <p:pic>
        <p:nvPicPr>
          <p:cNvPr id="2051" name="Picture 3" descr="C:\Users\jmvidal\Desktop\new_reader_sq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6" y="2806836"/>
            <a:ext cx="7926611" cy="169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77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42" presetClass="entr" presetSubtype="0"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fade">
                                      <p:cBhvr>
                                        <p:cTn id="23" dur="1000"/>
                                        <p:tgtEl>
                                          <p:spTgt spid="2051"/>
                                        </p:tgtEl>
                                      </p:cBhvr>
                                    </p:animEffect>
                                    <p:anim calcmode="lin" valueType="num">
                                      <p:cBhvr>
                                        <p:cTn id="24" dur="1000" fill="hold"/>
                                        <p:tgtEl>
                                          <p:spTgt spid="2051"/>
                                        </p:tgtEl>
                                        <p:attrNameLst>
                                          <p:attrName>ppt_x</p:attrName>
                                        </p:attrNameLst>
                                      </p:cBhvr>
                                      <p:tavLst>
                                        <p:tav tm="0">
                                          <p:val>
                                            <p:strVal val="#ppt_x"/>
                                          </p:val>
                                        </p:tav>
                                        <p:tav tm="100000">
                                          <p:val>
                                            <p:strVal val="#ppt_x"/>
                                          </p:val>
                                        </p:tav>
                                      </p:tavLst>
                                    </p:anim>
                                    <p:anim calcmode="lin" valueType="num">
                                      <p:cBhvr>
                                        <p:cTn id="25"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cxnSp>
        <p:nvCxnSpPr>
          <p:cNvPr id="6" name="Straight Connector 5"/>
          <p:cNvCxnSpPr/>
          <p:nvPr/>
        </p:nvCxnSpPr>
        <p:spPr>
          <a:xfrm>
            <a:off x="1269205" y="2799874"/>
            <a:ext cx="17526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5" y="3201194"/>
            <a:ext cx="8763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11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What is it for</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6" name="Subtitle 2"/>
          <p:cNvSpPr txBox="1">
            <a:spLocks/>
          </p:cNvSpPr>
          <p:nvPr/>
        </p:nvSpPr>
        <p:spPr>
          <a:xfrm>
            <a:off x="564690" y="2064907"/>
            <a:ext cx="7110889" cy="1801864"/>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300" dirty="0" smtClean="0"/>
              <a:t>The Mediation Processor is where all the logic is. The Reader calls the processor for every record that was read and the processor is the one that ends up creating or updating an order in the system.</a:t>
            </a:r>
          </a:p>
          <a:p>
            <a:pPr marL="190498" indent="-190498" algn="l">
              <a:buFont typeface="Arial" pitchFamily="34" charset="0"/>
              <a:buChar char="•"/>
            </a:pPr>
            <a:r>
              <a:rPr lang="en-US" sz="1300" dirty="0" smtClean="0"/>
              <a:t>It turns out to be one really important piece of the whole process.</a:t>
            </a:r>
            <a:endParaRPr lang="en-US" sz="1300" dirty="0"/>
          </a:p>
        </p:txBody>
      </p:sp>
    </p:spTree>
    <p:extLst>
      <p:ext uri="{BB962C8B-B14F-4D97-AF65-F5344CB8AC3E}">
        <p14:creationId xmlns:p14="http://schemas.microsoft.com/office/powerpoint/2010/main" val="87792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69205" y="3201194"/>
            <a:ext cx="8763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5" y="3384074"/>
            <a:ext cx="144780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99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does it really work</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38" name="Freeform 37"/>
          <p:cNvSpPr/>
          <p:nvPr/>
        </p:nvSpPr>
        <p:spPr>
          <a:xfrm>
            <a:off x="1913254" y="219596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User</a:t>
            </a:r>
            <a:endParaRPr lang="en-US" sz="1400" b="1" kern="1200" dirty="0">
              <a:solidFill>
                <a:schemeClr val="accent6">
                  <a:lumMod val="40000"/>
                  <a:lumOff val="60000"/>
                </a:schemeClr>
              </a:solidFill>
            </a:endParaRPr>
          </a:p>
        </p:txBody>
      </p:sp>
      <p:sp>
        <p:nvSpPr>
          <p:cNvPr id="39" name="Freeform 38"/>
          <p:cNvSpPr/>
          <p:nvPr/>
        </p:nvSpPr>
        <p:spPr>
          <a:xfrm>
            <a:off x="3420776" y="2439832"/>
            <a:ext cx="293745" cy="34362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0" y="68725"/>
                </a:moveTo>
                <a:lnTo>
                  <a:pt x="146873" y="68725"/>
                </a:lnTo>
                <a:lnTo>
                  <a:pt x="146873" y="0"/>
                </a:lnTo>
                <a:lnTo>
                  <a:pt x="293745" y="171813"/>
                </a:lnTo>
                <a:lnTo>
                  <a:pt x="146873" y="343626"/>
                </a:lnTo>
                <a:lnTo>
                  <a:pt x="146873" y="274901"/>
                </a:lnTo>
                <a:lnTo>
                  <a:pt x="0" y="274901"/>
                </a:lnTo>
                <a:lnTo>
                  <a:pt x="0" y="6872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725" rIns="88123" bIns="68725" numCol="1" spcCol="1270" anchor="ctr" anchorCtr="0">
            <a:noAutofit/>
          </a:bodyPr>
          <a:lstStyle/>
          <a:p>
            <a:pPr lvl="0" algn="ctr" defTabSz="533400">
              <a:lnSpc>
                <a:spcPct val="90000"/>
              </a:lnSpc>
              <a:spcBef>
                <a:spcPct val="0"/>
              </a:spcBef>
              <a:spcAft>
                <a:spcPct val="35000"/>
              </a:spcAft>
            </a:pPr>
            <a:endParaRPr lang="en-US" sz="1200" kern="1200"/>
          </a:p>
        </p:txBody>
      </p:sp>
      <p:sp>
        <p:nvSpPr>
          <p:cNvPr id="40" name="Freeform 39"/>
          <p:cNvSpPr/>
          <p:nvPr/>
        </p:nvSpPr>
        <p:spPr>
          <a:xfrm>
            <a:off x="3853080" y="219596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Currency &amp; Date</a:t>
            </a:r>
            <a:endParaRPr lang="en-US" sz="1400" b="1" kern="1200" dirty="0">
              <a:solidFill>
                <a:schemeClr val="accent6">
                  <a:lumMod val="40000"/>
                  <a:lumOff val="60000"/>
                </a:schemeClr>
              </a:solidFill>
            </a:endParaRPr>
          </a:p>
        </p:txBody>
      </p:sp>
      <p:sp>
        <p:nvSpPr>
          <p:cNvPr id="41" name="Freeform 40"/>
          <p:cNvSpPr/>
          <p:nvPr/>
        </p:nvSpPr>
        <p:spPr>
          <a:xfrm>
            <a:off x="5360601" y="2439832"/>
            <a:ext cx="293745" cy="34362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0" y="68725"/>
                </a:moveTo>
                <a:lnTo>
                  <a:pt x="146873" y="68725"/>
                </a:lnTo>
                <a:lnTo>
                  <a:pt x="146873" y="0"/>
                </a:lnTo>
                <a:lnTo>
                  <a:pt x="293745" y="171813"/>
                </a:lnTo>
                <a:lnTo>
                  <a:pt x="146873" y="343626"/>
                </a:lnTo>
                <a:lnTo>
                  <a:pt x="146873" y="274901"/>
                </a:lnTo>
                <a:lnTo>
                  <a:pt x="0" y="274901"/>
                </a:lnTo>
                <a:lnTo>
                  <a:pt x="0" y="6872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725" rIns="88123" bIns="68725" numCol="1" spcCol="1270" anchor="ctr" anchorCtr="0">
            <a:noAutofit/>
          </a:bodyPr>
          <a:lstStyle/>
          <a:p>
            <a:pPr lvl="0" algn="ctr" defTabSz="533400">
              <a:lnSpc>
                <a:spcPct val="90000"/>
              </a:lnSpc>
              <a:spcBef>
                <a:spcPct val="0"/>
              </a:spcBef>
              <a:spcAft>
                <a:spcPct val="35000"/>
              </a:spcAft>
            </a:pPr>
            <a:endParaRPr lang="en-US" sz="1200" kern="1200"/>
          </a:p>
        </p:txBody>
      </p:sp>
      <p:sp>
        <p:nvSpPr>
          <p:cNvPr id="42" name="Freeform 41"/>
          <p:cNvSpPr/>
          <p:nvPr/>
        </p:nvSpPr>
        <p:spPr>
          <a:xfrm>
            <a:off x="5792905" y="219596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Current Order</a:t>
            </a:r>
            <a:endParaRPr lang="en-US" sz="1400" b="1" kern="1200" dirty="0">
              <a:solidFill>
                <a:schemeClr val="accent6">
                  <a:lumMod val="40000"/>
                  <a:lumOff val="60000"/>
                </a:schemeClr>
              </a:solidFill>
            </a:endParaRPr>
          </a:p>
        </p:txBody>
      </p:sp>
      <p:sp>
        <p:nvSpPr>
          <p:cNvPr id="43" name="Freeform 42"/>
          <p:cNvSpPr/>
          <p:nvPr/>
        </p:nvSpPr>
        <p:spPr>
          <a:xfrm>
            <a:off x="6313887" y="3149253"/>
            <a:ext cx="343627" cy="29374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234996" y="1"/>
                </a:moveTo>
                <a:lnTo>
                  <a:pt x="234996" y="171814"/>
                </a:lnTo>
                <a:lnTo>
                  <a:pt x="293745" y="171814"/>
                </a:lnTo>
                <a:lnTo>
                  <a:pt x="146873" y="343625"/>
                </a:lnTo>
                <a:lnTo>
                  <a:pt x="0" y="171814"/>
                </a:lnTo>
                <a:lnTo>
                  <a:pt x="58749" y="171814"/>
                </a:lnTo>
                <a:lnTo>
                  <a:pt x="58749" y="1"/>
                </a:lnTo>
                <a:lnTo>
                  <a:pt x="23499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8726" tIns="1" rIns="68725" bIns="88123" numCol="1" spcCol="1270" anchor="ctr" anchorCtr="0">
            <a:noAutofit/>
          </a:bodyPr>
          <a:lstStyle/>
          <a:p>
            <a:pPr lvl="0" algn="ctr" defTabSz="533400">
              <a:lnSpc>
                <a:spcPct val="90000"/>
              </a:lnSpc>
              <a:spcBef>
                <a:spcPct val="0"/>
              </a:spcBef>
              <a:spcAft>
                <a:spcPct val="35000"/>
              </a:spcAft>
            </a:pPr>
            <a:endParaRPr lang="en-US" sz="1200" kern="1200"/>
          </a:p>
        </p:txBody>
      </p:sp>
      <p:sp>
        <p:nvSpPr>
          <p:cNvPr id="44" name="Freeform 43"/>
          <p:cNvSpPr/>
          <p:nvPr/>
        </p:nvSpPr>
        <p:spPr>
          <a:xfrm>
            <a:off x="5792905" y="358155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Item</a:t>
            </a:r>
            <a:endParaRPr lang="en-US" sz="1400" b="1" kern="1200" dirty="0">
              <a:solidFill>
                <a:schemeClr val="accent6">
                  <a:lumMod val="40000"/>
                  <a:lumOff val="60000"/>
                </a:schemeClr>
              </a:solidFill>
            </a:endParaRPr>
          </a:p>
        </p:txBody>
      </p:sp>
      <p:sp>
        <p:nvSpPr>
          <p:cNvPr id="45" name="Freeform 44"/>
          <p:cNvSpPr/>
          <p:nvPr/>
        </p:nvSpPr>
        <p:spPr>
          <a:xfrm>
            <a:off x="5377228" y="3825422"/>
            <a:ext cx="293746" cy="34362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293745" y="274901"/>
                </a:moveTo>
                <a:lnTo>
                  <a:pt x="146872" y="274901"/>
                </a:lnTo>
                <a:lnTo>
                  <a:pt x="146872" y="343626"/>
                </a:lnTo>
                <a:lnTo>
                  <a:pt x="0" y="171813"/>
                </a:lnTo>
                <a:lnTo>
                  <a:pt x="146872" y="0"/>
                </a:lnTo>
                <a:lnTo>
                  <a:pt x="146872" y="68725"/>
                </a:lnTo>
                <a:lnTo>
                  <a:pt x="293745" y="68725"/>
                </a:lnTo>
                <a:lnTo>
                  <a:pt x="293745" y="27490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8123" tIns="68725" rIns="1" bIns="68725" numCol="1" spcCol="1270" anchor="ctr" anchorCtr="0">
            <a:noAutofit/>
          </a:bodyPr>
          <a:lstStyle/>
          <a:p>
            <a:pPr lvl="0" algn="ctr" defTabSz="533400">
              <a:lnSpc>
                <a:spcPct val="90000"/>
              </a:lnSpc>
              <a:spcBef>
                <a:spcPct val="0"/>
              </a:spcBef>
              <a:spcAft>
                <a:spcPct val="35000"/>
              </a:spcAft>
            </a:pPr>
            <a:endParaRPr lang="en-US" sz="1200" kern="1200"/>
          </a:p>
        </p:txBody>
      </p:sp>
      <p:sp>
        <p:nvSpPr>
          <p:cNvPr id="46" name="Freeform 45"/>
          <p:cNvSpPr/>
          <p:nvPr/>
        </p:nvSpPr>
        <p:spPr>
          <a:xfrm>
            <a:off x="3853080" y="358155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Resolve Price (external)</a:t>
            </a:r>
            <a:endParaRPr lang="en-US" sz="1400" b="1" kern="1200" dirty="0">
              <a:solidFill>
                <a:schemeClr val="accent6">
                  <a:lumMod val="40000"/>
                  <a:lumOff val="60000"/>
                </a:schemeClr>
              </a:solidFill>
            </a:endParaRPr>
          </a:p>
        </p:txBody>
      </p:sp>
      <p:sp>
        <p:nvSpPr>
          <p:cNvPr id="47" name="Freeform 46"/>
          <p:cNvSpPr/>
          <p:nvPr/>
        </p:nvSpPr>
        <p:spPr>
          <a:xfrm>
            <a:off x="3437403" y="3825421"/>
            <a:ext cx="293745" cy="343627"/>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293745" y="274901"/>
                </a:moveTo>
                <a:lnTo>
                  <a:pt x="146872" y="274901"/>
                </a:lnTo>
                <a:lnTo>
                  <a:pt x="146872" y="343626"/>
                </a:lnTo>
                <a:lnTo>
                  <a:pt x="0" y="171813"/>
                </a:lnTo>
                <a:lnTo>
                  <a:pt x="146872" y="0"/>
                </a:lnTo>
                <a:lnTo>
                  <a:pt x="146872" y="68725"/>
                </a:lnTo>
                <a:lnTo>
                  <a:pt x="293745" y="68725"/>
                </a:lnTo>
                <a:lnTo>
                  <a:pt x="293745" y="27490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88123" tIns="68726" rIns="0" bIns="68725" numCol="1" spcCol="1270" anchor="ctr" anchorCtr="0">
            <a:noAutofit/>
          </a:bodyPr>
          <a:lstStyle/>
          <a:p>
            <a:pPr lvl="0" algn="ctr" defTabSz="533400">
              <a:lnSpc>
                <a:spcPct val="90000"/>
              </a:lnSpc>
              <a:spcBef>
                <a:spcPct val="0"/>
              </a:spcBef>
              <a:spcAft>
                <a:spcPct val="35000"/>
              </a:spcAft>
            </a:pPr>
            <a:endParaRPr lang="en-US" sz="1200" kern="1200"/>
          </a:p>
        </p:txBody>
      </p:sp>
      <p:sp>
        <p:nvSpPr>
          <p:cNvPr id="48" name="Freeform 47"/>
          <p:cNvSpPr/>
          <p:nvPr/>
        </p:nvSpPr>
        <p:spPr>
          <a:xfrm>
            <a:off x="1913254" y="358155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Line Creation</a:t>
            </a:r>
            <a:endParaRPr lang="en-US" sz="1400" b="1" kern="1200" dirty="0">
              <a:solidFill>
                <a:schemeClr val="accent6">
                  <a:lumMod val="40000"/>
                  <a:lumOff val="60000"/>
                </a:schemeClr>
              </a:solidFill>
            </a:endParaRPr>
          </a:p>
        </p:txBody>
      </p:sp>
      <p:sp>
        <p:nvSpPr>
          <p:cNvPr id="49" name="Freeform 48"/>
          <p:cNvSpPr/>
          <p:nvPr/>
        </p:nvSpPr>
        <p:spPr>
          <a:xfrm>
            <a:off x="2434235" y="4534843"/>
            <a:ext cx="343627" cy="293746"/>
          </a:xfrm>
          <a:custGeom>
            <a:avLst/>
            <a:gdLst>
              <a:gd name="connsiteX0" fmla="*/ 0 w 293745"/>
              <a:gd name="connsiteY0" fmla="*/ 68725 h 343626"/>
              <a:gd name="connsiteX1" fmla="*/ 146873 w 293745"/>
              <a:gd name="connsiteY1" fmla="*/ 68725 h 343626"/>
              <a:gd name="connsiteX2" fmla="*/ 146873 w 293745"/>
              <a:gd name="connsiteY2" fmla="*/ 0 h 343626"/>
              <a:gd name="connsiteX3" fmla="*/ 293745 w 293745"/>
              <a:gd name="connsiteY3" fmla="*/ 171813 h 343626"/>
              <a:gd name="connsiteX4" fmla="*/ 146873 w 293745"/>
              <a:gd name="connsiteY4" fmla="*/ 343626 h 343626"/>
              <a:gd name="connsiteX5" fmla="*/ 146873 w 293745"/>
              <a:gd name="connsiteY5" fmla="*/ 274901 h 343626"/>
              <a:gd name="connsiteX6" fmla="*/ 0 w 293745"/>
              <a:gd name="connsiteY6" fmla="*/ 274901 h 343626"/>
              <a:gd name="connsiteX7" fmla="*/ 0 w 293745"/>
              <a:gd name="connsiteY7" fmla="*/ 68725 h 34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45" h="343626">
                <a:moveTo>
                  <a:pt x="234996" y="1"/>
                </a:moveTo>
                <a:lnTo>
                  <a:pt x="234996" y="171814"/>
                </a:lnTo>
                <a:lnTo>
                  <a:pt x="293745" y="171814"/>
                </a:lnTo>
                <a:lnTo>
                  <a:pt x="146873" y="343625"/>
                </a:lnTo>
                <a:lnTo>
                  <a:pt x="0" y="171814"/>
                </a:lnTo>
                <a:lnTo>
                  <a:pt x="58749" y="171814"/>
                </a:lnTo>
                <a:lnTo>
                  <a:pt x="58749" y="1"/>
                </a:lnTo>
                <a:lnTo>
                  <a:pt x="234996"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8726" tIns="1" rIns="68725" bIns="88123" numCol="1" spcCol="1270" anchor="ctr" anchorCtr="0">
            <a:noAutofit/>
          </a:bodyPr>
          <a:lstStyle/>
          <a:p>
            <a:pPr lvl="0" algn="ctr" defTabSz="533400">
              <a:lnSpc>
                <a:spcPct val="90000"/>
              </a:lnSpc>
              <a:spcBef>
                <a:spcPct val="0"/>
              </a:spcBef>
              <a:spcAft>
                <a:spcPct val="35000"/>
              </a:spcAft>
            </a:pPr>
            <a:endParaRPr lang="en-US" sz="1200" kern="1200"/>
          </a:p>
        </p:txBody>
      </p:sp>
      <p:sp>
        <p:nvSpPr>
          <p:cNvPr id="50" name="Freeform 49"/>
          <p:cNvSpPr/>
          <p:nvPr/>
        </p:nvSpPr>
        <p:spPr>
          <a:xfrm>
            <a:off x="1913254" y="4967148"/>
            <a:ext cx="1385589" cy="831353"/>
          </a:xfrm>
          <a:custGeom>
            <a:avLst/>
            <a:gdLst>
              <a:gd name="connsiteX0" fmla="*/ 0 w 1385589"/>
              <a:gd name="connsiteY0" fmla="*/ 83135 h 831353"/>
              <a:gd name="connsiteX1" fmla="*/ 83135 w 1385589"/>
              <a:gd name="connsiteY1" fmla="*/ 0 h 831353"/>
              <a:gd name="connsiteX2" fmla="*/ 1302454 w 1385589"/>
              <a:gd name="connsiteY2" fmla="*/ 0 h 831353"/>
              <a:gd name="connsiteX3" fmla="*/ 1385589 w 1385589"/>
              <a:gd name="connsiteY3" fmla="*/ 83135 h 831353"/>
              <a:gd name="connsiteX4" fmla="*/ 1385589 w 1385589"/>
              <a:gd name="connsiteY4" fmla="*/ 748218 h 831353"/>
              <a:gd name="connsiteX5" fmla="*/ 1302454 w 1385589"/>
              <a:gd name="connsiteY5" fmla="*/ 831353 h 831353"/>
              <a:gd name="connsiteX6" fmla="*/ 83135 w 1385589"/>
              <a:gd name="connsiteY6" fmla="*/ 831353 h 831353"/>
              <a:gd name="connsiteX7" fmla="*/ 0 w 1385589"/>
              <a:gd name="connsiteY7" fmla="*/ 748218 h 831353"/>
              <a:gd name="connsiteX8" fmla="*/ 0 w 1385589"/>
              <a:gd name="connsiteY8" fmla="*/ 83135 h 83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589" h="831353">
                <a:moveTo>
                  <a:pt x="0" y="83135"/>
                </a:moveTo>
                <a:cubicBezTo>
                  <a:pt x="0" y="37221"/>
                  <a:pt x="37221" y="0"/>
                  <a:pt x="83135" y="0"/>
                </a:cubicBezTo>
                <a:lnTo>
                  <a:pt x="1302454" y="0"/>
                </a:lnTo>
                <a:cubicBezTo>
                  <a:pt x="1348368" y="0"/>
                  <a:pt x="1385589" y="37221"/>
                  <a:pt x="1385589" y="83135"/>
                </a:cubicBezTo>
                <a:lnTo>
                  <a:pt x="1385589" y="748218"/>
                </a:lnTo>
                <a:cubicBezTo>
                  <a:pt x="1385589" y="794132"/>
                  <a:pt x="1348368" y="831353"/>
                  <a:pt x="1302454" y="831353"/>
                </a:cubicBezTo>
                <a:lnTo>
                  <a:pt x="83135" y="831353"/>
                </a:lnTo>
                <a:cubicBezTo>
                  <a:pt x="37221" y="831353"/>
                  <a:pt x="0" y="794132"/>
                  <a:pt x="0" y="748218"/>
                </a:cubicBezTo>
                <a:lnTo>
                  <a:pt x="0" y="83135"/>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7689" tIns="77689" rIns="77689" bIns="7768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Item Management</a:t>
            </a:r>
          </a:p>
          <a:p>
            <a:pPr lvl="0" algn="ctr" defTabSz="622300">
              <a:lnSpc>
                <a:spcPct val="90000"/>
              </a:lnSpc>
              <a:spcBef>
                <a:spcPct val="0"/>
              </a:spcBef>
              <a:spcAft>
                <a:spcPct val="35000"/>
              </a:spcAft>
            </a:pPr>
            <a:r>
              <a:rPr lang="en-US" sz="1400" b="1" kern="1200" dirty="0" smtClean="0">
                <a:solidFill>
                  <a:schemeClr val="accent6">
                    <a:lumMod val="40000"/>
                    <a:lumOff val="60000"/>
                  </a:schemeClr>
                </a:solidFill>
              </a:rPr>
              <a:t>(external)</a:t>
            </a:r>
            <a:endParaRPr lang="en-US" sz="1400" b="1" kern="1200" dirty="0">
              <a:solidFill>
                <a:schemeClr val="accent6">
                  <a:lumMod val="40000"/>
                  <a:lumOff val="60000"/>
                </a:schemeClr>
              </a:solidFill>
            </a:endParaRPr>
          </a:p>
        </p:txBody>
      </p:sp>
      <p:sp>
        <p:nvSpPr>
          <p:cNvPr id="70" name="Rectangle 69"/>
          <p:cNvSpPr/>
          <p:nvPr/>
        </p:nvSpPr>
        <p:spPr>
          <a:xfrm>
            <a:off x="1016724" y="2487510"/>
            <a:ext cx="3562304" cy="3164266"/>
          </a:xfrm>
          <a:prstGeom prst="rect">
            <a:avLst/>
          </a:prstGeom>
          <a:gradFill>
            <a:gsLst>
              <a:gs pos="0">
                <a:srgbClr val="FFEFD1"/>
              </a:gs>
              <a:gs pos="64999">
                <a:srgbClr val="F0EBD5"/>
              </a:gs>
              <a:gs pos="100000">
                <a:srgbClr val="D1C39F"/>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1" name="Picture 70" descr="entity-1.jpg"/>
          <p:cNvPicPr>
            <a:picLocks noChangeAspect="1"/>
          </p:cNvPicPr>
          <p:nvPr/>
        </p:nvPicPr>
        <p:blipFill>
          <a:blip r:embed="rId3"/>
          <a:stretch>
            <a:fillRect/>
          </a:stretch>
        </p:blipFill>
        <p:spPr>
          <a:xfrm>
            <a:off x="2946169" y="2390062"/>
            <a:ext cx="1737360" cy="1049970"/>
          </a:xfrm>
          <a:prstGeom prst="rect">
            <a:avLst/>
          </a:prstGeom>
        </p:spPr>
      </p:pic>
      <p:graphicFrame>
        <p:nvGraphicFramePr>
          <p:cNvPr id="72" name="Table 71"/>
          <p:cNvGraphicFramePr>
            <a:graphicFrameLocks noGrp="1"/>
          </p:cNvGraphicFramePr>
          <p:nvPr>
            <p:extLst>
              <p:ext uri="{D42A27DB-BD31-4B8C-83A1-F6EECF244321}">
                <p14:modId xmlns:p14="http://schemas.microsoft.com/office/powerpoint/2010/main" val="257589324"/>
              </p:ext>
            </p:extLst>
          </p:nvPr>
        </p:nvGraphicFramePr>
        <p:xfrm>
          <a:off x="6590709" y="3280807"/>
          <a:ext cx="2686595" cy="1254036"/>
        </p:xfrm>
        <a:graphic>
          <a:graphicData uri="http://schemas.openxmlformats.org/drawingml/2006/table">
            <a:tbl>
              <a:tblPr firstRow="1" bandRow="1">
                <a:tableStyleId>{5C22544A-7EE6-4342-B048-85BDC9FD1C3A}</a:tableStyleId>
              </a:tblPr>
              <a:tblGrid>
                <a:gridCol w="537319"/>
                <a:gridCol w="442394"/>
                <a:gridCol w="632244"/>
                <a:gridCol w="537319"/>
                <a:gridCol w="537319"/>
              </a:tblGrid>
              <a:tr h="313509">
                <a:tc>
                  <a:txBody>
                    <a:bodyPr/>
                    <a:lstStyle/>
                    <a:p>
                      <a:r>
                        <a:rPr lang="en-US" sz="1000" dirty="0" smtClean="0"/>
                        <a:t>1</a:t>
                      </a:r>
                      <a:endParaRPr lang="en-US" sz="1000" dirty="0"/>
                    </a:p>
                  </a:txBody>
                  <a:tcPr/>
                </a:tc>
                <a:tc>
                  <a:txBody>
                    <a:bodyPr/>
                    <a:lstStyle/>
                    <a:p>
                      <a:r>
                        <a:rPr lang="en-US" sz="1000" dirty="0" err="1" smtClean="0"/>
                        <a:t>sdd</a:t>
                      </a:r>
                      <a:endParaRPr lang="en-US" sz="1000" dirty="0"/>
                    </a:p>
                  </a:txBody>
                  <a:tcPr/>
                </a:tc>
                <a:tc>
                  <a:txBody>
                    <a:bodyPr/>
                    <a:lstStyle/>
                    <a:p>
                      <a:r>
                        <a:rPr lang="en-US" sz="1000" dirty="0" smtClean="0"/>
                        <a:t>34</a:t>
                      </a:r>
                      <a:endParaRPr lang="en-US" sz="1000" dirty="0"/>
                    </a:p>
                  </a:txBody>
                  <a:tcPr/>
                </a:tc>
                <a:tc>
                  <a:txBody>
                    <a:bodyPr/>
                    <a:lstStyle/>
                    <a:p>
                      <a:r>
                        <a:rPr lang="en-US" sz="1000" dirty="0" smtClean="0"/>
                        <a:t>3edrfg</a:t>
                      </a:r>
                      <a:endParaRPr lang="en-US" sz="1000" dirty="0"/>
                    </a:p>
                  </a:txBody>
                  <a:tcPr/>
                </a:tc>
                <a:tc>
                  <a:txBody>
                    <a:bodyPr/>
                    <a:lstStyle/>
                    <a:p>
                      <a:r>
                        <a:rPr lang="en-US" sz="1000" dirty="0" smtClean="0"/>
                        <a:t>56</a:t>
                      </a:r>
                      <a:endParaRPr lang="en-US" sz="1000" dirty="0"/>
                    </a:p>
                  </a:txBody>
                  <a:tcPr/>
                </a:tc>
              </a:tr>
              <a:tr h="313509">
                <a:tc>
                  <a:txBody>
                    <a:bodyPr/>
                    <a:lstStyle/>
                    <a:p>
                      <a:r>
                        <a:rPr lang="en-US" sz="1000" dirty="0" smtClean="0"/>
                        <a:t>2</a:t>
                      </a:r>
                      <a:endParaRPr lang="en-US" sz="1000" dirty="0"/>
                    </a:p>
                  </a:txBody>
                  <a:tcPr/>
                </a:tc>
                <a:tc>
                  <a:txBody>
                    <a:bodyPr/>
                    <a:lstStyle/>
                    <a:p>
                      <a:r>
                        <a:rPr lang="en-US" sz="1000" dirty="0" err="1" smtClean="0"/>
                        <a:t>sjws</a:t>
                      </a:r>
                      <a:endParaRPr lang="en-US" sz="1000" dirty="0"/>
                    </a:p>
                  </a:txBody>
                  <a:tcPr/>
                </a:tc>
                <a:tc>
                  <a:txBody>
                    <a:bodyPr/>
                    <a:lstStyle/>
                    <a:p>
                      <a:r>
                        <a:rPr lang="en-US" sz="1000" dirty="0" smtClean="0"/>
                        <a:t>26</a:t>
                      </a:r>
                      <a:endParaRPr lang="en-US" sz="1000" dirty="0"/>
                    </a:p>
                  </a:txBody>
                  <a:tcPr/>
                </a:tc>
                <a:tc>
                  <a:txBody>
                    <a:bodyPr/>
                    <a:lstStyle/>
                    <a:p>
                      <a:r>
                        <a:rPr lang="en-US" sz="1000" dirty="0" err="1" smtClean="0"/>
                        <a:t>edrfgt</a:t>
                      </a:r>
                      <a:endParaRPr lang="en-US" sz="1000" dirty="0"/>
                    </a:p>
                  </a:txBody>
                  <a:tcPr/>
                </a:tc>
                <a:tc>
                  <a:txBody>
                    <a:bodyPr/>
                    <a:lstStyle/>
                    <a:p>
                      <a:r>
                        <a:rPr lang="en-US" sz="1000" dirty="0" smtClean="0"/>
                        <a:t>43</a:t>
                      </a:r>
                      <a:endParaRPr lang="en-US" sz="1000" dirty="0"/>
                    </a:p>
                  </a:txBody>
                  <a:tcPr/>
                </a:tc>
              </a:tr>
              <a:tr h="313509">
                <a:tc>
                  <a:txBody>
                    <a:bodyPr/>
                    <a:lstStyle/>
                    <a:p>
                      <a:r>
                        <a:rPr lang="en-US" sz="1000" dirty="0" smtClean="0"/>
                        <a:t>..</a:t>
                      </a:r>
                      <a:endParaRPr lang="en-US" sz="1000" dirty="0"/>
                    </a:p>
                  </a:txBody>
                  <a:tcPr/>
                </a:tc>
                <a:tc>
                  <a:txBody>
                    <a:bodyPr/>
                    <a:lstStyle/>
                    <a:p>
                      <a:r>
                        <a:rPr lang="en-US" sz="1000" dirty="0" err="1" smtClean="0"/>
                        <a:t>wer</a:t>
                      </a:r>
                      <a:endParaRPr lang="en-US" sz="1000" dirty="0"/>
                    </a:p>
                  </a:txBody>
                  <a:tcPr/>
                </a:tc>
                <a:tc>
                  <a:txBody>
                    <a:bodyPr/>
                    <a:lstStyle/>
                    <a:p>
                      <a:r>
                        <a:rPr lang="en-US" sz="1000" dirty="0" smtClean="0"/>
                        <a:t>3</a:t>
                      </a:r>
                      <a:endParaRPr lang="en-US" sz="1000" dirty="0"/>
                    </a:p>
                  </a:txBody>
                  <a:tcPr/>
                </a:tc>
                <a:tc>
                  <a:txBody>
                    <a:bodyPr/>
                    <a:lstStyle/>
                    <a:p>
                      <a:r>
                        <a:rPr lang="en-US" sz="1000" dirty="0" err="1" smtClean="0"/>
                        <a:t>sdfg</a:t>
                      </a:r>
                      <a:endParaRPr lang="en-US" sz="1000" dirty="0"/>
                    </a:p>
                  </a:txBody>
                  <a:tcPr/>
                </a:tc>
                <a:tc>
                  <a:txBody>
                    <a:bodyPr/>
                    <a:lstStyle/>
                    <a:p>
                      <a:r>
                        <a:rPr lang="en-US" sz="1000" dirty="0" smtClean="0"/>
                        <a:t>34</a:t>
                      </a:r>
                      <a:endParaRPr lang="en-US" sz="1000" dirty="0"/>
                    </a:p>
                  </a:txBody>
                  <a:tcPr/>
                </a:tc>
              </a:tr>
              <a:tr h="313509">
                <a:tc>
                  <a:txBody>
                    <a:bodyPr/>
                    <a:lstStyle/>
                    <a:p>
                      <a:r>
                        <a:rPr lang="en-US" sz="1000" dirty="0" smtClean="0"/>
                        <a:t>1m</a:t>
                      </a:r>
                      <a:endParaRPr lang="en-US" sz="1000" dirty="0"/>
                    </a:p>
                  </a:txBody>
                  <a:tcPr/>
                </a:tc>
                <a:tc>
                  <a:txBody>
                    <a:bodyPr/>
                    <a:lstStyle/>
                    <a:p>
                      <a:r>
                        <a:rPr lang="en-US" sz="1000" dirty="0" err="1" smtClean="0"/>
                        <a:t>cds</a:t>
                      </a:r>
                      <a:endParaRPr lang="en-US" sz="1000" dirty="0"/>
                    </a:p>
                  </a:txBody>
                  <a:tcPr/>
                </a:tc>
                <a:tc>
                  <a:txBody>
                    <a:bodyPr/>
                    <a:lstStyle/>
                    <a:p>
                      <a:r>
                        <a:rPr lang="en-US" sz="1000" dirty="0" smtClean="0"/>
                        <a:t>48</a:t>
                      </a:r>
                      <a:endParaRPr lang="en-US" sz="1000" dirty="0"/>
                    </a:p>
                  </a:txBody>
                  <a:tcPr/>
                </a:tc>
                <a:tc>
                  <a:txBody>
                    <a:bodyPr/>
                    <a:lstStyle/>
                    <a:p>
                      <a:r>
                        <a:rPr lang="en-US" sz="1000" dirty="0" err="1" smtClean="0"/>
                        <a:t>dsg</a:t>
                      </a:r>
                      <a:endParaRPr lang="en-US" sz="1000" dirty="0"/>
                    </a:p>
                  </a:txBody>
                  <a:tcPr/>
                </a:tc>
                <a:tc>
                  <a:txBody>
                    <a:bodyPr/>
                    <a:lstStyle/>
                    <a:p>
                      <a:r>
                        <a:rPr lang="en-US" sz="1000" dirty="0" smtClean="0"/>
                        <a:t>34</a:t>
                      </a:r>
                      <a:endParaRPr lang="en-US" sz="1000" dirty="0"/>
                    </a:p>
                  </a:txBody>
                  <a:tcPr/>
                </a:tc>
              </a:tr>
            </a:tbl>
          </a:graphicData>
        </a:graphic>
      </p:graphicFrame>
      <p:sp>
        <p:nvSpPr>
          <p:cNvPr id="73" name="TextBox 72"/>
          <p:cNvSpPr txBox="1"/>
          <p:nvPr/>
        </p:nvSpPr>
        <p:spPr>
          <a:xfrm>
            <a:off x="6590709" y="2915047"/>
            <a:ext cx="2686595" cy="369332"/>
          </a:xfrm>
          <a:prstGeom prst="rect">
            <a:avLst/>
          </a:prstGeom>
          <a:noFill/>
        </p:spPr>
        <p:txBody>
          <a:bodyPr wrap="square" rtlCol="0">
            <a:spAutoFit/>
          </a:bodyPr>
          <a:lstStyle/>
          <a:p>
            <a:r>
              <a:rPr lang="en-US" sz="1800" dirty="0" smtClean="0">
                <a:solidFill>
                  <a:schemeClr val="tx1"/>
                </a:solidFill>
                <a:latin typeface="+mn-lt"/>
              </a:rPr>
              <a:t>Calls Detail Record (CDR)</a:t>
            </a:r>
            <a:endParaRPr lang="en-US" sz="1800" dirty="0">
              <a:solidFill>
                <a:schemeClr val="tx1"/>
              </a:solidFill>
              <a:latin typeface="+mn-lt"/>
            </a:endParaRPr>
          </a:p>
        </p:txBody>
      </p:sp>
      <p:sp>
        <p:nvSpPr>
          <p:cNvPr id="74" name="Rounded Rectangle 73"/>
          <p:cNvSpPr/>
          <p:nvPr/>
        </p:nvSpPr>
        <p:spPr>
          <a:xfrm>
            <a:off x="4108765" y="3534663"/>
            <a:ext cx="1306286" cy="7442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Mediation</a:t>
            </a:r>
          </a:p>
          <a:p>
            <a:pPr algn="ctr"/>
            <a:r>
              <a:rPr lang="en-US" sz="1600" b="1" dirty="0" smtClean="0"/>
              <a:t>Reader</a:t>
            </a:r>
            <a:endParaRPr lang="en-US" sz="1600" b="1" dirty="0"/>
          </a:p>
        </p:txBody>
      </p:sp>
      <p:cxnSp>
        <p:nvCxnSpPr>
          <p:cNvPr id="75" name="Straight Arrow Connector 74"/>
          <p:cNvCxnSpPr/>
          <p:nvPr/>
        </p:nvCxnSpPr>
        <p:spPr>
          <a:xfrm flipH="1">
            <a:off x="3135797" y="4024379"/>
            <a:ext cx="9729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1724793" y="3534663"/>
            <a:ext cx="1378132" cy="7442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Mediation</a:t>
            </a:r>
          </a:p>
          <a:p>
            <a:pPr algn="ctr"/>
            <a:r>
              <a:rPr lang="en-US" sz="1600" b="1" dirty="0" smtClean="0"/>
              <a:t>Process</a:t>
            </a:r>
            <a:endParaRPr lang="en-US" sz="1600" b="1" dirty="0"/>
          </a:p>
        </p:txBody>
      </p:sp>
      <p:sp>
        <p:nvSpPr>
          <p:cNvPr id="77" name="Rounded Rectangle 76"/>
          <p:cNvSpPr/>
          <p:nvPr/>
        </p:nvSpPr>
        <p:spPr>
          <a:xfrm>
            <a:off x="1724793" y="2512536"/>
            <a:ext cx="1378132" cy="45691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Mediation</a:t>
            </a:r>
          </a:p>
          <a:p>
            <a:pPr algn="ctr"/>
            <a:r>
              <a:rPr lang="en-US" sz="1600" b="1" dirty="0" smtClean="0"/>
              <a:t>Task</a:t>
            </a:r>
            <a:endParaRPr lang="en-US" sz="1600" b="1" dirty="0"/>
          </a:p>
        </p:txBody>
      </p:sp>
      <p:cxnSp>
        <p:nvCxnSpPr>
          <p:cNvPr id="78" name="Straight Arrow Connector 77"/>
          <p:cNvCxnSpPr>
            <a:stCxn id="77" idx="2"/>
          </p:cNvCxnSpPr>
          <p:nvPr/>
        </p:nvCxnSpPr>
        <p:spPr>
          <a:xfrm>
            <a:off x="2413859" y="2969449"/>
            <a:ext cx="0" cy="541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2338527" y="2993423"/>
            <a:ext cx="797270" cy="307777"/>
          </a:xfrm>
          <a:prstGeom prst="rect">
            <a:avLst/>
          </a:prstGeom>
          <a:noFill/>
        </p:spPr>
        <p:txBody>
          <a:bodyPr wrap="none" rtlCol="0">
            <a:spAutoFit/>
          </a:bodyPr>
          <a:lstStyle/>
          <a:p>
            <a:r>
              <a:rPr lang="en-US" sz="1400" dirty="0" smtClean="0">
                <a:solidFill>
                  <a:schemeClr val="tx1"/>
                </a:solidFill>
                <a:latin typeface="+mn-lt"/>
              </a:rPr>
              <a:t>(Trigger)</a:t>
            </a:r>
            <a:endParaRPr lang="en-US" sz="1400" dirty="0">
              <a:solidFill>
                <a:schemeClr val="tx1"/>
              </a:solidFill>
              <a:latin typeface="+mn-lt"/>
            </a:endParaRPr>
          </a:p>
        </p:txBody>
      </p:sp>
      <p:cxnSp>
        <p:nvCxnSpPr>
          <p:cNvPr id="80" name="Straight Arrow Connector 79"/>
          <p:cNvCxnSpPr/>
          <p:nvPr/>
        </p:nvCxnSpPr>
        <p:spPr>
          <a:xfrm>
            <a:off x="3102925" y="3816386"/>
            <a:ext cx="10058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endCxn id="72" idx="1"/>
          </p:cNvCxnSpPr>
          <p:nvPr/>
        </p:nvCxnSpPr>
        <p:spPr>
          <a:xfrm>
            <a:off x="5415051" y="3894764"/>
            <a:ext cx="1175658" cy="1306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1846569" y="2640524"/>
            <a:ext cx="339635" cy="369332"/>
          </a:xfrm>
          <a:prstGeom prst="rect">
            <a:avLst/>
          </a:prstGeom>
          <a:noFill/>
        </p:spPr>
        <p:txBody>
          <a:bodyPr wrap="square" rtlCol="0">
            <a:spAutoFit/>
          </a:bodyPr>
          <a:lstStyle/>
          <a:p>
            <a:r>
              <a:rPr lang="en-US" sz="1800" dirty="0" smtClean="0">
                <a:solidFill>
                  <a:schemeClr val="tx1"/>
                </a:solidFill>
                <a:latin typeface="+mn-lt"/>
              </a:rPr>
              <a:t>1</a:t>
            </a:r>
            <a:endParaRPr lang="en-US" sz="1800" dirty="0">
              <a:solidFill>
                <a:schemeClr val="tx1"/>
              </a:solidFill>
              <a:latin typeface="+mn-lt"/>
            </a:endParaRPr>
          </a:p>
        </p:txBody>
      </p:sp>
      <p:sp>
        <p:nvSpPr>
          <p:cNvPr id="83" name="TextBox 82"/>
          <p:cNvSpPr txBox="1"/>
          <p:nvPr/>
        </p:nvSpPr>
        <p:spPr>
          <a:xfrm>
            <a:off x="1724793" y="3976449"/>
            <a:ext cx="339635" cy="369332"/>
          </a:xfrm>
          <a:prstGeom prst="rect">
            <a:avLst/>
          </a:prstGeom>
          <a:noFill/>
        </p:spPr>
        <p:txBody>
          <a:bodyPr wrap="square" rtlCol="0">
            <a:spAutoFit/>
          </a:bodyPr>
          <a:lstStyle/>
          <a:p>
            <a:r>
              <a:rPr lang="en-US" sz="1800" dirty="0" smtClean="0">
                <a:solidFill>
                  <a:schemeClr val="tx1"/>
                </a:solidFill>
                <a:latin typeface="+mn-lt"/>
              </a:rPr>
              <a:t>2</a:t>
            </a:r>
            <a:endParaRPr lang="en-US" sz="1800" dirty="0">
              <a:solidFill>
                <a:schemeClr val="tx1"/>
              </a:solidFill>
              <a:latin typeface="+mn-lt"/>
            </a:endParaRPr>
          </a:p>
        </p:txBody>
      </p:sp>
      <p:sp>
        <p:nvSpPr>
          <p:cNvPr id="84" name="TextBox 83"/>
          <p:cNvSpPr txBox="1"/>
          <p:nvPr/>
        </p:nvSpPr>
        <p:spPr>
          <a:xfrm>
            <a:off x="4108765" y="3993541"/>
            <a:ext cx="365760" cy="369332"/>
          </a:xfrm>
          <a:prstGeom prst="rect">
            <a:avLst/>
          </a:prstGeom>
          <a:noFill/>
        </p:spPr>
        <p:txBody>
          <a:bodyPr wrap="square" rtlCol="0">
            <a:spAutoFit/>
          </a:bodyPr>
          <a:lstStyle/>
          <a:p>
            <a:r>
              <a:rPr lang="en-US" sz="1800" dirty="0" smtClean="0">
                <a:solidFill>
                  <a:schemeClr val="tx1"/>
                </a:solidFill>
                <a:latin typeface="+mn-lt"/>
              </a:rPr>
              <a:t>3</a:t>
            </a:r>
            <a:endParaRPr lang="en-US" sz="1800" dirty="0">
              <a:solidFill>
                <a:schemeClr val="tx1"/>
              </a:solidFill>
              <a:latin typeface="+mn-lt"/>
            </a:endParaRPr>
          </a:p>
        </p:txBody>
      </p:sp>
      <p:graphicFrame>
        <p:nvGraphicFramePr>
          <p:cNvPr id="85" name="Table 84"/>
          <p:cNvGraphicFramePr>
            <a:graphicFrameLocks noGrp="1"/>
          </p:cNvGraphicFramePr>
          <p:nvPr>
            <p:extLst>
              <p:ext uri="{D42A27DB-BD31-4B8C-83A1-F6EECF244321}">
                <p14:modId xmlns:p14="http://schemas.microsoft.com/office/powerpoint/2010/main" val="2405644803"/>
              </p:ext>
            </p:extLst>
          </p:nvPr>
        </p:nvGraphicFramePr>
        <p:xfrm>
          <a:off x="1724793" y="4730784"/>
          <a:ext cx="1658983" cy="731520"/>
        </p:xfrm>
        <a:graphic>
          <a:graphicData uri="http://schemas.openxmlformats.org/drawingml/2006/table">
            <a:tbl>
              <a:tblPr firstRow="1" bandRow="1">
                <a:tableStyleId>{5C22544A-7EE6-4342-B048-85BDC9FD1C3A}</a:tableStyleId>
              </a:tblPr>
              <a:tblGrid>
                <a:gridCol w="414746"/>
                <a:gridCol w="496256"/>
                <a:gridCol w="333235"/>
                <a:gridCol w="414746"/>
              </a:tblGrid>
              <a:tr h="228886">
                <a:tc>
                  <a:txBody>
                    <a:bodyPr/>
                    <a:lstStyle/>
                    <a:p>
                      <a:r>
                        <a:rPr lang="en-US" sz="1000" dirty="0" smtClean="0"/>
                        <a:t>1</a:t>
                      </a:r>
                      <a:endParaRPr lang="en-US" sz="1000" dirty="0"/>
                    </a:p>
                  </a:txBody>
                  <a:tcPr/>
                </a:tc>
                <a:tc>
                  <a:txBody>
                    <a:bodyPr/>
                    <a:lstStyle/>
                    <a:p>
                      <a:r>
                        <a:rPr lang="en-US" sz="1000" dirty="0" err="1" smtClean="0"/>
                        <a:t>sdd</a:t>
                      </a:r>
                      <a:endParaRPr lang="en-US" sz="1000" dirty="0"/>
                    </a:p>
                  </a:txBody>
                  <a:tcPr/>
                </a:tc>
                <a:tc>
                  <a:txBody>
                    <a:bodyPr/>
                    <a:lstStyle/>
                    <a:p>
                      <a:r>
                        <a:rPr lang="en-US" sz="1000" dirty="0" smtClean="0"/>
                        <a:t>2s</a:t>
                      </a:r>
                      <a:endParaRPr lang="en-US" sz="1000" dirty="0"/>
                    </a:p>
                  </a:txBody>
                  <a:tcPr/>
                </a:tc>
                <a:tc>
                  <a:txBody>
                    <a:bodyPr/>
                    <a:lstStyle/>
                    <a:p>
                      <a:r>
                        <a:rPr lang="en-US" sz="1000" dirty="0" smtClean="0"/>
                        <a:t>s</a:t>
                      </a:r>
                      <a:endParaRPr lang="en-US" sz="1000" dirty="0"/>
                    </a:p>
                  </a:txBody>
                  <a:tcPr/>
                </a:tc>
              </a:tr>
              <a:tr h="228886">
                <a:tc>
                  <a:txBody>
                    <a:bodyPr/>
                    <a:lstStyle/>
                    <a:p>
                      <a:r>
                        <a:rPr lang="en-US" sz="1000" dirty="0" smtClean="0"/>
                        <a:t>2</a:t>
                      </a:r>
                      <a:endParaRPr lang="en-US" sz="1000" dirty="0"/>
                    </a:p>
                  </a:txBody>
                  <a:tcPr/>
                </a:tc>
                <a:tc>
                  <a:txBody>
                    <a:bodyPr/>
                    <a:lstStyle/>
                    <a:p>
                      <a:r>
                        <a:rPr lang="en-US" sz="1000" dirty="0" err="1" smtClean="0"/>
                        <a:t>siws</a:t>
                      </a:r>
                      <a:endParaRPr lang="en-US" sz="1000" dirty="0"/>
                    </a:p>
                  </a:txBody>
                  <a:tcPr/>
                </a:tc>
                <a:tc>
                  <a:txBody>
                    <a:bodyPr/>
                    <a:lstStyle/>
                    <a:p>
                      <a:r>
                        <a:rPr lang="en-US" sz="1000" dirty="0" smtClean="0"/>
                        <a:t>s</a:t>
                      </a:r>
                      <a:endParaRPr lang="en-US" sz="1000" dirty="0"/>
                    </a:p>
                  </a:txBody>
                  <a:tcPr/>
                </a:tc>
                <a:tc>
                  <a:txBody>
                    <a:bodyPr/>
                    <a:lstStyle/>
                    <a:p>
                      <a:r>
                        <a:rPr lang="en-US" sz="1000" dirty="0" smtClean="0"/>
                        <a:t>s</a:t>
                      </a:r>
                      <a:endParaRPr lang="en-US" sz="1000" dirty="0"/>
                    </a:p>
                  </a:txBody>
                  <a:tcPr/>
                </a:tc>
              </a:tr>
              <a:tr h="228886">
                <a:tc>
                  <a:txBody>
                    <a:bodyPr/>
                    <a:lstStyle/>
                    <a:p>
                      <a:r>
                        <a:rPr lang="en-US" sz="1000" dirty="0" smtClean="0"/>
                        <a:t>3</a:t>
                      </a:r>
                      <a:endParaRPr lang="en-US" sz="1000" dirty="0"/>
                    </a:p>
                  </a:txBody>
                  <a:tcPr/>
                </a:tc>
                <a:tc>
                  <a:txBody>
                    <a:bodyPr/>
                    <a:lstStyle/>
                    <a:p>
                      <a:r>
                        <a:rPr lang="en-US" sz="1000" dirty="0" err="1" smtClean="0"/>
                        <a:t>wer</a:t>
                      </a:r>
                      <a:endParaRPr lang="en-US" sz="1000" dirty="0"/>
                    </a:p>
                  </a:txBody>
                  <a:tcPr/>
                </a:tc>
                <a:tc>
                  <a:txBody>
                    <a:bodyPr/>
                    <a:lstStyle/>
                    <a:p>
                      <a:r>
                        <a:rPr lang="en-US" sz="1000" dirty="0" smtClean="0"/>
                        <a:t>s</a:t>
                      </a:r>
                      <a:endParaRPr lang="en-US" sz="1000" dirty="0"/>
                    </a:p>
                  </a:txBody>
                  <a:tcPr/>
                </a:tc>
                <a:tc>
                  <a:txBody>
                    <a:bodyPr/>
                    <a:lstStyle/>
                    <a:p>
                      <a:r>
                        <a:rPr lang="en-US" sz="1000" dirty="0" smtClean="0"/>
                        <a:t>s</a:t>
                      </a:r>
                      <a:endParaRPr lang="en-US" sz="1000" dirty="0"/>
                    </a:p>
                  </a:txBody>
                  <a:tcPr/>
                </a:tc>
              </a:tr>
            </a:tbl>
          </a:graphicData>
        </a:graphic>
      </p:graphicFrame>
      <p:cxnSp>
        <p:nvCxnSpPr>
          <p:cNvPr id="86" name="Straight Arrow Connector 85"/>
          <p:cNvCxnSpPr>
            <a:stCxn id="76" idx="2"/>
          </p:cNvCxnSpPr>
          <p:nvPr/>
        </p:nvCxnSpPr>
        <p:spPr>
          <a:xfrm>
            <a:off x="2413859" y="4278960"/>
            <a:ext cx="0" cy="4518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645124" y="4436529"/>
            <a:ext cx="838608" cy="307777"/>
          </a:xfrm>
          <a:prstGeom prst="rect">
            <a:avLst/>
          </a:prstGeom>
          <a:noFill/>
        </p:spPr>
        <p:txBody>
          <a:bodyPr wrap="square" rtlCol="0">
            <a:spAutoFit/>
          </a:bodyPr>
          <a:lstStyle/>
          <a:p>
            <a:r>
              <a:rPr lang="en-US" sz="1400" dirty="0" smtClean="0"/>
              <a:t>Orders</a:t>
            </a:r>
            <a:endParaRPr lang="en-US" sz="1400" dirty="0"/>
          </a:p>
        </p:txBody>
      </p:sp>
    </p:spTree>
    <p:extLst>
      <p:ext uri="{BB962C8B-B14F-4D97-AF65-F5344CB8AC3E}">
        <p14:creationId xmlns:p14="http://schemas.microsoft.com/office/powerpoint/2010/main" val="83498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randombar(horizontal)">
                                      <p:cBhvr>
                                        <p:cTn id="14" dur="500"/>
                                        <p:tgtEl>
                                          <p:spTgt spid="38"/>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left)">
                                      <p:cBhvr>
                                        <p:cTn id="18" dur="500"/>
                                        <p:tgtEl>
                                          <p:spTgt spid="39"/>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randombar(horizontal)">
                                      <p:cBhvr>
                                        <p:cTn id="22" dur="500"/>
                                        <p:tgtEl>
                                          <p:spTgt spid="40"/>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2000"/>
                            </p:stCondLst>
                            <p:childTnLst>
                              <p:par>
                                <p:cTn id="28" presetID="14" presetClass="entr" presetSubtype="1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randombar(horizontal)">
                                      <p:cBhvr>
                                        <p:cTn id="30" dur="500"/>
                                        <p:tgtEl>
                                          <p:spTgt spid="42"/>
                                        </p:tgtEl>
                                      </p:cBhvr>
                                    </p:animEffect>
                                  </p:childTnLst>
                                </p:cTn>
                              </p:par>
                            </p:childTnLst>
                          </p:cTn>
                        </p:par>
                        <p:par>
                          <p:cTn id="31" fill="hold">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par>
                          <p:cTn id="35" fill="hold">
                            <p:stCondLst>
                              <p:cond delay="3000"/>
                            </p:stCondLst>
                            <p:childTnLst>
                              <p:par>
                                <p:cTn id="36" presetID="14" presetClass="entr" presetSubtype="1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randombar(horizontal)">
                                      <p:cBhvr>
                                        <p:cTn id="38" dur="500"/>
                                        <p:tgtEl>
                                          <p:spTgt spid="44"/>
                                        </p:tgtEl>
                                      </p:cBhvr>
                                    </p:animEffect>
                                  </p:childTnLst>
                                </p:cTn>
                              </p:par>
                            </p:childTnLst>
                          </p:cTn>
                        </p:par>
                        <p:par>
                          <p:cTn id="39" fill="hold">
                            <p:stCondLst>
                              <p:cond delay="3500"/>
                            </p:stCondLst>
                            <p:childTnLst>
                              <p:par>
                                <p:cTn id="40" presetID="22" presetClass="entr" presetSubtype="2"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right)">
                                      <p:cBhvr>
                                        <p:cTn id="42" dur="500"/>
                                        <p:tgtEl>
                                          <p:spTgt spid="45"/>
                                        </p:tgtEl>
                                      </p:cBhvr>
                                    </p:animEffect>
                                  </p:childTnLst>
                                </p:cTn>
                              </p:par>
                            </p:childTnLst>
                          </p:cTn>
                        </p:par>
                        <p:par>
                          <p:cTn id="43" fill="hold">
                            <p:stCondLst>
                              <p:cond delay="4000"/>
                            </p:stCondLst>
                            <p:childTnLst>
                              <p:par>
                                <p:cTn id="44" presetID="14" presetClass="entr" presetSubtype="1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randombar(horizontal)">
                                      <p:cBhvr>
                                        <p:cTn id="46" dur="500"/>
                                        <p:tgtEl>
                                          <p:spTgt spid="46"/>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right)">
                                      <p:cBhvr>
                                        <p:cTn id="50" dur="500"/>
                                        <p:tgtEl>
                                          <p:spTgt spid="47"/>
                                        </p:tgtEl>
                                      </p:cBhvr>
                                    </p:animEffect>
                                  </p:childTnLst>
                                </p:cTn>
                              </p:par>
                            </p:childTnLst>
                          </p:cTn>
                        </p:par>
                        <p:par>
                          <p:cTn id="51" fill="hold">
                            <p:stCondLst>
                              <p:cond delay="5000"/>
                            </p:stCondLst>
                            <p:childTnLst>
                              <p:par>
                                <p:cTn id="52" presetID="14" presetClass="entr" presetSubtype="1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randombar(horizontal)">
                                      <p:cBhvr>
                                        <p:cTn id="54" dur="500"/>
                                        <p:tgtEl>
                                          <p:spTgt spid="48"/>
                                        </p:tgtEl>
                                      </p:cBhvr>
                                    </p:animEffect>
                                  </p:childTnLst>
                                </p:cTn>
                              </p:par>
                            </p:childTnLst>
                          </p:cTn>
                        </p:par>
                        <p:par>
                          <p:cTn id="55" fill="hold">
                            <p:stCondLst>
                              <p:cond delay="5500"/>
                            </p:stCondLst>
                            <p:childTnLst>
                              <p:par>
                                <p:cTn id="56" presetID="22" presetClass="entr" presetSubtype="1" fill="hold" grpId="0" nodeType="after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up)">
                                      <p:cBhvr>
                                        <p:cTn id="58" dur="500"/>
                                        <p:tgtEl>
                                          <p:spTgt spid="49"/>
                                        </p:tgtEl>
                                      </p:cBhvr>
                                    </p:animEffect>
                                  </p:childTnLst>
                                </p:cTn>
                              </p:par>
                            </p:childTnLst>
                          </p:cTn>
                        </p:par>
                        <p:par>
                          <p:cTn id="59" fill="hold">
                            <p:stCondLst>
                              <p:cond delay="6000"/>
                            </p:stCondLst>
                            <p:childTnLst>
                              <p:par>
                                <p:cTn id="60" presetID="14" presetClass="entr" presetSubtype="10"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randombar(horizontal)">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38"/>
                                        </p:tgtEl>
                                      </p:cBhvr>
                                    </p:animEffect>
                                    <p:set>
                                      <p:cBhvr>
                                        <p:cTn id="67" dur="1" fill="hold">
                                          <p:stCondLst>
                                            <p:cond delay="499"/>
                                          </p:stCondLst>
                                        </p:cTn>
                                        <p:tgtEl>
                                          <p:spTgt spid="38"/>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39"/>
                                        </p:tgtEl>
                                      </p:cBhvr>
                                    </p:animEffect>
                                    <p:set>
                                      <p:cBhvr>
                                        <p:cTn id="70" dur="1" fill="hold">
                                          <p:stCondLst>
                                            <p:cond delay="499"/>
                                          </p:stCondLst>
                                        </p:cTn>
                                        <p:tgtEl>
                                          <p:spTgt spid="3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40"/>
                                        </p:tgtEl>
                                      </p:cBhvr>
                                    </p:animEffect>
                                    <p:set>
                                      <p:cBhvr>
                                        <p:cTn id="73" dur="1" fill="hold">
                                          <p:stCondLst>
                                            <p:cond delay="499"/>
                                          </p:stCondLst>
                                        </p:cTn>
                                        <p:tgtEl>
                                          <p:spTgt spid="40"/>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41"/>
                                        </p:tgtEl>
                                      </p:cBhvr>
                                    </p:animEffect>
                                    <p:set>
                                      <p:cBhvr>
                                        <p:cTn id="76" dur="1" fill="hold">
                                          <p:stCondLst>
                                            <p:cond delay="499"/>
                                          </p:stCondLst>
                                        </p:cTn>
                                        <p:tgtEl>
                                          <p:spTgt spid="41"/>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42"/>
                                        </p:tgtEl>
                                      </p:cBhvr>
                                    </p:animEffect>
                                    <p:set>
                                      <p:cBhvr>
                                        <p:cTn id="79" dur="1" fill="hold">
                                          <p:stCondLst>
                                            <p:cond delay="499"/>
                                          </p:stCondLst>
                                        </p:cTn>
                                        <p:tgtEl>
                                          <p:spTgt spid="42"/>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43"/>
                                        </p:tgtEl>
                                      </p:cBhvr>
                                    </p:animEffect>
                                    <p:set>
                                      <p:cBhvr>
                                        <p:cTn id="82" dur="1" fill="hold">
                                          <p:stCondLst>
                                            <p:cond delay="499"/>
                                          </p:stCondLst>
                                        </p:cTn>
                                        <p:tgtEl>
                                          <p:spTgt spid="43"/>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44"/>
                                        </p:tgtEl>
                                      </p:cBhvr>
                                    </p:animEffect>
                                    <p:set>
                                      <p:cBhvr>
                                        <p:cTn id="85" dur="1" fill="hold">
                                          <p:stCondLst>
                                            <p:cond delay="499"/>
                                          </p:stCondLst>
                                        </p:cTn>
                                        <p:tgtEl>
                                          <p:spTgt spid="44"/>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45"/>
                                        </p:tgtEl>
                                      </p:cBhvr>
                                    </p:animEffect>
                                    <p:set>
                                      <p:cBhvr>
                                        <p:cTn id="88" dur="1" fill="hold">
                                          <p:stCondLst>
                                            <p:cond delay="499"/>
                                          </p:stCondLst>
                                        </p:cTn>
                                        <p:tgtEl>
                                          <p:spTgt spid="4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46"/>
                                        </p:tgtEl>
                                      </p:cBhvr>
                                    </p:animEffect>
                                    <p:set>
                                      <p:cBhvr>
                                        <p:cTn id="91" dur="1" fill="hold">
                                          <p:stCondLst>
                                            <p:cond delay="499"/>
                                          </p:stCondLst>
                                        </p:cTn>
                                        <p:tgtEl>
                                          <p:spTgt spid="4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47"/>
                                        </p:tgtEl>
                                      </p:cBhvr>
                                    </p:animEffect>
                                    <p:set>
                                      <p:cBhvr>
                                        <p:cTn id="94" dur="1" fill="hold">
                                          <p:stCondLst>
                                            <p:cond delay="499"/>
                                          </p:stCondLst>
                                        </p:cTn>
                                        <p:tgtEl>
                                          <p:spTgt spid="4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48"/>
                                        </p:tgtEl>
                                      </p:cBhvr>
                                    </p:animEffect>
                                    <p:set>
                                      <p:cBhvr>
                                        <p:cTn id="97" dur="1" fill="hold">
                                          <p:stCondLst>
                                            <p:cond delay="499"/>
                                          </p:stCondLst>
                                        </p:cTn>
                                        <p:tgtEl>
                                          <p:spTgt spid="48"/>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49"/>
                                        </p:tgtEl>
                                      </p:cBhvr>
                                    </p:animEffect>
                                    <p:set>
                                      <p:cBhvr>
                                        <p:cTn id="100" dur="1" fill="hold">
                                          <p:stCondLst>
                                            <p:cond delay="499"/>
                                          </p:stCondLst>
                                        </p:cTn>
                                        <p:tgtEl>
                                          <p:spTgt spid="49"/>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50"/>
                                        </p:tgtEl>
                                      </p:cBhvr>
                                    </p:animEffect>
                                    <p:set>
                                      <p:cBhvr>
                                        <p:cTn id="103" dur="1" fill="hold">
                                          <p:stCondLst>
                                            <p:cond delay="499"/>
                                          </p:stCondLst>
                                        </p:cTn>
                                        <p:tgtEl>
                                          <p:spTgt spid="50"/>
                                        </p:tgtEl>
                                        <p:attrNameLst>
                                          <p:attrName>style.visibility</p:attrName>
                                        </p:attrNameLst>
                                      </p:cBhvr>
                                      <p:to>
                                        <p:strVal val="hidden"/>
                                      </p:to>
                                    </p:set>
                                  </p:childTnLst>
                                </p:cTn>
                              </p:par>
                            </p:childTnLst>
                          </p:cTn>
                        </p:par>
                        <p:par>
                          <p:cTn id="104" fill="hold">
                            <p:stCondLst>
                              <p:cond delay="500"/>
                            </p:stCondLst>
                            <p:childTnLst>
                              <p:par>
                                <p:cTn id="105" presetID="14" presetClass="entr" presetSubtype="10" fill="hold" nodeType="after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randombar(horizontal)">
                                      <p:cBhvr>
                                        <p:cTn id="107" dur="500"/>
                                        <p:tgtEl>
                                          <p:spTgt spid="72"/>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randombar(horizontal)">
                                      <p:cBhvr>
                                        <p:cTn id="110" dur="500"/>
                                        <p:tgtEl>
                                          <p:spTgt spid="73"/>
                                        </p:tgtEl>
                                      </p:cBhvr>
                                    </p:animEffect>
                                  </p:childTnLst>
                                </p:cTn>
                              </p:par>
                              <p:par>
                                <p:cTn id="111" presetID="31"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1000" fill="hold"/>
                                        <p:tgtEl>
                                          <p:spTgt spid="70"/>
                                        </p:tgtEl>
                                        <p:attrNameLst>
                                          <p:attrName>ppt_w</p:attrName>
                                        </p:attrNameLst>
                                      </p:cBhvr>
                                      <p:tavLst>
                                        <p:tav tm="0">
                                          <p:val>
                                            <p:fltVal val="0"/>
                                          </p:val>
                                        </p:tav>
                                        <p:tav tm="100000">
                                          <p:val>
                                            <p:strVal val="#ppt_w"/>
                                          </p:val>
                                        </p:tav>
                                      </p:tavLst>
                                    </p:anim>
                                    <p:anim calcmode="lin" valueType="num">
                                      <p:cBhvr>
                                        <p:cTn id="114" dur="1000" fill="hold"/>
                                        <p:tgtEl>
                                          <p:spTgt spid="70"/>
                                        </p:tgtEl>
                                        <p:attrNameLst>
                                          <p:attrName>ppt_h</p:attrName>
                                        </p:attrNameLst>
                                      </p:cBhvr>
                                      <p:tavLst>
                                        <p:tav tm="0">
                                          <p:val>
                                            <p:fltVal val="0"/>
                                          </p:val>
                                        </p:tav>
                                        <p:tav tm="100000">
                                          <p:val>
                                            <p:strVal val="#ppt_h"/>
                                          </p:val>
                                        </p:tav>
                                      </p:tavLst>
                                    </p:anim>
                                    <p:anim calcmode="lin" valueType="num">
                                      <p:cBhvr>
                                        <p:cTn id="115" dur="1000" fill="hold"/>
                                        <p:tgtEl>
                                          <p:spTgt spid="70"/>
                                        </p:tgtEl>
                                        <p:attrNameLst>
                                          <p:attrName>style.rotation</p:attrName>
                                        </p:attrNameLst>
                                      </p:cBhvr>
                                      <p:tavLst>
                                        <p:tav tm="0">
                                          <p:val>
                                            <p:fltVal val="90"/>
                                          </p:val>
                                        </p:tav>
                                        <p:tav tm="100000">
                                          <p:val>
                                            <p:fltVal val="0"/>
                                          </p:val>
                                        </p:tav>
                                      </p:tavLst>
                                    </p:anim>
                                    <p:animEffect transition="in" filter="fade">
                                      <p:cBhvr>
                                        <p:cTn id="116" dur="1000"/>
                                        <p:tgtEl>
                                          <p:spTgt spid="70"/>
                                        </p:tgtEl>
                                      </p:cBhvr>
                                    </p:animEffect>
                                  </p:childTnLst>
                                </p:cTn>
                              </p:par>
                              <p:par>
                                <p:cTn id="117" presetID="31" presetClass="entr" presetSubtype="0" fill="hold" nodeType="withEffect">
                                  <p:stCondLst>
                                    <p:cond delay="0"/>
                                  </p:stCondLst>
                                  <p:childTnLst>
                                    <p:set>
                                      <p:cBhvr>
                                        <p:cTn id="118" dur="1" fill="hold">
                                          <p:stCondLst>
                                            <p:cond delay="0"/>
                                          </p:stCondLst>
                                        </p:cTn>
                                        <p:tgtEl>
                                          <p:spTgt spid="71"/>
                                        </p:tgtEl>
                                        <p:attrNameLst>
                                          <p:attrName>style.visibility</p:attrName>
                                        </p:attrNameLst>
                                      </p:cBhvr>
                                      <p:to>
                                        <p:strVal val="visible"/>
                                      </p:to>
                                    </p:set>
                                    <p:anim calcmode="lin" valueType="num">
                                      <p:cBhvr>
                                        <p:cTn id="119" dur="1000" fill="hold"/>
                                        <p:tgtEl>
                                          <p:spTgt spid="71"/>
                                        </p:tgtEl>
                                        <p:attrNameLst>
                                          <p:attrName>ppt_w</p:attrName>
                                        </p:attrNameLst>
                                      </p:cBhvr>
                                      <p:tavLst>
                                        <p:tav tm="0">
                                          <p:val>
                                            <p:fltVal val="0"/>
                                          </p:val>
                                        </p:tav>
                                        <p:tav tm="100000">
                                          <p:val>
                                            <p:strVal val="#ppt_w"/>
                                          </p:val>
                                        </p:tav>
                                      </p:tavLst>
                                    </p:anim>
                                    <p:anim calcmode="lin" valueType="num">
                                      <p:cBhvr>
                                        <p:cTn id="120" dur="1000" fill="hold"/>
                                        <p:tgtEl>
                                          <p:spTgt spid="71"/>
                                        </p:tgtEl>
                                        <p:attrNameLst>
                                          <p:attrName>ppt_h</p:attrName>
                                        </p:attrNameLst>
                                      </p:cBhvr>
                                      <p:tavLst>
                                        <p:tav tm="0">
                                          <p:val>
                                            <p:fltVal val="0"/>
                                          </p:val>
                                        </p:tav>
                                        <p:tav tm="100000">
                                          <p:val>
                                            <p:strVal val="#ppt_h"/>
                                          </p:val>
                                        </p:tav>
                                      </p:tavLst>
                                    </p:anim>
                                    <p:anim calcmode="lin" valueType="num">
                                      <p:cBhvr>
                                        <p:cTn id="121" dur="1000" fill="hold"/>
                                        <p:tgtEl>
                                          <p:spTgt spid="71"/>
                                        </p:tgtEl>
                                        <p:attrNameLst>
                                          <p:attrName>style.rotation</p:attrName>
                                        </p:attrNameLst>
                                      </p:cBhvr>
                                      <p:tavLst>
                                        <p:tav tm="0">
                                          <p:val>
                                            <p:fltVal val="90"/>
                                          </p:val>
                                        </p:tav>
                                        <p:tav tm="100000">
                                          <p:val>
                                            <p:fltVal val="0"/>
                                          </p:val>
                                        </p:tav>
                                      </p:tavLst>
                                    </p:anim>
                                    <p:animEffect transition="in" filter="fade">
                                      <p:cBhvr>
                                        <p:cTn id="122" dur="1000"/>
                                        <p:tgtEl>
                                          <p:spTgt spid="71"/>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box(in)">
                                      <p:cBhvr>
                                        <p:cTn id="127" dur="1000"/>
                                        <p:tgtEl>
                                          <p:spTgt spid="77"/>
                                        </p:tgtEl>
                                      </p:cBhvr>
                                    </p:animEffect>
                                  </p:childTnLst>
                                </p:cTn>
                              </p:par>
                            </p:childTnLst>
                          </p:cTn>
                        </p:par>
                        <p:par>
                          <p:cTn id="128" fill="hold">
                            <p:stCondLst>
                              <p:cond delay="1000"/>
                            </p:stCondLst>
                            <p:childTnLst>
                              <p:par>
                                <p:cTn id="129" presetID="10" presetClass="entr" presetSubtype="0" fill="hold" grpId="0" nodeType="afterEffect">
                                  <p:stCondLst>
                                    <p:cond delay="0"/>
                                  </p:stCondLst>
                                  <p:childTnLst>
                                    <p:set>
                                      <p:cBhvr>
                                        <p:cTn id="130" dur="1" fill="hold">
                                          <p:stCondLst>
                                            <p:cond delay="0"/>
                                          </p:stCondLst>
                                        </p:cTn>
                                        <p:tgtEl>
                                          <p:spTgt spid="82"/>
                                        </p:tgtEl>
                                        <p:attrNameLst>
                                          <p:attrName>style.visibility</p:attrName>
                                        </p:attrNameLst>
                                      </p:cBhvr>
                                      <p:to>
                                        <p:strVal val="visible"/>
                                      </p:to>
                                    </p:set>
                                    <p:animEffect transition="in" filter="fade">
                                      <p:cBhvr>
                                        <p:cTn id="131" dur="500"/>
                                        <p:tgtEl>
                                          <p:spTgt spid="82"/>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78"/>
                                        </p:tgtEl>
                                        <p:attrNameLst>
                                          <p:attrName>style.visibility</p:attrName>
                                        </p:attrNameLst>
                                      </p:cBhvr>
                                      <p:to>
                                        <p:strVal val="visible"/>
                                      </p:to>
                                    </p:set>
                                    <p:animEffect transition="in" filter="wipe(up)">
                                      <p:cBhvr>
                                        <p:cTn id="136" dur="500"/>
                                        <p:tgtEl>
                                          <p:spTgt spid="78"/>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fade">
                                      <p:cBhvr>
                                        <p:cTn id="139" dur="500"/>
                                        <p:tgtEl>
                                          <p:spTgt spid="79"/>
                                        </p:tgtEl>
                                      </p:cBhvr>
                                    </p:animEffect>
                                  </p:childTnLst>
                                </p:cTn>
                              </p:par>
                            </p:childTnLst>
                          </p:cTn>
                        </p:par>
                        <p:par>
                          <p:cTn id="140" fill="hold">
                            <p:stCondLst>
                              <p:cond delay="500"/>
                            </p:stCondLst>
                            <p:childTnLst>
                              <p:par>
                                <p:cTn id="141" presetID="4" presetClass="entr" presetSubtype="16" fill="hold" grpId="0" nodeType="afterEffect">
                                  <p:stCondLst>
                                    <p:cond delay="0"/>
                                  </p:stCondLst>
                                  <p:childTnLst>
                                    <p:set>
                                      <p:cBhvr>
                                        <p:cTn id="142" dur="1" fill="hold">
                                          <p:stCondLst>
                                            <p:cond delay="0"/>
                                          </p:stCondLst>
                                        </p:cTn>
                                        <p:tgtEl>
                                          <p:spTgt spid="76"/>
                                        </p:tgtEl>
                                        <p:attrNameLst>
                                          <p:attrName>style.visibility</p:attrName>
                                        </p:attrNameLst>
                                      </p:cBhvr>
                                      <p:to>
                                        <p:strVal val="visible"/>
                                      </p:to>
                                    </p:set>
                                    <p:animEffect transition="in" filter="box(in)">
                                      <p:cBhvr>
                                        <p:cTn id="143" dur="1000"/>
                                        <p:tgtEl>
                                          <p:spTgt spid="76"/>
                                        </p:tgtEl>
                                      </p:cBhvr>
                                    </p:animEffect>
                                  </p:childTnLst>
                                </p:cTn>
                              </p:par>
                            </p:childTnLst>
                          </p:cTn>
                        </p:par>
                        <p:par>
                          <p:cTn id="144" fill="hold">
                            <p:stCondLst>
                              <p:cond delay="1500"/>
                            </p:stCondLst>
                            <p:childTnLst>
                              <p:par>
                                <p:cTn id="145" presetID="10" presetClass="entr" presetSubtype="0" fill="hold" grpId="0" nodeType="afterEffect">
                                  <p:stCondLst>
                                    <p:cond delay="0"/>
                                  </p:stCondLst>
                                  <p:childTnLst>
                                    <p:set>
                                      <p:cBhvr>
                                        <p:cTn id="146" dur="1" fill="hold">
                                          <p:stCondLst>
                                            <p:cond delay="0"/>
                                          </p:stCondLst>
                                        </p:cTn>
                                        <p:tgtEl>
                                          <p:spTgt spid="83"/>
                                        </p:tgtEl>
                                        <p:attrNameLst>
                                          <p:attrName>style.visibility</p:attrName>
                                        </p:attrNameLst>
                                      </p:cBhvr>
                                      <p:to>
                                        <p:strVal val="visible"/>
                                      </p:to>
                                    </p:set>
                                    <p:animEffect transition="in" filter="fade">
                                      <p:cBhvr>
                                        <p:cTn id="147" dur="500"/>
                                        <p:tgtEl>
                                          <p:spTgt spid="8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80"/>
                                        </p:tgtEl>
                                        <p:attrNameLst>
                                          <p:attrName>style.visibility</p:attrName>
                                        </p:attrNameLst>
                                      </p:cBhvr>
                                      <p:to>
                                        <p:strVal val="visible"/>
                                      </p:to>
                                    </p:set>
                                    <p:animEffect transition="in" filter="wipe(left)">
                                      <p:cBhvr>
                                        <p:cTn id="152" dur="500"/>
                                        <p:tgtEl>
                                          <p:spTgt spid="80"/>
                                        </p:tgtEl>
                                      </p:cBhvr>
                                    </p:animEffect>
                                  </p:childTnLst>
                                </p:cTn>
                              </p:par>
                            </p:childTnLst>
                          </p:cTn>
                        </p:par>
                        <p:par>
                          <p:cTn id="153" fill="hold">
                            <p:stCondLst>
                              <p:cond delay="500"/>
                            </p:stCondLst>
                            <p:childTnLst>
                              <p:par>
                                <p:cTn id="154" presetID="4" presetClass="entr" presetSubtype="16" fill="hold" grpId="0" nodeType="afterEffect">
                                  <p:stCondLst>
                                    <p:cond delay="0"/>
                                  </p:stCondLst>
                                  <p:childTnLst>
                                    <p:set>
                                      <p:cBhvr>
                                        <p:cTn id="155" dur="1" fill="hold">
                                          <p:stCondLst>
                                            <p:cond delay="0"/>
                                          </p:stCondLst>
                                        </p:cTn>
                                        <p:tgtEl>
                                          <p:spTgt spid="74"/>
                                        </p:tgtEl>
                                        <p:attrNameLst>
                                          <p:attrName>style.visibility</p:attrName>
                                        </p:attrNameLst>
                                      </p:cBhvr>
                                      <p:to>
                                        <p:strVal val="visible"/>
                                      </p:to>
                                    </p:set>
                                    <p:animEffect transition="in" filter="box(in)">
                                      <p:cBhvr>
                                        <p:cTn id="156" dur="1000"/>
                                        <p:tgtEl>
                                          <p:spTgt spid="74"/>
                                        </p:tgtEl>
                                      </p:cBhvr>
                                    </p:animEffect>
                                  </p:childTnLst>
                                </p:cTn>
                              </p:par>
                            </p:childTnLst>
                          </p:cTn>
                        </p:par>
                        <p:par>
                          <p:cTn id="157" fill="hold">
                            <p:stCondLst>
                              <p:cond delay="1500"/>
                            </p:stCondLst>
                            <p:childTnLst>
                              <p:par>
                                <p:cTn id="158" presetID="10" presetClass="entr" presetSubtype="0" fill="hold" grpId="0" nodeType="afterEffect">
                                  <p:stCondLst>
                                    <p:cond delay="0"/>
                                  </p:stCondLst>
                                  <p:childTnLst>
                                    <p:set>
                                      <p:cBhvr>
                                        <p:cTn id="159" dur="1" fill="hold">
                                          <p:stCondLst>
                                            <p:cond delay="0"/>
                                          </p:stCondLst>
                                        </p:cTn>
                                        <p:tgtEl>
                                          <p:spTgt spid="84"/>
                                        </p:tgtEl>
                                        <p:attrNameLst>
                                          <p:attrName>style.visibility</p:attrName>
                                        </p:attrNameLst>
                                      </p:cBhvr>
                                      <p:to>
                                        <p:strVal val="visible"/>
                                      </p:to>
                                    </p:set>
                                    <p:animEffect transition="in" filter="fade">
                                      <p:cBhvr>
                                        <p:cTn id="160" dur="500"/>
                                        <p:tgtEl>
                                          <p:spTgt spid="8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81"/>
                                        </p:tgtEl>
                                        <p:attrNameLst>
                                          <p:attrName>style.visibility</p:attrName>
                                        </p:attrNameLst>
                                      </p:cBhvr>
                                      <p:to>
                                        <p:strVal val="visible"/>
                                      </p:to>
                                    </p:set>
                                    <p:animEffect transition="in" filter="wipe(down)">
                                      <p:cBhvr>
                                        <p:cTn id="165" dur="500"/>
                                        <p:tgtEl>
                                          <p:spTgt spid="81"/>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2" fill="hold" nodeType="clickEffect">
                                  <p:stCondLst>
                                    <p:cond delay="0"/>
                                  </p:stCondLst>
                                  <p:childTnLst>
                                    <p:set>
                                      <p:cBhvr>
                                        <p:cTn id="169" dur="1" fill="hold">
                                          <p:stCondLst>
                                            <p:cond delay="0"/>
                                          </p:stCondLst>
                                        </p:cTn>
                                        <p:tgtEl>
                                          <p:spTgt spid="75"/>
                                        </p:tgtEl>
                                        <p:attrNameLst>
                                          <p:attrName>style.visibility</p:attrName>
                                        </p:attrNameLst>
                                      </p:cBhvr>
                                      <p:to>
                                        <p:strVal val="visible"/>
                                      </p:to>
                                    </p:set>
                                    <p:animEffect transition="in" filter="wipe(right)">
                                      <p:cBhvr>
                                        <p:cTn id="170" dur="500"/>
                                        <p:tgtEl>
                                          <p:spTgt spid="75"/>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wipe(up)">
                                      <p:cBhvr>
                                        <p:cTn id="175" dur="500"/>
                                        <p:tgtEl>
                                          <p:spTgt spid="86"/>
                                        </p:tgtEl>
                                      </p:cBhvr>
                                    </p:animEffect>
                                  </p:childTnLst>
                                </p:cTn>
                              </p:par>
                            </p:childTnLst>
                          </p:cTn>
                        </p:par>
                        <p:par>
                          <p:cTn id="176" fill="hold">
                            <p:stCondLst>
                              <p:cond delay="500"/>
                            </p:stCondLst>
                            <p:childTnLst>
                              <p:par>
                                <p:cTn id="177" presetID="4" presetClass="entr" presetSubtype="16" fill="hold" nodeType="afterEffect">
                                  <p:stCondLst>
                                    <p:cond delay="0"/>
                                  </p:stCondLst>
                                  <p:childTnLst>
                                    <p:set>
                                      <p:cBhvr>
                                        <p:cTn id="178" dur="1" fill="hold">
                                          <p:stCondLst>
                                            <p:cond delay="0"/>
                                          </p:stCondLst>
                                        </p:cTn>
                                        <p:tgtEl>
                                          <p:spTgt spid="85"/>
                                        </p:tgtEl>
                                        <p:attrNameLst>
                                          <p:attrName>style.visibility</p:attrName>
                                        </p:attrNameLst>
                                      </p:cBhvr>
                                      <p:to>
                                        <p:strVal val="visible"/>
                                      </p:to>
                                    </p:set>
                                    <p:animEffect transition="in" filter="box(in)">
                                      <p:cBhvr>
                                        <p:cTn id="179" dur="2000"/>
                                        <p:tgtEl>
                                          <p:spTgt spid="85"/>
                                        </p:tgtEl>
                                      </p:cBhvr>
                                    </p:animEffect>
                                  </p:childTnLst>
                                </p:cTn>
                              </p:par>
                              <p:par>
                                <p:cTn id="180" presetID="14" presetClass="entr" presetSubtype="10" fill="hold" grpId="0" nodeType="withEffect">
                                  <p:stCondLst>
                                    <p:cond delay="0"/>
                                  </p:stCondLst>
                                  <p:childTnLst>
                                    <p:set>
                                      <p:cBhvr>
                                        <p:cTn id="181" dur="1" fill="hold">
                                          <p:stCondLst>
                                            <p:cond delay="0"/>
                                          </p:stCondLst>
                                        </p:cTn>
                                        <p:tgtEl>
                                          <p:spTgt spid="87"/>
                                        </p:tgtEl>
                                        <p:attrNameLst>
                                          <p:attrName>style.visibility</p:attrName>
                                        </p:attrNameLst>
                                      </p:cBhvr>
                                      <p:to>
                                        <p:strVal val="visible"/>
                                      </p:to>
                                    </p:set>
                                    <p:animEffect transition="in" filter="randombar(horizontal)">
                                      <p:cBhvr>
                                        <p:cTn id="1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70" grpId="0" animBg="1"/>
      <p:bldP spid="73" grpId="0"/>
      <p:bldP spid="74" grpId="0" animBg="1"/>
      <p:bldP spid="76" grpId="0" animBg="1"/>
      <p:bldP spid="77" grpId="0" animBg="1"/>
      <p:bldP spid="79" grpId="0"/>
      <p:bldP spid="82" grpId="0"/>
      <p:bldP spid="83" grpId="0"/>
      <p:bldP spid="84" grpId="0"/>
      <p:bldP spid="8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69205" y="3407224"/>
            <a:ext cx="1447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5" y="3582194"/>
            <a:ext cx="261514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1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did we configure the one for the demo</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pic>
        <p:nvPicPr>
          <p:cNvPr id="35" name="Picture 3" descr="C:\Users\jmvidal\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81" y="2245558"/>
            <a:ext cx="9144000" cy="4003162"/>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p:cNvSpPr/>
          <p:nvPr/>
        </p:nvSpPr>
        <p:spPr>
          <a:xfrm>
            <a:off x="10372566" y="2440219"/>
            <a:ext cx="944880"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7" name="Oval 36"/>
          <p:cNvSpPr/>
          <p:nvPr/>
        </p:nvSpPr>
        <p:spPr>
          <a:xfrm>
            <a:off x="-968478" y="5394456"/>
            <a:ext cx="647701" cy="213360"/>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1" name="TextBox 50"/>
          <p:cNvSpPr txBox="1"/>
          <p:nvPr/>
        </p:nvSpPr>
        <p:spPr>
          <a:xfrm>
            <a:off x="10243026" y="2032567"/>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1</a:t>
            </a:r>
            <a:endParaRPr lang="es-AR" sz="3200" dirty="0">
              <a:solidFill>
                <a:schemeClr val="tx1"/>
              </a:solidFill>
              <a:latin typeface="Berlin Sans FB Demi" pitchFamily="34" charset="0"/>
            </a:endParaRPr>
          </a:p>
        </p:txBody>
      </p:sp>
      <p:sp>
        <p:nvSpPr>
          <p:cNvPr id="52" name="TextBox 51"/>
          <p:cNvSpPr txBox="1"/>
          <p:nvPr/>
        </p:nvSpPr>
        <p:spPr>
          <a:xfrm>
            <a:off x="-854177" y="4897111"/>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2</a:t>
            </a:r>
            <a:endParaRPr lang="es-AR" sz="3200" dirty="0">
              <a:solidFill>
                <a:schemeClr val="tx1"/>
              </a:solidFill>
              <a:latin typeface="Berlin Sans FB Demi" pitchFamily="34" charset="0"/>
            </a:endParaRPr>
          </a:p>
        </p:txBody>
      </p:sp>
      <p:pic>
        <p:nvPicPr>
          <p:cNvPr id="53" name="Picture 2" descr="C:\Users\jmvidal\Desktop\process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718" y="2845265"/>
            <a:ext cx="8315325" cy="3028950"/>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10390845" y="4978078"/>
            <a:ext cx="3341078"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55" name="TextBox 54"/>
          <p:cNvSpPr txBox="1"/>
          <p:nvPr/>
        </p:nvSpPr>
        <p:spPr>
          <a:xfrm>
            <a:off x="10854648" y="4505413"/>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3</a:t>
            </a:r>
            <a:endParaRPr lang="es-AR" sz="3200" dirty="0">
              <a:solidFill>
                <a:schemeClr val="tx1"/>
              </a:solidFill>
              <a:latin typeface="Berlin Sans FB Demi" pitchFamily="34"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806" y="4007426"/>
            <a:ext cx="7762415" cy="79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C:\Users\jmvidal\Desktop\mediation_process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1296" y="2661851"/>
            <a:ext cx="7413433" cy="3586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7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03959 -0.00555 C -0.05 -0.00694 -0.05972 -0.00971 -0.07014 -0.0111 C -0.0757 -0.01179 -0.08698 -0.01388 -0.08698 -0.01364 C -0.10521 -0.02197 -0.15157 -0.0155 -0.15643 -0.01526 C -0.1625 -0.01318 -0.16806 -0.0111 -0.17431 -0.00971 C -0.18229 -0.00624 -0.17847 -0.0074 -0.18577 -0.00555 C -0.19115 -0.00115 -0.1974 -0.00277 -0.20261 0.00162 C -0.20556 0.00417 -0.21216 0.00717 -0.21216 0.00741 C -0.21528 0.01134 -0.21945 0.01504 -0.22379 0.01689 C -0.22518 0.01967 -0.22587 0.0236 -0.22795 0.02545 C -0.23177 0.02869 -0.23056 0.02684 -0.23212 0.031 " pathEditMode="relative" rAng="0" ptsTypes="ffffffffffA">
                                      <p:cBhvr>
                                        <p:cTn id="20" dur="2000" fill="hold"/>
                                        <p:tgtEl>
                                          <p:spTgt spid="51"/>
                                        </p:tgtEl>
                                        <p:attrNameLst>
                                          <p:attrName>ppt_x</p:attrName>
                                          <p:attrName>ppt_y</p:attrName>
                                        </p:attrNameLst>
                                      </p:cBhvr>
                                      <p:rCtr x="-9635" y="995"/>
                                    </p:animMotion>
                                  </p:childTnLst>
                                </p:cTn>
                              </p:par>
                              <p:par>
                                <p:cTn id="21" presetID="0" presetClass="path" presetSubtype="0" accel="50000" decel="50000" fill="hold" grpId="0" nodeType="withEffect">
                                  <p:stCondLst>
                                    <p:cond delay="0"/>
                                  </p:stCondLst>
                                  <p:childTnLst>
                                    <p:animMotion origin="layout" path="M -0.03958 -0.00556 C -0.05 -0.00694 -0.05972 -0.00972 -0.07014 -0.01111 C -0.07569 -0.0118 -0.08698 -0.01388 -0.08698 -0.01365 C -0.10521 -0.02198 -0.15156 -0.0155 -0.15642 -0.01527 C -0.1625 -0.01319 -0.16805 -0.01111 -0.1743 -0.00972 C -0.18229 -0.00625 -0.17847 -0.00741 -0.18576 -0.00556 C -0.19114 -0.00116 -0.19739 -0.00278 -0.2026 0.00162 C -0.20555 0.00416 -0.21215 0.00717 -0.21215 0.0074 C -0.21528 0.01133 -0.21944 0.01503 -0.22378 0.01688 C -0.22517 0.01966 -0.22587 0.02359 -0.22795 0.02544 C -0.23177 0.02868 -0.23055 0.02683 -0.23212 0.03099 " pathEditMode="relative" rAng="0" ptsTypes="ffffffffffA">
                                      <p:cBhvr>
                                        <p:cTn id="22" dur="2000" fill="hold"/>
                                        <p:tgtEl>
                                          <p:spTgt spid="36"/>
                                        </p:tgtEl>
                                        <p:attrNameLst>
                                          <p:attrName>ppt_x</p:attrName>
                                          <p:attrName>ppt_y</p:attrName>
                                        </p:attrNameLst>
                                      </p:cBhvr>
                                      <p:rCtr x="-9635" y="995"/>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1875 -0.0125 C 0.02934 -0.00532 0.02569 -0.00694 0.04288 -0.00556 C 0.0592 -0.00023 0.07552 -0.00347 0.09236 -0.00417 C 0.09757 -0.00556 0.10225 -0.00764 0.10729 -0.00972 C 0.1092 -0.01065 0.11128 -0.01157 0.11319 -0.0125 C 0.11441 -0.01296 0.11632 -0.01389 0.11632 -0.01366 C 0.11944 -0.01782 0.12344 -0.02014 0.12708 -0.02384 C 0.13038 -0.02755 0.13021 -0.02477 0.13021 -0.02801 " pathEditMode="relative" rAng="0" ptsTypes="fffffffA">
                                      <p:cBhvr>
                                        <p:cTn id="26" dur="2000" fill="hold"/>
                                        <p:tgtEl>
                                          <p:spTgt spid="52"/>
                                        </p:tgtEl>
                                        <p:attrNameLst>
                                          <p:attrName>ppt_x</p:attrName>
                                          <p:attrName>ppt_y</p:attrName>
                                        </p:attrNameLst>
                                      </p:cBhvr>
                                      <p:rCtr x="5590" y="-162"/>
                                    </p:animMotion>
                                  </p:childTnLst>
                                </p:cTn>
                              </p:par>
                              <p:par>
                                <p:cTn id="27" presetID="0" presetClass="path" presetSubtype="0" accel="50000" decel="50000" fill="hold" grpId="0" nodeType="withEffect">
                                  <p:stCondLst>
                                    <p:cond delay="0"/>
                                  </p:stCondLst>
                                  <p:childTnLst>
                                    <p:animMotion origin="layout" path="M 0.01875 -0.0125 C 0.02934 -0.00532 0.02569 -0.00694 0.04288 -0.00555 C 0.0592 -0.00023 0.07552 -0.00347 0.09236 -0.00416 C 0.09757 -0.00555 0.10226 -0.00764 0.10729 -0.00972 C 0.1092 -0.01065 0.11128 -0.01157 0.11319 -0.0125 C 0.11441 -0.01296 0.11632 -0.01389 0.11632 -0.01366 C 0.11944 -0.01782 0.12344 -0.02014 0.12708 -0.02384 C 0.13038 -0.02754 0.13021 -0.02477 0.13021 -0.02801 " pathEditMode="relative" rAng="0" ptsTypes="fffffffA">
                                      <p:cBhvr>
                                        <p:cTn id="28" dur="2000" fill="hold"/>
                                        <p:tgtEl>
                                          <p:spTgt spid="37"/>
                                        </p:tgtEl>
                                        <p:attrNameLst>
                                          <p:attrName>ppt_x</p:attrName>
                                          <p:attrName>ppt_y</p:attrName>
                                        </p:attrNameLst>
                                      </p:cBhvr>
                                      <p:rCtr x="5590" y="-162"/>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7"/>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765 0.0175 C -0.06937 0.01521 -0.09031 0.00709 -0.11203 0.0048 C -0.16531 -0.00104 -0.21922 -0.00812 -0.27265 -0.01083 C -0.29625 -0.02041 -0.34656 -0.01437 -0.34656 -0.01416 C -0.35734 -0.01562 -0.36765 -0.0175 -0.37843 -0.01833 C -0.39359 -0.02395 -0.41172 -0.0225 -0.42734 -0.02354 C -0.45265 -0.02979 -0.47953 -0.03187 -0.50531 -0.035 C -0.52875 -0.03812 -0.50203 -0.03479 -0.52843 -0.0375 C -0.5364 -0.03854 -0.55234 -0.0402 -0.55234 -0.04 C -0.56906 -0.04416 -0.58656 -0.04416 -0.60343 -0.04666 C -0.63422 -0.05145 -0.66328 -0.05458 -0.69468 -0.05562 C -0.74718 -0.05937 -0.79984 -0.05875 -0.85234 -0.05937 C -0.8739 -0.05895 -0.89515 -0.05895 -0.91672 -0.05812 C -0.92593 -0.05791 -0.93547 -0.0525 -0.94468 -0.05062 C -0.94937 -0.04833 -0.95437 -0.04687 -0.95906 -0.04416 " pathEditMode="relative" rAng="0" ptsTypes="ffffffffffffffA">
                                      <p:cBhvr>
                                        <p:cTn id="48" dur="2000" fill="hold"/>
                                        <p:tgtEl>
                                          <p:spTgt spid="55"/>
                                        </p:tgtEl>
                                        <p:attrNameLst>
                                          <p:attrName>ppt_x</p:attrName>
                                          <p:attrName>ppt_y</p:attrName>
                                        </p:attrNameLst>
                                      </p:cBhvr>
                                      <p:rCtr x="-45578" y="-3854"/>
                                    </p:animMotion>
                                  </p:childTnLst>
                                </p:cTn>
                              </p:par>
                              <p:par>
                                <p:cTn id="49" presetID="0" presetClass="path" presetSubtype="0" accel="50000" decel="50000" fill="hold" grpId="1" nodeType="withEffect">
                                  <p:stCondLst>
                                    <p:cond delay="0"/>
                                  </p:stCondLst>
                                  <p:childTnLst>
                                    <p:animMotion origin="layout" path="M -0.04687 0.0125 C -0.06858 0.01019 -0.08958 0.00208 -0.11128 -0.00023 C -0.16458 -0.00602 -0.2184 -0.01319 -0.27187 -0.01574 C -0.29549 -0.02546 -0.34583 -0.01944 -0.34583 -0.01921 C -0.3566 -0.0206 -0.36684 -0.02245 -0.3776 -0.02338 C -0.39288 -0.02894 -0.41094 -0.02755 -0.42656 -0.02847 C -0.45191 -0.03472 -0.47882 -0.03681 -0.50451 -0.04005 C -0.52795 -0.04306 -0.50121 -0.03981 -0.5276 -0.04259 C -0.53559 -0.04352 -0.55156 -0.04514 -0.55156 -0.04491 C -0.56823 -0.04907 -0.58576 -0.04907 -0.6026 -0.05162 C -0.63351 -0.05648 -0.6625 -0.05949 -0.69392 -0.06065 C -0.74635 -0.06435 -0.79913 -0.06366 -0.85156 -0.06435 C -0.87309 -0.06389 -0.89444 -0.06389 -0.91597 -0.06319 C -0.92517 -0.06296 -0.93472 -0.05741 -0.94392 -0.05556 C -0.94861 -0.05324 -0.95365 -0.05185 -0.95833 -0.04907 " pathEditMode="relative" rAng="0" ptsTypes="ffffffffffffffA">
                                      <p:cBhvr>
                                        <p:cTn id="50" dur="2000" fill="hold"/>
                                        <p:tgtEl>
                                          <p:spTgt spid="54"/>
                                        </p:tgtEl>
                                        <p:attrNameLst>
                                          <p:attrName>ppt_x</p:attrName>
                                          <p:attrName>ppt_y</p:attrName>
                                        </p:attrNameLst>
                                      </p:cBhvr>
                                      <p:rCtr x="-45573" y="-3843"/>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3"/>
                                        </p:tgtEl>
                                        <p:attrNameLst>
                                          <p:attrName>style.visibility</p:attrName>
                                        </p:attrNameLst>
                                      </p:cBhvr>
                                      <p:to>
                                        <p:strVal val="hidden"/>
                                      </p:to>
                                    </p:set>
                                  </p:childTnLst>
                                </p:cTn>
                              </p:par>
                              <p:par>
                                <p:cTn id="59" presetID="22" presetClass="entr" presetSubtype="4" fill="hold" nodeType="withEffect">
                                  <p:stCondLst>
                                    <p:cond delay="0"/>
                                  </p:stCondLst>
                                  <p:childTnLst>
                                    <p:set>
                                      <p:cBhvr>
                                        <p:cTn id="60" dur="1" fill="hold">
                                          <p:stCondLst>
                                            <p:cond delay="0"/>
                                          </p:stCondLst>
                                        </p:cTn>
                                        <p:tgtEl>
                                          <p:spTgt spid="3074"/>
                                        </p:tgtEl>
                                        <p:attrNameLst>
                                          <p:attrName>style.visibility</p:attrName>
                                        </p:attrNameLst>
                                      </p:cBhvr>
                                      <p:to>
                                        <p:strVal val="visible"/>
                                      </p:to>
                                    </p:set>
                                    <p:animEffect transition="in" filter="wipe(down)">
                                      <p:cBhvr>
                                        <p:cTn id="61" dur="500"/>
                                        <p:tgtEl>
                                          <p:spTgt spid="30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3074"/>
                                        </p:tgtEl>
                                        <p:attrNameLst>
                                          <p:attrName>style.visibility</p:attrName>
                                        </p:attrNameLst>
                                      </p:cBhvr>
                                      <p:to>
                                        <p:strVal val="hidden"/>
                                      </p:to>
                                    </p:set>
                                  </p:childTnLst>
                                </p:cTn>
                              </p:par>
                              <p:par>
                                <p:cTn id="66" presetID="31" presetClass="entr" presetSubtype="0" fill="hold" nodeType="withEffect">
                                  <p:stCondLst>
                                    <p:cond delay="0"/>
                                  </p:stCondLst>
                                  <p:childTnLst>
                                    <p:set>
                                      <p:cBhvr>
                                        <p:cTn id="67" dur="1" fill="hold">
                                          <p:stCondLst>
                                            <p:cond delay="0"/>
                                          </p:stCondLst>
                                        </p:cTn>
                                        <p:tgtEl>
                                          <p:spTgt spid="3076"/>
                                        </p:tgtEl>
                                        <p:attrNameLst>
                                          <p:attrName>style.visibility</p:attrName>
                                        </p:attrNameLst>
                                      </p:cBhvr>
                                      <p:to>
                                        <p:strVal val="visible"/>
                                      </p:to>
                                    </p:set>
                                    <p:anim calcmode="lin" valueType="num">
                                      <p:cBhvr>
                                        <p:cTn id="68" dur="1000" fill="hold"/>
                                        <p:tgtEl>
                                          <p:spTgt spid="3076"/>
                                        </p:tgtEl>
                                        <p:attrNameLst>
                                          <p:attrName>ppt_w</p:attrName>
                                        </p:attrNameLst>
                                      </p:cBhvr>
                                      <p:tavLst>
                                        <p:tav tm="0">
                                          <p:val>
                                            <p:fltVal val="0"/>
                                          </p:val>
                                        </p:tav>
                                        <p:tav tm="100000">
                                          <p:val>
                                            <p:strVal val="#ppt_w"/>
                                          </p:val>
                                        </p:tav>
                                      </p:tavLst>
                                    </p:anim>
                                    <p:anim calcmode="lin" valueType="num">
                                      <p:cBhvr>
                                        <p:cTn id="69" dur="1000" fill="hold"/>
                                        <p:tgtEl>
                                          <p:spTgt spid="3076"/>
                                        </p:tgtEl>
                                        <p:attrNameLst>
                                          <p:attrName>ppt_h</p:attrName>
                                        </p:attrNameLst>
                                      </p:cBhvr>
                                      <p:tavLst>
                                        <p:tav tm="0">
                                          <p:val>
                                            <p:fltVal val="0"/>
                                          </p:val>
                                        </p:tav>
                                        <p:tav tm="100000">
                                          <p:val>
                                            <p:strVal val="#ppt_h"/>
                                          </p:val>
                                        </p:tav>
                                      </p:tavLst>
                                    </p:anim>
                                    <p:anim calcmode="lin" valueType="num">
                                      <p:cBhvr>
                                        <p:cTn id="70" dur="1000" fill="hold"/>
                                        <p:tgtEl>
                                          <p:spTgt spid="3076"/>
                                        </p:tgtEl>
                                        <p:attrNameLst>
                                          <p:attrName>style.rotation</p:attrName>
                                        </p:attrNameLst>
                                      </p:cBhvr>
                                      <p:tavLst>
                                        <p:tav tm="0">
                                          <p:val>
                                            <p:fltVal val="90"/>
                                          </p:val>
                                        </p:tav>
                                        <p:tav tm="100000">
                                          <p:val>
                                            <p:fltVal val="0"/>
                                          </p:val>
                                        </p:tav>
                                      </p:tavLst>
                                    </p:anim>
                                    <p:animEffect transition="in" filter="fade">
                                      <p:cBhvr>
                                        <p:cTn id="71"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6" grpId="0" animBg="1"/>
      <p:bldP spid="36" grpId="1" animBg="1"/>
      <p:bldP spid="37" grpId="0" animBg="1"/>
      <p:bldP spid="37" grpId="1" animBg="1"/>
      <p:bldP spid="51" grpId="0"/>
      <p:bldP spid="51" grpId="1"/>
      <p:bldP spid="52" grpId="0"/>
      <p:bldP spid="52" grpId="1"/>
      <p:bldP spid="54" grpId="0" animBg="1"/>
      <p:bldP spid="54" grpId="1" animBg="1"/>
      <p:bldP spid="55" grpId="0"/>
      <p:bldP spid="5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did we configure the one for the demo</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4" name="Rectangle 13"/>
          <p:cNvSpPr/>
          <p:nvPr/>
        </p:nvSpPr>
        <p:spPr>
          <a:xfrm>
            <a:off x="2417802" y="3124994"/>
            <a:ext cx="5090111"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Code Overview</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endParaRPr>
          </a:p>
        </p:txBody>
      </p:sp>
    </p:spTree>
    <p:extLst>
      <p:ext uri="{BB962C8B-B14F-4D97-AF65-F5344CB8AC3E}">
        <p14:creationId xmlns:p14="http://schemas.microsoft.com/office/powerpoint/2010/main" val="296538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plus(in)">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3592354"/>
            <a:ext cx="26017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3800634"/>
            <a:ext cx="21202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80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8" name="Straight Connector 7"/>
          <p:cNvCxnSpPr/>
          <p:nvPr/>
        </p:nvCxnSpPr>
        <p:spPr>
          <a:xfrm>
            <a:off x="1269206" y="2188528"/>
            <a:ext cx="9144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Tree>
    <p:extLst>
      <p:ext uri="{BB962C8B-B14F-4D97-AF65-F5344CB8AC3E}">
        <p14:creationId xmlns:p14="http://schemas.microsoft.com/office/powerpoint/2010/main" val="15143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Processor</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Processor?</a:t>
            </a:r>
          </a:p>
          <a:p>
            <a:pPr algn="l"/>
            <a:endParaRPr lang="en-US" sz="2200" dirty="0">
              <a:solidFill>
                <a:srgbClr val="535353"/>
              </a:solidFill>
              <a:latin typeface="Helvetica"/>
              <a:cs typeface="Helvetica"/>
            </a:endParaRPr>
          </a:p>
        </p:txBody>
      </p:sp>
      <p:pic>
        <p:nvPicPr>
          <p:cNvPr id="14" name="Picture 13" descr="mediationprocess.JPG"/>
          <p:cNvPicPr>
            <a:picLocks noChangeAspect="1"/>
          </p:cNvPicPr>
          <p:nvPr/>
        </p:nvPicPr>
        <p:blipFill rotWithShape="1">
          <a:blip r:embed="rId3"/>
          <a:srcRect l="296" t="-271" r="-296" b="20447"/>
          <a:stretch/>
        </p:blipFill>
        <p:spPr>
          <a:xfrm>
            <a:off x="888206" y="2591594"/>
            <a:ext cx="7926046" cy="2358640"/>
          </a:xfrm>
          <a:prstGeom prst="rect">
            <a:avLst/>
          </a:prstGeom>
          <a:ln>
            <a:noFill/>
          </a:ln>
          <a:effectLst>
            <a:softEdge rad="112500"/>
          </a:effectLst>
        </p:spPr>
      </p:pic>
      <p:pic>
        <p:nvPicPr>
          <p:cNvPr id="4098" name="Picture 2" descr="C:\Users\jmvidal\Desktop\new_processor_sq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206" y="2856514"/>
            <a:ext cx="8229599"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79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80">
                                          <p:stCondLst>
                                            <p:cond delay="0"/>
                                          </p:stCondLst>
                                        </p:cTn>
                                        <p:tgtEl>
                                          <p:spTgt spid="14"/>
                                        </p:tgtEl>
                                      </p:cBhvr>
                                    </p:animEffect>
                                    <p:anim calcmode="lin" valueType="num">
                                      <p:cBhvr>
                                        <p:cTn id="1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0" dur="26">
                                          <p:stCondLst>
                                            <p:cond delay="650"/>
                                          </p:stCondLst>
                                        </p:cTn>
                                        <p:tgtEl>
                                          <p:spTgt spid="14"/>
                                        </p:tgtEl>
                                      </p:cBhvr>
                                      <p:to x="100000" y="60000"/>
                                    </p:animScale>
                                    <p:animScale>
                                      <p:cBhvr>
                                        <p:cTn id="21" dur="166" decel="50000">
                                          <p:stCondLst>
                                            <p:cond delay="676"/>
                                          </p:stCondLst>
                                        </p:cTn>
                                        <p:tgtEl>
                                          <p:spTgt spid="14"/>
                                        </p:tgtEl>
                                      </p:cBhvr>
                                      <p:to x="100000" y="100000"/>
                                    </p:animScale>
                                    <p:animScale>
                                      <p:cBhvr>
                                        <p:cTn id="22" dur="26">
                                          <p:stCondLst>
                                            <p:cond delay="1312"/>
                                          </p:stCondLst>
                                        </p:cTn>
                                        <p:tgtEl>
                                          <p:spTgt spid="14"/>
                                        </p:tgtEl>
                                      </p:cBhvr>
                                      <p:to x="100000" y="80000"/>
                                    </p:animScale>
                                    <p:animScale>
                                      <p:cBhvr>
                                        <p:cTn id="23" dur="166" decel="50000">
                                          <p:stCondLst>
                                            <p:cond delay="1338"/>
                                          </p:stCondLst>
                                        </p:cTn>
                                        <p:tgtEl>
                                          <p:spTgt spid="14"/>
                                        </p:tgtEl>
                                      </p:cBhvr>
                                      <p:to x="100000" y="100000"/>
                                    </p:animScale>
                                    <p:animScale>
                                      <p:cBhvr>
                                        <p:cTn id="24" dur="26">
                                          <p:stCondLst>
                                            <p:cond delay="1642"/>
                                          </p:stCondLst>
                                        </p:cTn>
                                        <p:tgtEl>
                                          <p:spTgt spid="14"/>
                                        </p:tgtEl>
                                      </p:cBhvr>
                                      <p:to x="100000" y="90000"/>
                                    </p:animScale>
                                    <p:animScale>
                                      <p:cBhvr>
                                        <p:cTn id="25" dur="166" decel="50000">
                                          <p:stCondLst>
                                            <p:cond delay="1668"/>
                                          </p:stCondLst>
                                        </p:cTn>
                                        <p:tgtEl>
                                          <p:spTgt spid="14"/>
                                        </p:tgtEl>
                                      </p:cBhvr>
                                      <p:to x="100000" y="100000"/>
                                    </p:animScale>
                                    <p:animScale>
                                      <p:cBhvr>
                                        <p:cTn id="26" dur="26">
                                          <p:stCondLst>
                                            <p:cond delay="1808"/>
                                          </p:stCondLst>
                                        </p:cTn>
                                        <p:tgtEl>
                                          <p:spTgt spid="14"/>
                                        </p:tgtEl>
                                      </p:cBhvr>
                                      <p:to x="100000" y="95000"/>
                                    </p:animScale>
                                    <p:animScale>
                                      <p:cBhvr>
                                        <p:cTn id="27" dur="166" decel="50000">
                                          <p:stCondLst>
                                            <p:cond delay="1834"/>
                                          </p:stCondLst>
                                        </p:cTn>
                                        <p:tgtEl>
                                          <p:spTgt spid="1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4"/>
                                        </p:tgtEl>
                                        <p:attrNameLst>
                                          <p:attrName>style.visibility</p:attrName>
                                        </p:attrNameLst>
                                      </p:cBhvr>
                                      <p:to>
                                        <p:strVal val="hidden"/>
                                      </p:to>
                                    </p:set>
                                  </p:childTnLst>
                                </p:cTn>
                              </p:par>
                              <p:par>
                                <p:cTn id="32" presetID="6" presetClass="entr" presetSubtype="16" fill="hold" nodeType="withEffect">
                                  <p:stCondLst>
                                    <p:cond delay="0"/>
                                  </p:stCondLst>
                                  <p:childTnLst>
                                    <p:set>
                                      <p:cBhvr>
                                        <p:cTn id="33" dur="1" fill="hold">
                                          <p:stCondLst>
                                            <p:cond delay="0"/>
                                          </p:stCondLst>
                                        </p:cTn>
                                        <p:tgtEl>
                                          <p:spTgt spid="4098"/>
                                        </p:tgtEl>
                                        <p:attrNameLst>
                                          <p:attrName>style.visibility</p:attrName>
                                        </p:attrNameLst>
                                      </p:cBhvr>
                                      <p:to>
                                        <p:strVal val="visible"/>
                                      </p:to>
                                    </p:set>
                                    <p:animEffect transition="in" filter="circle(in)">
                                      <p:cBhvr>
                                        <p:cTn id="34"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3822369"/>
            <a:ext cx="21202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4214944"/>
            <a:ext cx="15106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89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What are Pricing Models</a:t>
            </a:r>
            <a:r>
              <a:rPr lang="en-US" sz="2200" dirty="0" smtClean="0">
                <a:solidFill>
                  <a:srgbClr val="535353"/>
                </a:solidFill>
                <a:latin typeface="Helvetica"/>
                <a:cs typeface="Helvetica"/>
              </a:rPr>
              <a:t>?</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6" name="Subtitle 2"/>
          <p:cNvSpPr txBox="1">
            <a:spLocks/>
          </p:cNvSpPr>
          <p:nvPr/>
        </p:nvSpPr>
        <p:spPr>
          <a:xfrm>
            <a:off x="508300" y="1981994"/>
            <a:ext cx="6400800" cy="162134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CA" sz="1200" dirty="0"/>
              <a:t>A price model represents </a:t>
            </a:r>
            <a:r>
              <a:rPr lang="en-CA" sz="1200" b="1" dirty="0"/>
              <a:t>h</a:t>
            </a:r>
            <a:r>
              <a:rPr lang="en-CA" sz="1200" b="1" dirty="0" smtClean="0"/>
              <a:t>ow</a:t>
            </a:r>
            <a:r>
              <a:rPr lang="en-CA" sz="1200" dirty="0" smtClean="0"/>
              <a:t> </a:t>
            </a:r>
            <a:r>
              <a:rPr lang="en-CA" sz="1200" dirty="0"/>
              <a:t>a price is calculated </a:t>
            </a:r>
            <a:endParaRPr lang="en-US" sz="1200" dirty="0"/>
          </a:p>
          <a:p>
            <a:pPr marL="171450" indent="-171450" algn="l">
              <a:buFont typeface="Arial" pitchFamily="34" charset="0"/>
              <a:buChar char="•"/>
            </a:pPr>
            <a:r>
              <a:rPr lang="en-CA" sz="1200" dirty="0"/>
              <a:t>A </a:t>
            </a:r>
            <a:r>
              <a:rPr lang="en-CA" sz="1200" dirty="0" smtClean="0"/>
              <a:t>model </a:t>
            </a:r>
            <a:r>
              <a:rPr lang="en-CA" sz="1200" dirty="0"/>
              <a:t>tells the system </a:t>
            </a:r>
            <a:r>
              <a:rPr lang="en-CA" sz="1200" b="1" dirty="0"/>
              <a:t>what</a:t>
            </a:r>
            <a:r>
              <a:rPr lang="en-CA" sz="1200" dirty="0"/>
              <a:t> pricing calculation to use. </a:t>
            </a:r>
          </a:p>
          <a:p>
            <a:pPr marL="171450" indent="-171450" algn="l">
              <a:buFont typeface="Arial" pitchFamily="34" charset="0"/>
              <a:buChar char="•"/>
            </a:pPr>
            <a:r>
              <a:rPr lang="en-CA" sz="1200" dirty="0"/>
              <a:t>A model can query past </a:t>
            </a:r>
            <a:r>
              <a:rPr lang="en-CA" sz="1200" b="1" dirty="0"/>
              <a:t>usage</a:t>
            </a:r>
            <a:r>
              <a:rPr lang="en-CA" sz="1200" dirty="0"/>
              <a:t> when </a:t>
            </a:r>
            <a:r>
              <a:rPr lang="en-CA" sz="1200" dirty="0" smtClean="0"/>
              <a:t>calculating </a:t>
            </a:r>
            <a:r>
              <a:rPr lang="en-CA" sz="1200" dirty="0"/>
              <a:t>a price</a:t>
            </a:r>
            <a:r>
              <a:rPr lang="en-CA" sz="1200" dirty="0" smtClean="0"/>
              <a:t>.</a:t>
            </a:r>
          </a:p>
          <a:p>
            <a:pPr marL="171450" indent="-171450" algn="l">
              <a:buFont typeface="Arial" pitchFamily="34" charset="0"/>
              <a:buChar char="•"/>
            </a:pPr>
            <a:r>
              <a:rPr lang="en-CA" sz="1200" dirty="0"/>
              <a:t>There are several pricing calculations, or </a:t>
            </a:r>
            <a:r>
              <a:rPr lang="en-CA" sz="1200" dirty="0">
                <a:effectLst>
                  <a:outerShdw blurRad="38100" dist="38100" dir="2700000" algn="tl">
                    <a:srgbClr val="000000">
                      <a:alpha val="43137"/>
                    </a:srgbClr>
                  </a:outerShdw>
                </a:effectLst>
              </a:rPr>
              <a:t>strategies</a:t>
            </a:r>
            <a:r>
              <a:rPr lang="en-CA" sz="1200" dirty="0"/>
              <a:t> that can be selected. A price is calculated using a selected strategy. Past usage is queried by the system if the strategy requires it. </a:t>
            </a:r>
          </a:p>
          <a:p>
            <a:pPr marL="171450" indent="-171450" algn="l">
              <a:buFont typeface="Arial" pitchFamily="34" charset="0"/>
              <a:buChar char="•"/>
            </a:pPr>
            <a:endParaRPr lang="en-CA" sz="1200" dirty="0"/>
          </a:p>
        </p:txBody>
      </p:sp>
      <p:graphicFrame>
        <p:nvGraphicFramePr>
          <p:cNvPr id="7" name="Diagram 6"/>
          <p:cNvGraphicFramePr/>
          <p:nvPr>
            <p:extLst>
              <p:ext uri="{D42A27DB-BD31-4B8C-83A1-F6EECF244321}">
                <p14:modId xmlns:p14="http://schemas.microsoft.com/office/powerpoint/2010/main" val="2826863051"/>
              </p:ext>
            </p:extLst>
          </p:nvPr>
        </p:nvGraphicFramePr>
        <p:xfrm>
          <a:off x="4137459" y="3730334"/>
          <a:ext cx="4596245" cy="2115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916901075"/>
              </p:ext>
            </p:extLst>
          </p:nvPr>
        </p:nvGraphicFramePr>
        <p:xfrm>
          <a:off x="420976" y="3928916"/>
          <a:ext cx="2997632" cy="17133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Right Brace 8"/>
          <p:cNvSpPr/>
          <p:nvPr/>
        </p:nvSpPr>
        <p:spPr>
          <a:xfrm>
            <a:off x="3553691" y="4135581"/>
            <a:ext cx="394854" cy="12676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0" name="Rectangle 9"/>
          <p:cNvSpPr/>
          <p:nvPr/>
        </p:nvSpPr>
        <p:spPr>
          <a:xfrm>
            <a:off x="2504209" y="5642261"/>
            <a:ext cx="914400" cy="276999"/>
          </a:xfrm>
          <a:prstGeom prst="rect">
            <a:avLst/>
          </a:prstGeom>
        </p:spPr>
        <p:txBody>
          <a:bodyPr wrap="square">
            <a:spAutoFit/>
          </a:bodyPr>
          <a:lstStyle/>
          <a:p>
            <a:pPr lvl="0" algn="r"/>
            <a:r>
              <a:rPr lang="en-CA" sz="1200" dirty="0" smtClean="0">
                <a:solidFill>
                  <a:srgbClr val="1F497D"/>
                </a:solidFill>
                <a:latin typeface="+mn-lt"/>
              </a:rPr>
              <a:t>And more</a:t>
            </a:r>
            <a:r>
              <a:rPr lang="en-CA" sz="1200" dirty="0">
                <a:solidFill>
                  <a:srgbClr val="1F497D"/>
                </a:solidFill>
                <a:latin typeface="+mn-lt"/>
              </a:rPr>
              <a:t>…</a:t>
            </a:r>
          </a:p>
        </p:txBody>
      </p:sp>
    </p:spTree>
    <p:extLst>
      <p:ext uri="{BB962C8B-B14F-4D97-AF65-F5344CB8AC3E}">
        <p14:creationId xmlns:p14="http://schemas.microsoft.com/office/powerpoint/2010/main" val="133743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6"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ircle(in)">
                                      <p:cBhvr>
                                        <p:cTn id="43" dur="500"/>
                                        <p:tgtEl>
                                          <p:spTgt spid="9"/>
                                        </p:tgtEl>
                                      </p:cBhvr>
                                    </p:animEffect>
                                  </p:childTnLst>
                                </p:cTn>
                              </p:par>
                            </p:childTnLst>
                          </p:cTn>
                        </p:par>
                        <p:par>
                          <p:cTn id="44" fill="hold">
                            <p:stCondLst>
                              <p:cond delay="1500"/>
                            </p:stCondLst>
                            <p:childTnLst>
                              <p:par>
                                <p:cTn id="45" presetID="45" presetClass="entr" presetSubtype="0"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anim calcmode="lin" valueType="num">
                                      <p:cBhvr>
                                        <p:cTn id="48" dur="2000" fill="hold"/>
                                        <p:tgtEl>
                                          <p:spTgt spid="7"/>
                                        </p:tgtEl>
                                        <p:attrNameLst>
                                          <p:attrName>ppt_w</p:attrName>
                                        </p:attrNameLst>
                                      </p:cBhvr>
                                      <p:tavLst>
                                        <p:tav tm="0" fmla="#ppt_w*sin(2.5*pi*$)">
                                          <p:val>
                                            <p:fltVal val="0"/>
                                          </p:val>
                                        </p:tav>
                                        <p:tav tm="100000">
                                          <p:val>
                                            <p:fltVal val="1"/>
                                          </p:val>
                                        </p:tav>
                                      </p:tavLst>
                                    </p:anim>
                                    <p:anim calcmode="lin" valueType="num">
                                      <p:cBhvr>
                                        <p:cTn id="4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Graphic spid="7" grpId="0">
        <p:bldAsOne/>
      </p:bldGraphic>
      <p:bldGraphic spid="8" grpId="0">
        <p:bldAsOne/>
      </p:bldGraphic>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4214944"/>
            <a:ext cx="15106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4420394"/>
            <a:ext cx="23488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8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Which Models where used in the demo</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6" name="Subtitle 2"/>
          <p:cNvSpPr txBox="1">
            <a:spLocks/>
          </p:cNvSpPr>
          <p:nvPr/>
        </p:nvSpPr>
        <p:spPr>
          <a:xfrm>
            <a:off x="583406" y="2223782"/>
            <a:ext cx="6969374" cy="1518832"/>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71450" indent="-171450" algn="l">
              <a:buFont typeface="Arial" pitchFamily="34" charset="0"/>
              <a:buChar char="•"/>
            </a:pPr>
            <a:r>
              <a:rPr lang="en-US" sz="1200" dirty="0" smtClean="0"/>
              <a:t>The </a:t>
            </a:r>
            <a:r>
              <a:rPr lang="en-US" sz="1200" dirty="0"/>
              <a:t>customer will receive a set amount or an </a:t>
            </a:r>
            <a:r>
              <a:rPr lang="en-US" sz="1200" b="1" dirty="0"/>
              <a:t>included quantity</a:t>
            </a:r>
            <a:r>
              <a:rPr lang="en-US" sz="1200" dirty="0"/>
              <a:t> of that particular product for </a:t>
            </a:r>
            <a:r>
              <a:rPr lang="en-US" sz="1200" dirty="0" smtClean="0"/>
              <a:t>free.</a:t>
            </a:r>
          </a:p>
          <a:p>
            <a:pPr marL="171450" indent="-171450" algn="l">
              <a:buFont typeface="Arial" pitchFamily="34" charset="0"/>
              <a:buChar char="•"/>
            </a:pPr>
            <a:r>
              <a:rPr lang="en-US" sz="1200" dirty="0"/>
              <a:t>After that set number runs out, they are charged for that product</a:t>
            </a:r>
            <a:r>
              <a:rPr lang="en-US" sz="1200" dirty="0" smtClean="0"/>
              <a:t>.</a:t>
            </a:r>
          </a:p>
          <a:p>
            <a:pPr marL="171450" indent="-171450" algn="l">
              <a:buFont typeface="Arial" pitchFamily="34" charset="0"/>
              <a:buChar char="•"/>
            </a:pPr>
            <a:r>
              <a:rPr lang="en-US" sz="1200" dirty="0"/>
              <a:t>Class: </a:t>
            </a:r>
            <a:r>
              <a:rPr lang="en-US" sz="1200" dirty="0" smtClean="0"/>
              <a:t>GraduatedPricingStrategy.java</a:t>
            </a:r>
          </a:p>
          <a:p>
            <a:pPr marL="171450" indent="-171450" algn="l">
              <a:buFont typeface="Arial" pitchFamily="34" charset="0"/>
              <a:buChar char="•"/>
            </a:pPr>
            <a:endParaRPr lang="en-US" sz="1200" dirty="0" smtClean="0"/>
          </a:p>
          <a:p>
            <a:pPr marL="171450" indent="-171450" algn="l">
              <a:buFont typeface="Arial" pitchFamily="34" charset="0"/>
              <a:buChar char="•"/>
            </a:pPr>
            <a:endParaRPr lang="en-US" sz="1200" dirty="0"/>
          </a:p>
        </p:txBody>
      </p:sp>
      <p:sp>
        <p:nvSpPr>
          <p:cNvPr id="7"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Graduated</a:t>
            </a:r>
            <a:endParaRPr lang="en-US" sz="1000" kern="1000" spc="90" dirty="0">
              <a:solidFill>
                <a:srgbClr val="7DBC3A"/>
              </a:solidFill>
              <a:latin typeface="Helvetica"/>
              <a:cs typeface="Helvetica"/>
            </a:endParaRPr>
          </a:p>
        </p:txBody>
      </p:sp>
      <p:pic>
        <p:nvPicPr>
          <p:cNvPr id="3074" name="Picture 2" descr="C:\Users\jmvidal\Desktop\gradua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606" y="2983992"/>
            <a:ext cx="6934200" cy="369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0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1000"/>
                                        <p:tgtEl>
                                          <p:spTgt spid="3074"/>
                                        </p:tgtEl>
                                      </p:cBhvr>
                                    </p:animEffect>
                                    <p:anim calcmode="lin" valueType="num">
                                      <p:cBhvr>
                                        <p:cTn id="26" dur="1000" fill="hold"/>
                                        <p:tgtEl>
                                          <p:spTgt spid="3074"/>
                                        </p:tgtEl>
                                        <p:attrNameLst>
                                          <p:attrName>ppt_x</p:attrName>
                                        </p:attrNameLst>
                                      </p:cBhvr>
                                      <p:tavLst>
                                        <p:tav tm="0">
                                          <p:val>
                                            <p:strVal val="#ppt_x"/>
                                          </p:val>
                                        </p:tav>
                                        <p:tav tm="100000">
                                          <p:val>
                                            <p:strVal val="#ppt_x"/>
                                          </p:val>
                                        </p:tav>
                                      </p:tavLst>
                                    </p:anim>
                                    <p:anim calcmode="lin" valueType="num">
                                      <p:cBhvr>
                                        <p:cTn id="27"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4400074"/>
            <a:ext cx="23488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4593114"/>
            <a:ext cx="23488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73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1: Add a strategy class</a:t>
            </a:r>
            <a:endParaRPr lang="en-US" sz="1000" kern="1000" spc="90" dirty="0">
              <a:solidFill>
                <a:srgbClr val="7DBC3A"/>
              </a:solidFill>
              <a:latin typeface="Helvetica"/>
              <a:cs typeface="Helvetica"/>
            </a:endParaRPr>
          </a:p>
        </p:txBody>
      </p:sp>
      <p:pic>
        <p:nvPicPr>
          <p:cNvPr id="12"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606" y="2549215"/>
            <a:ext cx="6716063" cy="2772162"/>
          </a:xfrm>
          <a:prstGeom prst="rect">
            <a:avLst/>
          </a:prstGeom>
        </p:spPr>
      </p:pic>
    </p:spTree>
    <p:extLst>
      <p:ext uri="{BB962C8B-B14F-4D97-AF65-F5344CB8AC3E}">
        <p14:creationId xmlns:p14="http://schemas.microsoft.com/office/powerpoint/2010/main" val="206742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ircle(in)">
                                      <p:cBhvr>
                                        <p:cTn id="2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1: Add a strategy class</a:t>
            </a:r>
            <a:endParaRPr lang="en-US" sz="1000" kern="1000" spc="90" dirty="0">
              <a:solidFill>
                <a:srgbClr val="7DBC3A"/>
              </a:solidFill>
              <a:latin typeface="Helvetica"/>
              <a:cs typeface="Helvetica"/>
            </a:endParaRPr>
          </a:p>
        </p:txBody>
      </p:sp>
      <p:grpSp>
        <p:nvGrpSpPr>
          <p:cNvPr id="4" name="Group 3"/>
          <p:cNvGrpSpPr/>
          <p:nvPr/>
        </p:nvGrpSpPr>
        <p:grpSpPr>
          <a:xfrm>
            <a:off x="812006" y="2209336"/>
            <a:ext cx="8516319" cy="1201119"/>
            <a:chOff x="812006" y="2209336"/>
            <a:chExt cx="8516319" cy="1201119"/>
          </a:xfrm>
        </p:grpSpPr>
        <p:sp>
          <p:nvSpPr>
            <p:cNvPr id="7" name="Rectangle 6"/>
            <p:cNvSpPr/>
            <p:nvPr/>
          </p:nvSpPr>
          <p:spPr>
            <a:xfrm>
              <a:off x="812006" y="2209336"/>
              <a:ext cx="8516319" cy="120111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8" name="Subtitle 2"/>
            <p:cNvSpPr txBox="1">
              <a:spLocks/>
            </p:cNvSpPr>
            <p:nvPr/>
          </p:nvSpPr>
          <p:spPr>
            <a:xfrm>
              <a:off x="3936484" y="2240842"/>
              <a:ext cx="2438122" cy="350752"/>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Attribute Definition</a:t>
              </a:r>
              <a:endParaRPr lang="en-US" sz="2000" b="1" dirty="0">
                <a:solidFill>
                  <a:srgbClr val="535353"/>
                </a:solidFill>
                <a:latin typeface="Helvetica"/>
                <a:cs typeface="Helvetica"/>
              </a:endParaRPr>
            </a:p>
          </p:txBody>
        </p:sp>
        <p:sp>
          <p:nvSpPr>
            <p:cNvPr id="10" name="TextBox 9"/>
            <p:cNvSpPr txBox="1"/>
            <p:nvPr/>
          </p:nvSpPr>
          <p:spPr>
            <a:xfrm>
              <a:off x="938424" y="2667794"/>
              <a:ext cx="8263482" cy="584775"/>
            </a:xfrm>
            <a:prstGeom prst="rect">
              <a:avLst/>
            </a:prstGeom>
            <a:noFill/>
          </p:spPr>
          <p:txBody>
            <a:bodyPr wrap="square" rtlCol="0">
              <a:spAutoFit/>
            </a:bodyPr>
            <a:lstStyle/>
            <a:p>
              <a:r>
                <a:rPr lang="en-CA" sz="1600" dirty="0">
                  <a:solidFill>
                    <a:schemeClr val="tx1"/>
                  </a:solidFill>
                  <a:latin typeface="+mn-lt"/>
                </a:rPr>
                <a:t>Your price strategy can define required attributes as "attribute definitions". The attribute definition specifies the name of the attribute, the data-type and if it's </a:t>
              </a:r>
              <a:r>
                <a:rPr lang="en-CA" sz="1600" dirty="0" smtClean="0">
                  <a:solidFill>
                    <a:schemeClr val="tx1"/>
                  </a:solidFill>
                  <a:latin typeface="+mn-lt"/>
                </a:rPr>
                <a:t>required.</a:t>
              </a:r>
              <a:endParaRPr lang="es-AR" sz="1600" dirty="0">
                <a:solidFill>
                  <a:schemeClr val="tx1"/>
                </a:solidFill>
                <a:latin typeface="+mn-lt"/>
              </a:endParaRPr>
            </a:p>
          </p:txBody>
        </p:sp>
      </p:grpSp>
      <p:grpSp>
        <p:nvGrpSpPr>
          <p:cNvPr id="13" name="Group 12"/>
          <p:cNvGrpSpPr/>
          <p:nvPr/>
        </p:nvGrpSpPr>
        <p:grpSpPr>
          <a:xfrm>
            <a:off x="812005" y="3658394"/>
            <a:ext cx="8516319" cy="1201119"/>
            <a:chOff x="812006" y="2209336"/>
            <a:chExt cx="8516319" cy="1201119"/>
          </a:xfrm>
        </p:grpSpPr>
        <p:sp>
          <p:nvSpPr>
            <p:cNvPr id="14" name="Rectangle 13"/>
            <p:cNvSpPr/>
            <p:nvPr/>
          </p:nvSpPr>
          <p:spPr>
            <a:xfrm>
              <a:off x="812006" y="2209336"/>
              <a:ext cx="8516319" cy="120111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5" name="Subtitle 2"/>
            <p:cNvSpPr txBox="1">
              <a:spLocks/>
            </p:cNvSpPr>
            <p:nvPr/>
          </p:nvSpPr>
          <p:spPr>
            <a:xfrm>
              <a:off x="3936484" y="2240842"/>
              <a:ext cx="2438122" cy="350752"/>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Chain Position</a:t>
              </a:r>
              <a:endParaRPr lang="en-US" sz="2000" b="1" dirty="0">
                <a:solidFill>
                  <a:srgbClr val="535353"/>
                </a:solidFill>
                <a:latin typeface="Helvetica"/>
                <a:cs typeface="Helvetica"/>
              </a:endParaRPr>
            </a:p>
          </p:txBody>
        </p:sp>
        <p:sp>
          <p:nvSpPr>
            <p:cNvPr id="16" name="TextBox 15"/>
            <p:cNvSpPr txBox="1"/>
            <p:nvPr/>
          </p:nvSpPr>
          <p:spPr>
            <a:xfrm>
              <a:off x="938424" y="2667794"/>
              <a:ext cx="8263482" cy="584775"/>
            </a:xfrm>
            <a:prstGeom prst="rect">
              <a:avLst/>
            </a:prstGeom>
            <a:noFill/>
          </p:spPr>
          <p:txBody>
            <a:bodyPr wrap="square" rtlCol="0">
              <a:spAutoFit/>
            </a:bodyPr>
            <a:lstStyle/>
            <a:p>
              <a:pPr marL="0" indent="0">
                <a:buNone/>
              </a:pPr>
              <a:r>
                <a:rPr lang="en-CA" sz="1600" dirty="0">
                  <a:solidFill>
                    <a:schemeClr val="tx1"/>
                  </a:solidFill>
                  <a:latin typeface="+mn-lt"/>
                </a:rPr>
                <a:t>The chain position defines where this particular price strategy can appear in a chain. Some price strategies (such as percentage) should only be used at the end of a chain, others only at the start.</a:t>
              </a:r>
            </a:p>
          </p:txBody>
        </p:sp>
      </p:grpSp>
      <p:grpSp>
        <p:nvGrpSpPr>
          <p:cNvPr id="17" name="Group 16"/>
          <p:cNvGrpSpPr/>
          <p:nvPr/>
        </p:nvGrpSpPr>
        <p:grpSpPr>
          <a:xfrm>
            <a:off x="812006" y="5106194"/>
            <a:ext cx="8516319" cy="1201119"/>
            <a:chOff x="812006" y="2209336"/>
            <a:chExt cx="8516319" cy="1201119"/>
          </a:xfrm>
        </p:grpSpPr>
        <p:sp>
          <p:nvSpPr>
            <p:cNvPr id="18" name="Rectangle 17"/>
            <p:cNvSpPr/>
            <p:nvPr/>
          </p:nvSpPr>
          <p:spPr>
            <a:xfrm>
              <a:off x="812006" y="2209336"/>
              <a:ext cx="8516319" cy="120111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dirty="0"/>
            </a:p>
          </p:txBody>
        </p:sp>
        <p:sp>
          <p:nvSpPr>
            <p:cNvPr id="19" name="Subtitle 2"/>
            <p:cNvSpPr txBox="1">
              <a:spLocks/>
            </p:cNvSpPr>
            <p:nvPr/>
          </p:nvSpPr>
          <p:spPr>
            <a:xfrm>
              <a:off x="3936484" y="2240842"/>
              <a:ext cx="2438122" cy="350752"/>
            </a:xfrm>
            <a:prstGeom prst="rect">
              <a:avLst/>
            </a:prstGeom>
          </p:spPr>
          <p:txBody>
            <a:bodyPr vert="horz" lIns="91440" tIns="45720" rIns="91440" bIns="45720" rtlCol="0">
              <a:normAutofit fontScale="9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b="1" dirty="0" smtClean="0">
                  <a:solidFill>
                    <a:srgbClr val="535353"/>
                  </a:solidFill>
                  <a:latin typeface="Helvetica"/>
                  <a:cs typeface="Helvetica"/>
                </a:rPr>
                <a:t>Requires Usage</a:t>
              </a:r>
              <a:endParaRPr lang="en-US" sz="2000" b="1" dirty="0">
                <a:solidFill>
                  <a:srgbClr val="535353"/>
                </a:solidFill>
                <a:latin typeface="Helvetica"/>
                <a:cs typeface="Helvetica"/>
              </a:endParaRPr>
            </a:p>
          </p:txBody>
        </p:sp>
        <p:sp>
          <p:nvSpPr>
            <p:cNvPr id="20" name="TextBox 19"/>
            <p:cNvSpPr txBox="1"/>
            <p:nvPr/>
          </p:nvSpPr>
          <p:spPr>
            <a:xfrm>
              <a:off x="938424" y="2667794"/>
              <a:ext cx="8263482" cy="584775"/>
            </a:xfrm>
            <a:prstGeom prst="rect">
              <a:avLst/>
            </a:prstGeom>
            <a:noFill/>
          </p:spPr>
          <p:txBody>
            <a:bodyPr wrap="square" rtlCol="0">
              <a:spAutoFit/>
            </a:bodyPr>
            <a:lstStyle/>
            <a:p>
              <a:pPr marL="0" indent="0">
                <a:buNone/>
              </a:pPr>
              <a:r>
                <a:rPr lang="en-CA" sz="1600" dirty="0">
                  <a:solidFill>
                    <a:schemeClr val="tx1"/>
                  </a:solidFill>
                  <a:latin typeface="+mn-lt"/>
                </a:rPr>
                <a:t>If set to true, the past "Usage" for the product being purchased will be counted and passed into the </a:t>
              </a:r>
              <a:r>
                <a:rPr lang="en-CA" sz="1600" dirty="0" err="1">
                  <a:solidFill>
                    <a:schemeClr val="tx1"/>
                  </a:solidFill>
                  <a:latin typeface="+mn-lt"/>
                </a:rPr>
                <a:t>applyTo</a:t>
              </a:r>
              <a:r>
                <a:rPr lang="en-CA" sz="1600" dirty="0">
                  <a:solidFill>
                    <a:schemeClr val="tx1"/>
                  </a:solidFill>
                  <a:latin typeface="+mn-lt"/>
                </a:rPr>
                <a:t>() method.</a:t>
              </a:r>
              <a:endParaRPr lang="en-US" sz="1600" dirty="0">
                <a:solidFill>
                  <a:schemeClr val="tx1"/>
                </a:solidFill>
                <a:latin typeface="+mn-lt"/>
              </a:endParaRPr>
            </a:p>
          </p:txBody>
        </p:sp>
      </p:grpSp>
    </p:spTree>
    <p:extLst>
      <p:ext uri="{BB962C8B-B14F-4D97-AF65-F5344CB8AC3E}">
        <p14:creationId xmlns:p14="http://schemas.microsoft.com/office/powerpoint/2010/main" val="8215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2: Update the strategy </a:t>
            </a:r>
            <a:r>
              <a:rPr lang="en-US" sz="1000" kern="1000" spc="90" dirty="0" err="1" smtClean="0">
                <a:solidFill>
                  <a:srgbClr val="7DBC3A"/>
                </a:solidFill>
                <a:latin typeface="Helvetica"/>
                <a:cs typeface="Helvetica"/>
              </a:rPr>
              <a:t>enum</a:t>
            </a:r>
            <a:endParaRPr lang="en-US" sz="1000" kern="1000" spc="90" dirty="0">
              <a:solidFill>
                <a:srgbClr val="7DBC3A"/>
              </a:solidFill>
              <a:latin typeface="Helvetica"/>
              <a:cs typeface="Helvetica"/>
            </a:endParaRPr>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006" y="3429794"/>
            <a:ext cx="8458200" cy="1679727"/>
          </a:xfrm>
          <a:prstGeom prst="rect">
            <a:avLst/>
          </a:prstGeom>
        </p:spPr>
      </p:pic>
      <p:sp>
        <p:nvSpPr>
          <p:cNvPr id="4" name="Rectangle 3"/>
          <p:cNvSpPr/>
          <p:nvPr/>
        </p:nvSpPr>
        <p:spPr>
          <a:xfrm>
            <a:off x="583406" y="2362994"/>
            <a:ext cx="5181600" cy="461665"/>
          </a:xfrm>
          <a:prstGeom prst="rect">
            <a:avLst/>
          </a:prstGeom>
        </p:spPr>
        <p:txBody>
          <a:bodyPr wrap="square">
            <a:spAutoFit/>
          </a:bodyPr>
          <a:lstStyle/>
          <a:p>
            <a:pPr marL="171450" indent="-171450" defTabSz="457200">
              <a:spcBef>
                <a:spcPct val="20000"/>
              </a:spcBef>
              <a:buFont typeface="Arial" pitchFamily="34" charset="0"/>
              <a:buChar char="•"/>
              <a:defRPr/>
            </a:pPr>
            <a:r>
              <a:rPr lang="en-US" sz="1200" dirty="0">
                <a:solidFill>
                  <a:schemeClr val="tx1">
                    <a:tint val="75000"/>
                  </a:schemeClr>
                </a:solidFill>
                <a:latin typeface="+mn-lt"/>
                <a:ea typeface="+mn-ea"/>
                <a:cs typeface="+mn-cs"/>
              </a:rPr>
              <a:t>Add a new entry to the </a:t>
            </a:r>
            <a:r>
              <a:rPr lang="en-US" sz="1200" i="1" dirty="0" err="1">
                <a:solidFill>
                  <a:schemeClr val="tx1">
                    <a:tint val="75000"/>
                  </a:schemeClr>
                </a:solidFill>
                <a:latin typeface="+mn-lt"/>
                <a:ea typeface="+mn-ea"/>
                <a:cs typeface="+mn-cs"/>
              </a:rPr>
              <a:t>PriceModelStrategy</a:t>
            </a:r>
            <a:r>
              <a:rPr lang="en-US" sz="1200" dirty="0">
                <a:solidFill>
                  <a:schemeClr val="tx1">
                    <a:tint val="75000"/>
                  </a:schemeClr>
                </a:solidFill>
                <a:latin typeface="+mn-lt"/>
                <a:ea typeface="+mn-ea"/>
                <a:cs typeface="+mn-cs"/>
              </a:rPr>
              <a:t> </a:t>
            </a:r>
            <a:r>
              <a:rPr lang="en-US" sz="1200" dirty="0" err="1">
                <a:solidFill>
                  <a:schemeClr val="tx1">
                    <a:tint val="75000"/>
                  </a:schemeClr>
                </a:solidFill>
                <a:latin typeface="+mn-lt"/>
                <a:ea typeface="+mn-ea"/>
                <a:cs typeface="+mn-cs"/>
              </a:rPr>
              <a:t>enum</a:t>
            </a:r>
            <a:r>
              <a:rPr lang="en-US" sz="1200" dirty="0">
                <a:solidFill>
                  <a:schemeClr val="tx1">
                    <a:tint val="75000"/>
                  </a:schemeClr>
                </a:solidFill>
                <a:latin typeface="+mn-lt"/>
                <a:ea typeface="+mn-ea"/>
                <a:cs typeface="+mn-cs"/>
              </a:rPr>
              <a:t>, this gives your strategy a name and makes it usable in a Price Model</a:t>
            </a:r>
          </a:p>
        </p:txBody>
      </p:sp>
    </p:spTree>
    <p:extLst>
      <p:ext uri="{BB962C8B-B14F-4D97-AF65-F5344CB8AC3E}">
        <p14:creationId xmlns:p14="http://schemas.microsoft.com/office/powerpoint/2010/main" val="221553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3: UI Template</a:t>
            </a:r>
            <a:endParaRPr lang="en-US" sz="1000" kern="1000" spc="90" dirty="0">
              <a:solidFill>
                <a:srgbClr val="7DBC3A"/>
              </a:solidFill>
              <a:latin typeface="Helvetica"/>
              <a:cs typeface="Helvetica"/>
            </a:endParaRPr>
          </a:p>
        </p:txBody>
      </p:sp>
      <p:sp>
        <p:nvSpPr>
          <p:cNvPr id="4" name="Rectangle 3"/>
          <p:cNvSpPr/>
          <p:nvPr/>
        </p:nvSpPr>
        <p:spPr>
          <a:xfrm>
            <a:off x="583406" y="2362994"/>
            <a:ext cx="6172200" cy="646331"/>
          </a:xfrm>
          <a:prstGeom prst="rect">
            <a:avLst/>
          </a:prstGeom>
        </p:spPr>
        <p:txBody>
          <a:bodyPr wrap="square">
            <a:spAutoFit/>
          </a:bodyPr>
          <a:lstStyle/>
          <a:p>
            <a:pPr marL="171450" indent="-171450">
              <a:buFont typeface="Arial" pitchFamily="34" charset="0"/>
              <a:buChar char="•"/>
              <a:defRPr/>
            </a:pPr>
            <a:r>
              <a:rPr lang="en-US" sz="1200" dirty="0">
                <a:solidFill>
                  <a:schemeClr val="tx1">
                    <a:tint val="75000"/>
                  </a:schemeClr>
                </a:solidFill>
                <a:latin typeface="+mn-lt"/>
                <a:ea typeface="+mn-ea"/>
                <a:cs typeface="+mn-cs"/>
              </a:rPr>
              <a:t>Templates live in grails-app/view/</a:t>
            </a:r>
            <a:r>
              <a:rPr lang="en-US" sz="1200" dirty="0" err="1">
                <a:solidFill>
                  <a:schemeClr val="tx1">
                    <a:tint val="75000"/>
                  </a:schemeClr>
                </a:solidFill>
                <a:latin typeface="+mn-lt"/>
                <a:ea typeface="+mn-ea"/>
                <a:cs typeface="+mn-cs"/>
              </a:rPr>
              <a:t>priceModel</a:t>
            </a:r>
            <a:r>
              <a:rPr lang="en-US" sz="1200" dirty="0">
                <a:solidFill>
                  <a:schemeClr val="tx1">
                    <a:tint val="75000"/>
                  </a:schemeClr>
                </a:solidFill>
                <a:latin typeface="+mn-lt"/>
                <a:ea typeface="+mn-ea"/>
                <a:cs typeface="+mn-cs"/>
              </a:rPr>
              <a:t>/strategy/</a:t>
            </a:r>
          </a:p>
          <a:p>
            <a:pPr marL="171450" indent="-171450">
              <a:buFont typeface="Arial" pitchFamily="34" charset="0"/>
              <a:buChar char="•"/>
              <a:defRPr/>
            </a:pPr>
            <a:r>
              <a:rPr lang="en-US" sz="1200" dirty="0">
                <a:solidFill>
                  <a:schemeClr val="tx1">
                    <a:tint val="75000"/>
                  </a:schemeClr>
                </a:solidFill>
                <a:latin typeface="+mn-lt"/>
                <a:ea typeface="+mn-ea"/>
                <a:cs typeface="+mn-cs"/>
              </a:rPr>
              <a:t>The </a:t>
            </a:r>
            <a:r>
              <a:rPr lang="en-US" sz="1200" dirty="0" err="1">
                <a:solidFill>
                  <a:schemeClr val="tx1">
                    <a:tint val="75000"/>
                  </a:schemeClr>
                </a:solidFill>
                <a:latin typeface="+mn-lt"/>
                <a:ea typeface="+mn-ea"/>
                <a:cs typeface="+mn-cs"/>
              </a:rPr>
              <a:t>enum</a:t>
            </a:r>
            <a:r>
              <a:rPr lang="en-US" sz="1200" dirty="0">
                <a:solidFill>
                  <a:schemeClr val="tx1">
                    <a:tint val="75000"/>
                  </a:schemeClr>
                </a:solidFill>
                <a:latin typeface="+mn-lt"/>
                <a:ea typeface="+mn-ea"/>
                <a:cs typeface="+mn-cs"/>
              </a:rPr>
              <a:t> name is converted to ‘</a:t>
            </a:r>
            <a:r>
              <a:rPr lang="en-US" sz="1200" dirty="0" err="1">
                <a:solidFill>
                  <a:schemeClr val="tx1">
                    <a:tint val="75000"/>
                  </a:schemeClr>
                </a:solidFill>
                <a:latin typeface="+mn-lt"/>
                <a:ea typeface="+mn-ea"/>
                <a:cs typeface="+mn-cs"/>
              </a:rPr>
              <a:t>camelCase</a:t>
            </a:r>
            <a:r>
              <a:rPr lang="en-US" sz="1200" dirty="0">
                <a:solidFill>
                  <a:schemeClr val="tx1">
                    <a:tint val="75000"/>
                  </a:schemeClr>
                </a:solidFill>
                <a:latin typeface="+mn-lt"/>
                <a:ea typeface="+mn-ea"/>
                <a:cs typeface="+mn-cs"/>
              </a:rPr>
              <a:t>’ and used for determining the name of the UI template</a:t>
            </a:r>
          </a:p>
        </p:txBody>
      </p:sp>
      <p:sp>
        <p:nvSpPr>
          <p:cNvPr id="7" name="Rounded Rectangle 6"/>
          <p:cNvSpPr/>
          <p:nvPr/>
        </p:nvSpPr>
        <p:spPr>
          <a:xfrm>
            <a:off x="659606" y="3820841"/>
            <a:ext cx="8423030" cy="1178169"/>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8" name="Text Placeholder 2"/>
          <p:cNvSpPr txBox="1">
            <a:spLocks/>
          </p:cNvSpPr>
          <p:nvPr/>
        </p:nvSpPr>
        <p:spPr>
          <a:xfrm>
            <a:off x="782698" y="4008409"/>
            <a:ext cx="4958862" cy="1477107"/>
          </a:xfrm>
          <a:prstGeom prst="rect">
            <a:avLst/>
          </a:prstGeom>
        </p:spPr>
        <p:txBody>
          <a:bodyPr vert="horz" lIns="91440" tIns="45720" rIns="91440" bIns="45720" rtlCol="0" anchor="t">
            <a:noAutofit/>
          </a:bodyPr>
          <a:lstStyle>
            <a:lvl1pPr marL="342900" indent="-342900" algn="l" defTabSz="457200" rtl="0" fontAlgn="base">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fontAlgn="base">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fontAlgn="base">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fontAlgn="base">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fontAlgn="base">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2000" dirty="0" err="1" smtClean="0">
                <a:ea typeface="ＭＳ Ｐゴシック" charset="0"/>
              </a:rPr>
              <a:t>PriceModelStrategy.METERED</a:t>
            </a:r>
            <a:endParaRPr lang="en-US" sz="2000" dirty="0" smtClean="0">
              <a:ea typeface="ＭＳ Ｐゴシック" charset="0"/>
            </a:endParaRPr>
          </a:p>
          <a:p>
            <a:pPr marL="0" indent="0">
              <a:buNone/>
              <a:defRPr/>
            </a:pPr>
            <a:r>
              <a:rPr lang="en-US" sz="2000" dirty="0" err="1" smtClean="0">
                <a:ea typeface="ＭＳ Ｐゴシック" charset="0"/>
              </a:rPr>
              <a:t>PriceModelStrategy.MY_PRICING_STRATEGY</a:t>
            </a:r>
            <a:endParaRPr lang="en-US" sz="2000" dirty="0">
              <a:ea typeface="ＭＳ Ｐゴシック" charset="0"/>
            </a:endParaRPr>
          </a:p>
        </p:txBody>
      </p:sp>
      <p:sp>
        <p:nvSpPr>
          <p:cNvPr id="9" name="Text Placeholder 2"/>
          <p:cNvSpPr txBox="1">
            <a:spLocks/>
          </p:cNvSpPr>
          <p:nvPr/>
        </p:nvSpPr>
        <p:spPr>
          <a:xfrm>
            <a:off x="6207552" y="4008408"/>
            <a:ext cx="2804746" cy="1477107"/>
          </a:xfrm>
          <a:prstGeom prst="rect">
            <a:avLst/>
          </a:prstGeom>
        </p:spPr>
        <p:txBody>
          <a:bodyPr vert="horz" lIns="91440" tIns="45720" rIns="91440" bIns="45720" rtlCol="0" anchor="t">
            <a:noAutofit/>
          </a:bodyPr>
          <a:lstStyle>
            <a:lvl1pPr marL="342900" indent="-342900" algn="l" defTabSz="457200" rtl="0" fontAlgn="base">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fontAlgn="base">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fontAlgn="base">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fontAlgn="base">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fontAlgn="base">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2000" dirty="0" smtClean="0">
                <a:ea typeface="ＭＳ Ｐゴシック" charset="0"/>
              </a:rPr>
              <a:t>_</a:t>
            </a:r>
            <a:r>
              <a:rPr lang="en-US" sz="2000" dirty="0" err="1" smtClean="0">
                <a:ea typeface="ＭＳ Ｐゴシック" charset="0"/>
              </a:rPr>
              <a:t>metered.gsp</a:t>
            </a:r>
            <a:endParaRPr lang="en-US" sz="2000" dirty="0" smtClean="0">
              <a:ea typeface="ＭＳ Ｐゴシック" charset="0"/>
            </a:endParaRPr>
          </a:p>
          <a:p>
            <a:pPr marL="0" indent="0">
              <a:buNone/>
              <a:defRPr/>
            </a:pPr>
            <a:r>
              <a:rPr lang="en-US" sz="2000" dirty="0" smtClean="0">
                <a:ea typeface="ＭＳ Ｐゴシック" charset="0"/>
              </a:rPr>
              <a:t>_</a:t>
            </a:r>
            <a:r>
              <a:rPr lang="en-US" sz="2000" dirty="0" err="1" smtClean="0">
                <a:ea typeface="ＭＳ Ｐゴシック" charset="0"/>
              </a:rPr>
              <a:t>myPricingStrategy.gsp</a:t>
            </a:r>
            <a:endParaRPr lang="en-US" sz="2000" dirty="0">
              <a:ea typeface="ＭＳ Ｐゴシック" charset="0"/>
            </a:endParaRPr>
          </a:p>
        </p:txBody>
      </p:sp>
      <p:sp>
        <p:nvSpPr>
          <p:cNvPr id="10" name="Right Arrow 9"/>
          <p:cNvSpPr/>
          <p:nvPr/>
        </p:nvSpPr>
        <p:spPr>
          <a:xfrm>
            <a:off x="5644844" y="4061161"/>
            <a:ext cx="501161" cy="248239"/>
          </a:xfrm>
          <a:prstGeom prst="rightArrow">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2" name="Right Arrow 11"/>
          <p:cNvSpPr/>
          <p:nvPr/>
        </p:nvSpPr>
        <p:spPr>
          <a:xfrm>
            <a:off x="5644843" y="4433361"/>
            <a:ext cx="501161" cy="248239"/>
          </a:xfrm>
          <a:prstGeom prst="rightArrow">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265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 calcmode="lin" valueType="num">
                                      <p:cBhvr>
                                        <p:cTn id="22" dur="500" fill="hold"/>
                                        <p:tgtEl>
                                          <p:spTgt spid="4"/>
                                        </p:tgtEl>
                                        <p:attrNameLst>
                                          <p:attrName>style.rotation</p:attrName>
                                        </p:attrNameLst>
                                      </p:cBhvr>
                                      <p:tavLst>
                                        <p:tav tm="0">
                                          <p:val>
                                            <p:fltVal val="360"/>
                                          </p:val>
                                        </p:tav>
                                        <p:tav tm="100000">
                                          <p:val>
                                            <p:fltVal val="0"/>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2000"/>
                                        <p:tgtEl>
                                          <p:spTgt spid="7"/>
                                        </p:tgtEl>
                                      </p:cBhvr>
                                    </p:animEffect>
                                  </p:childTnLst>
                                </p:cTn>
                              </p:par>
                              <p:par>
                                <p:cTn id="29" presetID="26" presetClass="entr" presetSubtype="0" fill="hold" grpId="0" nodeType="withEffect">
                                  <p:stCondLst>
                                    <p:cond delay="50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par>
                                <p:cTn id="45" presetID="31" presetClass="entr" presetSubtype="0"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par>
                                <p:cTn id="51" presetID="31" presetClass="entr" presetSubtype="0" fill="hold" grpId="0" nodeType="withEffect">
                                  <p:stCondLst>
                                    <p:cond delay="50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par>
                                <p:cTn id="57" presetID="26" presetClass="entr" presetSubtype="0" fill="hold" grpId="0" nodeType="withEffect">
                                  <p:stCondLst>
                                    <p:cond delay="50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80">
                                          <p:stCondLst>
                                            <p:cond delay="0"/>
                                          </p:stCondLst>
                                        </p:cTn>
                                        <p:tgtEl>
                                          <p:spTgt spid="9"/>
                                        </p:tgtEl>
                                      </p:cBhvr>
                                    </p:animEffect>
                                    <p:anim calcmode="lin" valueType="num">
                                      <p:cBhvr>
                                        <p:cTn id="6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5" dur="26">
                                          <p:stCondLst>
                                            <p:cond delay="650"/>
                                          </p:stCondLst>
                                        </p:cTn>
                                        <p:tgtEl>
                                          <p:spTgt spid="9"/>
                                        </p:tgtEl>
                                      </p:cBhvr>
                                      <p:to x="100000" y="60000"/>
                                    </p:animScale>
                                    <p:animScale>
                                      <p:cBhvr>
                                        <p:cTn id="66" dur="166" decel="50000">
                                          <p:stCondLst>
                                            <p:cond delay="676"/>
                                          </p:stCondLst>
                                        </p:cTn>
                                        <p:tgtEl>
                                          <p:spTgt spid="9"/>
                                        </p:tgtEl>
                                      </p:cBhvr>
                                      <p:to x="100000" y="100000"/>
                                    </p:animScale>
                                    <p:animScale>
                                      <p:cBhvr>
                                        <p:cTn id="67" dur="26">
                                          <p:stCondLst>
                                            <p:cond delay="1312"/>
                                          </p:stCondLst>
                                        </p:cTn>
                                        <p:tgtEl>
                                          <p:spTgt spid="9"/>
                                        </p:tgtEl>
                                      </p:cBhvr>
                                      <p:to x="100000" y="80000"/>
                                    </p:animScale>
                                    <p:animScale>
                                      <p:cBhvr>
                                        <p:cTn id="68" dur="166" decel="50000">
                                          <p:stCondLst>
                                            <p:cond delay="1338"/>
                                          </p:stCondLst>
                                        </p:cTn>
                                        <p:tgtEl>
                                          <p:spTgt spid="9"/>
                                        </p:tgtEl>
                                      </p:cBhvr>
                                      <p:to x="100000" y="100000"/>
                                    </p:animScale>
                                    <p:animScale>
                                      <p:cBhvr>
                                        <p:cTn id="69" dur="26">
                                          <p:stCondLst>
                                            <p:cond delay="1642"/>
                                          </p:stCondLst>
                                        </p:cTn>
                                        <p:tgtEl>
                                          <p:spTgt spid="9"/>
                                        </p:tgtEl>
                                      </p:cBhvr>
                                      <p:to x="100000" y="90000"/>
                                    </p:animScale>
                                    <p:animScale>
                                      <p:cBhvr>
                                        <p:cTn id="70" dur="166" decel="50000">
                                          <p:stCondLst>
                                            <p:cond delay="1668"/>
                                          </p:stCondLst>
                                        </p:cTn>
                                        <p:tgtEl>
                                          <p:spTgt spid="9"/>
                                        </p:tgtEl>
                                      </p:cBhvr>
                                      <p:to x="100000" y="100000"/>
                                    </p:animScale>
                                    <p:animScale>
                                      <p:cBhvr>
                                        <p:cTn id="71" dur="26">
                                          <p:stCondLst>
                                            <p:cond delay="1808"/>
                                          </p:stCondLst>
                                        </p:cTn>
                                        <p:tgtEl>
                                          <p:spTgt spid="9"/>
                                        </p:tgtEl>
                                      </p:cBhvr>
                                      <p:to x="100000" y="95000"/>
                                    </p:animScale>
                                    <p:animScale>
                                      <p:cBhvr>
                                        <p:cTn id="7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4" grpId="0"/>
      <p:bldP spid="7" grpId="0" animBg="1"/>
      <p:bldP spid="8" grpId="0"/>
      <p:bldP spid="9" grpId="0"/>
      <p:bldP spid="1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High Level Diagram</a:t>
            </a:r>
            <a:endParaRPr lang="en-US" sz="3600" spc="-67" dirty="0">
              <a:latin typeface="Helvetica"/>
              <a:cs typeface="Helvetica"/>
            </a:endParaRPr>
          </a:p>
        </p:txBody>
      </p:sp>
      <p:sp>
        <p:nvSpPr>
          <p:cNvPr id="5" name="Flowchart: Multidocument 4"/>
          <p:cNvSpPr/>
          <p:nvPr/>
        </p:nvSpPr>
        <p:spPr>
          <a:xfrm>
            <a:off x="841692" y="2362994"/>
            <a:ext cx="1524000" cy="1761569"/>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b="1" dirty="0" err="1" smtClean="0">
                <a:solidFill>
                  <a:schemeClr val="tx1"/>
                </a:solidFill>
              </a:rPr>
              <a:t>CDRs</a:t>
            </a:r>
            <a:endParaRPr lang="es-AR" b="1" dirty="0">
              <a:solidFill>
                <a:schemeClr val="tx1"/>
              </a:solidFill>
            </a:endParaRPr>
          </a:p>
        </p:txBody>
      </p:sp>
      <p:sp>
        <p:nvSpPr>
          <p:cNvPr id="11" name="Rectangle 10"/>
          <p:cNvSpPr/>
          <p:nvPr/>
        </p:nvSpPr>
        <p:spPr>
          <a:xfrm>
            <a:off x="4443463" y="3579168"/>
            <a:ext cx="1269899" cy="461665"/>
          </a:xfrm>
          <a:prstGeom prst="rect">
            <a:avLst/>
          </a:prstGeom>
        </p:spPr>
        <p:txBody>
          <a:bodyPr wrap="none">
            <a:spAutoFit/>
          </a:bodyPr>
          <a:lstStyle/>
          <a:p>
            <a:r>
              <a:rPr lang="es-AR" dirty="0"/>
              <a:t>logo.png</a:t>
            </a:r>
          </a:p>
        </p:txBody>
      </p:sp>
      <p:pic>
        <p:nvPicPr>
          <p:cNvPr id="1026" name="Picture 2" descr="C:\Users\jmvidal\projects\jBilling\repos\enterprise\web-app\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406" y="2777334"/>
            <a:ext cx="1663650" cy="93288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7898606" y="2342674"/>
            <a:ext cx="1513840" cy="1586904"/>
            <a:chOff x="7898606" y="2342674"/>
            <a:chExt cx="1513840" cy="1586904"/>
          </a:xfrm>
        </p:grpSpPr>
        <p:sp>
          <p:nvSpPr>
            <p:cNvPr id="17" name="Folded Corner 16"/>
            <p:cNvSpPr/>
            <p:nvPr/>
          </p:nvSpPr>
          <p:spPr>
            <a:xfrm>
              <a:off x="8117046" y="2342674"/>
              <a:ext cx="1295400" cy="1371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solidFill>
                  <a:schemeClr val="tx1"/>
                </a:solidFill>
              </a:endParaRPr>
            </a:p>
          </p:txBody>
        </p:sp>
        <p:sp>
          <p:nvSpPr>
            <p:cNvPr id="16" name="Folded Corner 15"/>
            <p:cNvSpPr/>
            <p:nvPr/>
          </p:nvSpPr>
          <p:spPr>
            <a:xfrm>
              <a:off x="8015446" y="2438400"/>
              <a:ext cx="1295400" cy="1371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dirty="0">
                <a:solidFill>
                  <a:schemeClr val="tx1"/>
                </a:solidFill>
              </a:endParaRPr>
            </a:p>
          </p:txBody>
        </p:sp>
        <p:sp>
          <p:nvSpPr>
            <p:cNvPr id="12" name="Folded Corner 11"/>
            <p:cNvSpPr/>
            <p:nvPr/>
          </p:nvSpPr>
          <p:spPr>
            <a:xfrm>
              <a:off x="7898606" y="2557978"/>
              <a:ext cx="1295400" cy="1371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b="1" dirty="0" err="1" smtClean="0">
                  <a:solidFill>
                    <a:schemeClr val="tx1"/>
                  </a:solidFill>
                </a:rPr>
                <a:t>Orders</a:t>
              </a:r>
              <a:endParaRPr lang="es-AR" b="1" dirty="0">
                <a:solidFill>
                  <a:schemeClr val="tx1"/>
                </a:solidFill>
              </a:endParaRPr>
            </a:p>
          </p:txBody>
        </p:sp>
      </p:grpSp>
      <p:sp>
        <p:nvSpPr>
          <p:cNvPr id="13" name="Right Arrow 12"/>
          <p:cNvSpPr/>
          <p:nvPr/>
        </p:nvSpPr>
        <p:spPr>
          <a:xfrm>
            <a:off x="2945606" y="2978591"/>
            <a:ext cx="990600"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15" name="Right Arrow 14"/>
          <p:cNvSpPr/>
          <p:nvPr/>
        </p:nvSpPr>
        <p:spPr>
          <a:xfrm>
            <a:off x="6450806" y="2978591"/>
            <a:ext cx="990600"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18" name="Octagon 17"/>
          <p:cNvSpPr/>
          <p:nvPr/>
        </p:nvSpPr>
        <p:spPr>
          <a:xfrm>
            <a:off x="3424872" y="2628920"/>
            <a:ext cx="1295400" cy="1176616"/>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b="1" dirty="0">
                <a:solidFill>
                  <a:schemeClr val="tx1"/>
                </a:solidFill>
              </a:rPr>
              <a:t>Reader</a:t>
            </a:r>
          </a:p>
        </p:txBody>
      </p:sp>
      <p:sp>
        <p:nvSpPr>
          <p:cNvPr id="20" name="Right Arrow 19"/>
          <p:cNvSpPr/>
          <p:nvPr/>
        </p:nvSpPr>
        <p:spPr>
          <a:xfrm>
            <a:off x="2538412" y="2978591"/>
            <a:ext cx="711994"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21" name="Octagon 20"/>
          <p:cNvSpPr/>
          <p:nvPr/>
        </p:nvSpPr>
        <p:spPr>
          <a:xfrm>
            <a:off x="5713362" y="2646392"/>
            <a:ext cx="1295400" cy="1176616"/>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b="1" dirty="0" err="1" smtClean="0">
                <a:solidFill>
                  <a:schemeClr val="tx1"/>
                </a:solidFill>
              </a:rPr>
              <a:t>Processor</a:t>
            </a:r>
            <a:endParaRPr lang="es-AR" sz="1400" b="1" dirty="0">
              <a:solidFill>
                <a:schemeClr val="tx1"/>
              </a:solidFill>
            </a:endParaRPr>
          </a:p>
        </p:txBody>
      </p:sp>
      <p:sp>
        <p:nvSpPr>
          <p:cNvPr id="22" name="Right Arrow 21"/>
          <p:cNvSpPr/>
          <p:nvPr/>
        </p:nvSpPr>
        <p:spPr>
          <a:xfrm>
            <a:off x="4867989" y="2978591"/>
            <a:ext cx="714484"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23" name="Right Arrow 22"/>
          <p:cNvSpPr/>
          <p:nvPr/>
        </p:nvSpPr>
        <p:spPr>
          <a:xfrm>
            <a:off x="7107922" y="2969513"/>
            <a:ext cx="714484"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24" name="Octagon 23"/>
          <p:cNvSpPr/>
          <p:nvPr/>
        </p:nvSpPr>
        <p:spPr>
          <a:xfrm>
            <a:off x="8015446" y="2646392"/>
            <a:ext cx="1295400" cy="1176616"/>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400" b="1" dirty="0" err="1" smtClean="0">
                <a:solidFill>
                  <a:schemeClr val="tx1"/>
                </a:solidFill>
              </a:rPr>
              <a:t>Pricing</a:t>
            </a:r>
            <a:r>
              <a:rPr lang="es-AR" sz="1400" b="1" dirty="0" smtClean="0">
                <a:solidFill>
                  <a:schemeClr val="tx1"/>
                </a:solidFill>
              </a:rPr>
              <a:t> </a:t>
            </a:r>
            <a:r>
              <a:rPr lang="es-AR" sz="1400" b="1" dirty="0" err="1" smtClean="0">
                <a:solidFill>
                  <a:schemeClr val="tx1"/>
                </a:solidFill>
              </a:rPr>
              <a:t>Models</a:t>
            </a:r>
            <a:endParaRPr lang="es-AR" sz="1400" b="1" dirty="0">
              <a:solidFill>
                <a:schemeClr val="tx1"/>
              </a:solidFill>
            </a:endParaRPr>
          </a:p>
        </p:txBody>
      </p:sp>
      <p:sp>
        <p:nvSpPr>
          <p:cNvPr id="25" name="Right Arrow 24"/>
          <p:cNvSpPr/>
          <p:nvPr/>
        </p:nvSpPr>
        <p:spPr>
          <a:xfrm rot="5400000">
            <a:off x="8171797" y="4216195"/>
            <a:ext cx="982697" cy="53037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19" name="Lightning Bolt 18"/>
          <p:cNvSpPr/>
          <p:nvPr/>
        </p:nvSpPr>
        <p:spPr>
          <a:xfrm rot="6651442">
            <a:off x="6726523" y="5341942"/>
            <a:ext cx="639733" cy="1295400"/>
          </a:xfrm>
          <a:prstGeom prst="lightningBol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26" name="Isosceles Triangle 25"/>
          <p:cNvSpPr/>
          <p:nvPr/>
        </p:nvSpPr>
        <p:spPr>
          <a:xfrm>
            <a:off x="4545806" y="5258593"/>
            <a:ext cx="1721802" cy="1260563"/>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2000" b="1" dirty="0" err="1" smtClean="0">
                <a:solidFill>
                  <a:schemeClr val="tx1"/>
                </a:solidFill>
              </a:rPr>
              <a:t>Event</a:t>
            </a:r>
            <a:endParaRPr lang="es-AR" sz="2000" b="1" dirty="0">
              <a:solidFill>
                <a:schemeClr val="tx1"/>
              </a:solidFill>
            </a:endParaRPr>
          </a:p>
        </p:txBody>
      </p:sp>
    </p:spTree>
    <p:extLst>
      <p:ext uri="{BB962C8B-B14F-4D97-AF65-F5344CB8AC3E}">
        <p14:creationId xmlns:p14="http://schemas.microsoft.com/office/powerpoint/2010/main" val="203291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randombar(horizontal)">
                                      <p:cBhvr>
                                        <p:cTn id="15" dur="500"/>
                                        <p:tgtEl>
                                          <p:spTgt spid="1026"/>
                                        </p:tgtEl>
                                      </p:cBhvr>
                                    </p:animEffect>
                                  </p:childTnLst>
                                </p:cTn>
                              </p:par>
                              <p:par>
                                <p:cTn id="16" presetID="14"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64" presetClass="path" presetSubtype="0" accel="50000" decel="50000" fill="hold" nodeType="withEffect">
                                  <p:stCondLst>
                                    <p:cond delay="0"/>
                                  </p:stCondLst>
                                  <p:childTnLst>
                                    <p:animMotion origin="layout" path="M 1.25E-6 5E-6 L 0.00078 -0.20542 " pathEditMode="relative" rAng="0" ptsTypes="AA">
                                      <p:cBhvr>
                                        <p:cTn id="35" dur="2000" fill="hold"/>
                                        <p:tgtEl>
                                          <p:spTgt spid="1026"/>
                                        </p:tgtEl>
                                        <p:attrNameLst>
                                          <p:attrName>ppt_x</p:attrName>
                                          <p:attrName>ppt_y</p:attrName>
                                        </p:attrNameLst>
                                      </p:cBhvr>
                                      <p:rCtr x="31" y="-10271"/>
                                    </p:animMotion>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5E-6 1.66667E-6 L 0.00062 0.35875 " pathEditMode="relative" rAng="0" ptsTypes="AA">
                                      <p:cBhvr>
                                        <p:cTn id="57" dur="2000" fill="hold"/>
                                        <p:tgtEl>
                                          <p:spTgt spid="14"/>
                                        </p:tgtEl>
                                        <p:attrNameLst>
                                          <p:attrName>ppt_x</p:attrName>
                                          <p:attrName>ppt_y</p:attrName>
                                        </p:attrNameLst>
                                      </p:cBhvr>
                                      <p:rCtr x="31" y="17937"/>
                                    </p:animMotion>
                                  </p:childTnLst>
                                </p:cTn>
                              </p:par>
                            </p:childTnLst>
                          </p:cTn>
                        </p:par>
                        <p:par>
                          <p:cTn id="58" fill="hold">
                            <p:stCondLst>
                              <p:cond delay="2000"/>
                            </p:stCondLst>
                            <p:childTnLst>
                              <p:par>
                                <p:cTn id="59" presetID="14" presetClass="entr" presetSubtype="1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randombar(horizontal)">
                                      <p:cBhvr>
                                        <p:cTn id="61" dur="500"/>
                                        <p:tgtEl>
                                          <p:spTgt spid="24"/>
                                        </p:tgtEl>
                                      </p:cBhvr>
                                    </p:animEffect>
                                  </p:childTnLst>
                                </p:cTn>
                              </p:par>
                            </p:childTnLst>
                          </p:cTn>
                        </p:par>
                        <p:par>
                          <p:cTn id="62" fill="hold">
                            <p:stCondLst>
                              <p:cond delay="2500"/>
                            </p:stCondLst>
                            <p:childTnLst>
                              <p:par>
                                <p:cTn id="63" presetID="22" presetClass="entr" presetSubtype="1"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right)">
                                      <p:cBhvr>
                                        <p:cTn id="69" dur="500"/>
                                        <p:tgtEl>
                                          <p:spTgt spid="1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p:cTn id="72" dur="1000" fill="hold"/>
                                        <p:tgtEl>
                                          <p:spTgt spid="26"/>
                                        </p:tgtEl>
                                        <p:attrNameLst>
                                          <p:attrName>ppt_w</p:attrName>
                                        </p:attrNameLst>
                                      </p:cBhvr>
                                      <p:tavLst>
                                        <p:tav tm="0">
                                          <p:val>
                                            <p:fltVal val="0"/>
                                          </p:val>
                                        </p:tav>
                                        <p:tav tm="100000">
                                          <p:val>
                                            <p:strVal val="#ppt_w"/>
                                          </p:val>
                                        </p:tav>
                                      </p:tavLst>
                                    </p:anim>
                                    <p:anim calcmode="lin" valueType="num">
                                      <p:cBhvr>
                                        <p:cTn id="73" dur="1000" fill="hold"/>
                                        <p:tgtEl>
                                          <p:spTgt spid="26"/>
                                        </p:tgtEl>
                                        <p:attrNameLst>
                                          <p:attrName>ppt_h</p:attrName>
                                        </p:attrNameLst>
                                      </p:cBhvr>
                                      <p:tavLst>
                                        <p:tav tm="0">
                                          <p:val>
                                            <p:fltVal val="0"/>
                                          </p:val>
                                        </p:tav>
                                        <p:tav tm="100000">
                                          <p:val>
                                            <p:strVal val="#ppt_h"/>
                                          </p:val>
                                        </p:tav>
                                      </p:tavLst>
                                    </p:anim>
                                    <p:anim calcmode="lin" valueType="num">
                                      <p:cBhvr>
                                        <p:cTn id="74" dur="1000" fill="hold"/>
                                        <p:tgtEl>
                                          <p:spTgt spid="26"/>
                                        </p:tgtEl>
                                        <p:attrNameLst>
                                          <p:attrName>style.rotation</p:attrName>
                                        </p:attrNameLst>
                                      </p:cBhvr>
                                      <p:tavLst>
                                        <p:tav tm="0">
                                          <p:val>
                                            <p:fltVal val="90"/>
                                          </p:val>
                                        </p:tav>
                                        <p:tav tm="100000">
                                          <p:val>
                                            <p:fltVal val="0"/>
                                          </p:val>
                                        </p:tav>
                                      </p:tavLst>
                                    </p:anim>
                                    <p:animEffect transition="in" filter="fade">
                                      <p:cBhvr>
                                        <p:cTn id="7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3" grpId="0" animBg="1"/>
      <p:bldP spid="13" grpId="1" animBg="1"/>
      <p:bldP spid="15" grpId="0" animBg="1"/>
      <p:bldP spid="15" grpId="1" animBg="1"/>
      <p:bldP spid="18" grpId="0" animBg="1"/>
      <p:bldP spid="20" grpId="0" animBg="1"/>
      <p:bldP spid="21" grpId="0" animBg="1"/>
      <p:bldP spid="22" grpId="0" animBg="1"/>
      <p:bldP spid="23" grpId="0" animBg="1"/>
      <p:bldP spid="24" grpId="0" animBg="1"/>
      <p:bldP spid="25" grpId="0" animBg="1"/>
      <p:bldP spid="19"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4: i18n</a:t>
            </a:r>
            <a:endParaRPr lang="en-US" sz="1000" kern="1000" spc="90" dirty="0">
              <a:solidFill>
                <a:srgbClr val="7DBC3A"/>
              </a:solidFill>
              <a:latin typeface="Helvetica"/>
              <a:cs typeface="Helvetica"/>
            </a:endParaRPr>
          </a:p>
        </p:txBody>
      </p:sp>
      <p:sp>
        <p:nvSpPr>
          <p:cNvPr id="4" name="Rectangle 3"/>
          <p:cNvSpPr/>
          <p:nvPr/>
        </p:nvSpPr>
        <p:spPr>
          <a:xfrm>
            <a:off x="583406" y="2240696"/>
            <a:ext cx="6400800" cy="646331"/>
          </a:xfrm>
          <a:prstGeom prst="rect">
            <a:avLst/>
          </a:prstGeom>
        </p:spPr>
        <p:txBody>
          <a:bodyPr wrap="square">
            <a:spAutoFit/>
          </a:bodyPr>
          <a:lstStyle/>
          <a:p>
            <a:pPr marL="171450" indent="-171450">
              <a:buFont typeface="Arial" pitchFamily="34" charset="0"/>
              <a:buChar char="•"/>
              <a:defRPr/>
            </a:pPr>
            <a:r>
              <a:rPr lang="en-US" sz="1200" dirty="0">
                <a:solidFill>
                  <a:schemeClr val="tx1">
                    <a:tint val="75000"/>
                  </a:schemeClr>
                </a:solidFill>
                <a:latin typeface="+mn-lt"/>
                <a:ea typeface="+mn-ea"/>
                <a:cs typeface="+mn-cs"/>
              </a:rPr>
              <a:t>In the </a:t>
            </a:r>
            <a:r>
              <a:rPr lang="en-US" sz="1200" dirty="0" err="1">
                <a:solidFill>
                  <a:schemeClr val="tx1">
                    <a:tint val="75000"/>
                  </a:schemeClr>
                </a:solidFill>
                <a:latin typeface="+mn-lt"/>
                <a:ea typeface="+mn-ea"/>
                <a:cs typeface="+mn-cs"/>
              </a:rPr>
              <a:t>messages.properties</a:t>
            </a:r>
            <a:r>
              <a:rPr lang="en-US" sz="1200" dirty="0">
                <a:solidFill>
                  <a:schemeClr val="tx1">
                    <a:tint val="75000"/>
                  </a:schemeClr>
                </a:solidFill>
                <a:latin typeface="+mn-lt"/>
                <a:ea typeface="+mn-ea"/>
                <a:cs typeface="+mn-cs"/>
              </a:rPr>
              <a:t> file look for the line</a:t>
            </a:r>
            <a:r>
              <a:rPr lang="en-US" sz="1200" dirty="0" smtClean="0">
                <a:solidFill>
                  <a:schemeClr val="tx1">
                    <a:tint val="75000"/>
                  </a:schemeClr>
                </a:solidFill>
                <a:latin typeface="+mn-lt"/>
                <a:ea typeface="+mn-ea"/>
                <a:cs typeface="+mn-cs"/>
              </a:rPr>
              <a:t>:  </a:t>
            </a:r>
            <a:r>
              <a:rPr lang="en-US" sz="1200" b="1" dirty="0" err="1" smtClean="0">
                <a:solidFill>
                  <a:schemeClr val="tx1">
                    <a:tint val="75000"/>
                  </a:schemeClr>
                </a:solidFill>
                <a:latin typeface="+mn-lt"/>
                <a:ea typeface="+mn-ea"/>
                <a:cs typeface="+mn-cs"/>
              </a:rPr>
              <a:t>price.strategy</a:t>
            </a:r>
            <a:r>
              <a:rPr lang="en-US" sz="1200" dirty="0">
                <a:solidFill>
                  <a:schemeClr val="tx1">
                    <a:tint val="75000"/>
                  </a:schemeClr>
                </a:solidFill>
                <a:latin typeface="+mn-lt"/>
                <a:ea typeface="+mn-ea"/>
                <a:cs typeface="+mn-cs"/>
              </a:rPr>
              <a:t>.</a:t>
            </a:r>
          </a:p>
          <a:p>
            <a:pPr marL="171450" indent="-171450">
              <a:buFont typeface="Arial" pitchFamily="34" charset="0"/>
              <a:buChar char="•"/>
              <a:defRPr/>
            </a:pPr>
            <a:r>
              <a:rPr lang="en-US" sz="1200" dirty="0">
                <a:solidFill>
                  <a:schemeClr val="tx1">
                    <a:tint val="75000"/>
                  </a:schemeClr>
                </a:solidFill>
                <a:latin typeface="+mn-lt"/>
                <a:ea typeface="+mn-ea"/>
                <a:cs typeface="+mn-cs"/>
              </a:rPr>
              <a:t>There add a new entry following this pattern</a:t>
            </a:r>
            <a:r>
              <a:rPr lang="en-US" sz="1200" dirty="0" smtClean="0">
                <a:solidFill>
                  <a:schemeClr val="tx1">
                    <a:tint val="75000"/>
                  </a:schemeClr>
                </a:solidFill>
                <a:latin typeface="+mn-lt"/>
                <a:ea typeface="+mn-ea"/>
                <a:cs typeface="+mn-cs"/>
              </a:rPr>
              <a:t>: </a:t>
            </a:r>
            <a:r>
              <a:rPr lang="en-US" sz="1200" b="1" dirty="0" err="1" smtClean="0">
                <a:solidFill>
                  <a:schemeClr val="tx1">
                    <a:tint val="75000"/>
                  </a:schemeClr>
                </a:solidFill>
                <a:latin typeface="+mn-lt"/>
                <a:ea typeface="+mn-ea"/>
                <a:cs typeface="+mn-cs"/>
              </a:rPr>
              <a:t>price.strategy.MY_PRICING_STRATEGY</a:t>
            </a:r>
            <a:endParaRPr lang="en-US" sz="1200" b="1" dirty="0">
              <a:solidFill>
                <a:schemeClr val="tx1">
                  <a:tint val="75000"/>
                </a:schemeClr>
              </a:solidFill>
              <a:latin typeface="+mn-lt"/>
              <a:ea typeface="+mn-ea"/>
              <a:cs typeface="+mn-cs"/>
            </a:endParaRPr>
          </a:p>
          <a:p>
            <a:pPr marL="171450" indent="-171450">
              <a:buFont typeface="Arial" pitchFamily="34" charset="0"/>
              <a:buChar char="•"/>
              <a:defRPr/>
            </a:pPr>
            <a:r>
              <a:rPr lang="en-US" sz="1200" dirty="0">
                <a:solidFill>
                  <a:schemeClr val="tx1">
                    <a:tint val="75000"/>
                  </a:schemeClr>
                </a:solidFill>
                <a:latin typeface="+mn-lt"/>
                <a:ea typeface="+mn-ea"/>
                <a:cs typeface="+mn-cs"/>
              </a:rPr>
              <a:t>So it’s the same name you used in the </a:t>
            </a:r>
            <a:r>
              <a:rPr lang="en-US" sz="1200" dirty="0" err="1">
                <a:solidFill>
                  <a:schemeClr val="tx1">
                    <a:tint val="75000"/>
                  </a:schemeClr>
                </a:solidFill>
                <a:latin typeface="+mn-lt"/>
                <a:ea typeface="+mn-ea"/>
                <a:cs typeface="+mn-cs"/>
              </a:rPr>
              <a:t>enum</a:t>
            </a:r>
            <a:r>
              <a:rPr lang="en-US" sz="1200" dirty="0">
                <a:solidFill>
                  <a:schemeClr val="tx1">
                    <a:tint val="75000"/>
                  </a:schemeClr>
                </a:solidFill>
                <a:latin typeface="+mn-lt"/>
                <a:ea typeface="+mn-ea"/>
                <a:cs typeface="+mn-cs"/>
              </a:rPr>
              <a:t>.</a:t>
            </a:r>
          </a:p>
        </p:txBody>
      </p:sp>
      <p:pic>
        <p:nvPicPr>
          <p:cNvPr id="13" name="Picture 2" descr="C:\Users\jmvidal\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205" y="3277394"/>
            <a:ext cx="5316593"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24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 calcmode="lin" valueType="num">
                                      <p:cBhvr>
                                        <p:cTn id="22" dur="500" fill="hold"/>
                                        <p:tgtEl>
                                          <p:spTgt spid="4"/>
                                        </p:tgtEl>
                                        <p:attrNameLst>
                                          <p:attrName>style.rotation</p:attrName>
                                        </p:attrNameLst>
                                      </p:cBhvr>
                                      <p:tavLst>
                                        <p:tav tm="0">
                                          <p:val>
                                            <p:fltVal val="360"/>
                                          </p:val>
                                        </p:tav>
                                        <p:tav tm="100000">
                                          <p:val>
                                            <p:fltVal val="0"/>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Scale>
                                      <p:cBhvr>
                                        <p:cTn id="28"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13"/>
                                        </p:tgtEl>
                                        <p:attrNameLst>
                                          <p:attrName>ppt_x</p:attrName>
                                          <p:attrName>ppt_y</p:attrName>
                                        </p:attrNameLst>
                                      </p:cBhvr>
                                    </p:animMotion>
                                    <p:animEffect transition="in" filter="fade">
                                      <p:cBhvr>
                                        <p:cTn id="3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Pricing Models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a new Pricing </a:t>
            </a:r>
            <a:r>
              <a:rPr lang="en-US" sz="2200" dirty="0" smtClean="0">
                <a:solidFill>
                  <a:srgbClr val="535353"/>
                </a:solidFill>
                <a:latin typeface="Helvetica"/>
                <a:cs typeface="Helvetica"/>
              </a:rPr>
              <a:t>Model?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7" name="Rectangle 6"/>
          <p:cNvSpPr/>
          <p:nvPr/>
        </p:nvSpPr>
        <p:spPr>
          <a:xfrm>
            <a:off x="2488406" y="2972594"/>
            <a:ext cx="4940327"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Show Example</a:t>
            </a:r>
          </a:p>
        </p:txBody>
      </p:sp>
    </p:spTree>
    <p:extLst>
      <p:ext uri="{BB962C8B-B14F-4D97-AF65-F5344CB8AC3E}">
        <p14:creationId xmlns:p14="http://schemas.microsoft.com/office/powerpoint/2010/main" val="94463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plus(i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4593114"/>
            <a:ext cx="23488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5009674"/>
            <a:ext cx="151061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4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What are internal events? </a:t>
            </a:r>
          </a:p>
          <a:p>
            <a:pPr algn="l"/>
            <a:endParaRPr lang="en-US" sz="2200" dirty="0">
              <a:solidFill>
                <a:srgbClr val="535353"/>
              </a:solidFill>
              <a:latin typeface="Helvetica"/>
              <a:cs typeface="Helvetica"/>
            </a:endParaRPr>
          </a:p>
        </p:txBody>
      </p:sp>
      <p:sp>
        <p:nvSpPr>
          <p:cNvPr id="4" name="Rectangle 3"/>
          <p:cNvSpPr/>
          <p:nvPr/>
        </p:nvSpPr>
        <p:spPr>
          <a:xfrm>
            <a:off x="583406" y="2132161"/>
            <a:ext cx="6172200" cy="1015663"/>
          </a:xfrm>
          <a:prstGeom prst="rect">
            <a:avLst/>
          </a:prstGeom>
        </p:spPr>
        <p:txBody>
          <a:bodyPr wrap="square">
            <a:spAutoFit/>
          </a:bodyPr>
          <a:lstStyle/>
          <a:p>
            <a:pPr marL="171450" indent="-171450">
              <a:buFont typeface="Arial" pitchFamily="34" charset="0"/>
              <a:buChar char="•"/>
              <a:defRPr/>
            </a:pPr>
            <a:r>
              <a:rPr lang="en-US" sz="1200" dirty="0" smtClean="0">
                <a:solidFill>
                  <a:schemeClr val="tx1">
                    <a:tint val="75000"/>
                  </a:schemeClr>
                </a:solidFill>
                <a:latin typeface="+mn-lt"/>
                <a:ea typeface="+mn-ea"/>
                <a:cs typeface="+mn-cs"/>
              </a:rPr>
              <a:t>Internal </a:t>
            </a:r>
            <a:r>
              <a:rPr lang="en-US" sz="1200" dirty="0">
                <a:solidFill>
                  <a:schemeClr val="tx1">
                    <a:tint val="75000"/>
                  </a:schemeClr>
                </a:solidFill>
                <a:latin typeface="+mn-lt"/>
                <a:ea typeface="+mn-ea"/>
                <a:cs typeface="+mn-cs"/>
              </a:rPr>
              <a:t>event plug-ins “listen” for a specific event that is triggered and perform an action when it does (listener pattern).</a:t>
            </a:r>
          </a:p>
          <a:p>
            <a:pPr marL="171450" indent="-171450">
              <a:buFont typeface="Arial" pitchFamily="34" charset="0"/>
              <a:buChar char="•"/>
              <a:defRPr/>
            </a:pPr>
            <a:r>
              <a:rPr lang="en-US" sz="1200" dirty="0">
                <a:solidFill>
                  <a:schemeClr val="tx1">
                    <a:tint val="75000"/>
                  </a:schemeClr>
                </a:solidFill>
                <a:latin typeface="+mn-lt"/>
                <a:ea typeface="+mn-ea"/>
                <a:cs typeface="+mn-cs"/>
              </a:rPr>
              <a:t>Events extend/implement </a:t>
            </a:r>
            <a:r>
              <a:rPr lang="en-US" sz="1200" dirty="0" smtClean="0">
                <a:solidFill>
                  <a:schemeClr val="tx1">
                    <a:tint val="75000"/>
                  </a:schemeClr>
                </a:solidFill>
                <a:latin typeface="+mn-lt"/>
                <a:ea typeface="+mn-ea"/>
                <a:cs typeface="+mn-cs"/>
              </a:rPr>
              <a:t>the event interface.</a:t>
            </a:r>
            <a:endParaRPr lang="en-US" sz="1200" dirty="0">
              <a:solidFill>
                <a:schemeClr val="tx1">
                  <a:tint val="75000"/>
                </a:schemeClr>
              </a:solidFill>
              <a:latin typeface="+mn-lt"/>
              <a:ea typeface="+mn-ea"/>
              <a:cs typeface="+mn-cs"/>
            </a:endParaRPr>
          </a:p>
          <a:p>
            <a:pPr marL="171450" indent="-171450">
              <a:buFont typeface="Arial" pitchFamily="34" charset="0"/>
              <a:buChar char="•"/>
              <a:defRPr/>
            </a:pPr>
            <a:r>
              <a:rPr lang="en-US" sz="1200" dirty="0">
                <a:solidFill>
                  <a:schemeClr val="tx1">
                    <a:tint val="75000"/>
                  </a:schemeClr>
                </a:solidFill>
                <a:latin typeface="+mn-lt"/>
                <a:ea typeface="+mn-ea"/>
                <a:cs typeface="+mn-cs"/>
              </a:rPr>
              <a:t>An Event encapsulates all the information that is </a:t>
            </a:r>
            <a:r>
              <a:rPr lang="en-US" sz="1200" dirty="0" smtClean="0">
                <a:solidFill>
                  <a:schemeClr val="tx1">
                    <a:tint val="75000"/>
                  </a:schemeClr>
                </a:solidFill>
                <a:latin typeface="+mn-lt"/>
                <a:ea typeface="+mn-ea"/>
                <a:cs typeface="+mn-cs"/>
              </a:rPr>
              <a:t>needed </a:t>
            </a:r>
            <a:r>
              <a:rPr lang="en-US" sz="1200" dirty="0">
                <a:solidFill>
                  <a:schemeClr val="tx1">
                    <a:tint val="75000"/>
                  </a:schemeClr>
                </a:solidFill>
                <a:latin typeface="+mn-lt"/>
                <a:ea typeface="+mn-ea"/>
                <a:cs typeface="+mn-cs"/>
              </a:rPr>
              <a:t>by the listener to </a:t>
            </a:r>
            <a:r>
              <a:rPr lang="en-US" sz="1200" dirty="0" smtClean="0">
                <a:solidFill>
                  <a:schemeClr val="tx1">
                    <a:tint val="75000"/>
                  </a:schemeClr>
                </a:solidFill>
                <a:latin typeface="+mn-lt"/>
                <a:ea typeface="+mn-ea"/>
                <a:cs typeface="+mn-cs"/>
              </a:rPr>
              <a:t>process.</a:t>
            </a:r>
            <a:endParaRPr lang="en-US" sz="1200" dirty="0">
              <a:solidFill>
                <a:schemeClr val="tx1">
                  <a:tint val="75000"/>
                </a:schemeClr>
              </a:solidFill>
              <a:latin typeface="+mn-lt"/>
              <a:ea typeface="+mn-ea"/>
              <a:cs typeface="+mn-cs"/>
            </a:endParaRPr>
          </a:p>
          <a:p>
            <a:pPr marL="171450" indent="-171450">
              <a:buFont typeface="Arial" pitchFamily="34" charset="0"/>
              <a:buChar char="•"/>
              <a:defRPr/>
            </a:pPr>
            <a:endParaRPr lang="en-US" sz="1200" dirty="0">
              <a:solidFill>
                <a:schemeClr val="tx1">
                  <a:tint val="75000"/>
                </a:schemeClr>
              </a:solidFill>
              <a:latin typeface="+mn-lt"/>
              <a:ea typeface="+mn-ea"/>
              <a:cs typeface="+mn-cs"/>
            </a:endParaRPr>
          </a:p>
        </p:txBody>
      </p:sp>
      <p:sp>
        <p:nvSpPr>
          <p:cNvPr id="6" name="Text Placeholder 5"/>
          <p:cNvSpPr txBox="1">
            <a:spLocks/>
          </p:cNvSpPr>
          <p:nvPr/>
        </p:nvSpPr>
        <p:spPr>
          <a:xfrm>
            <a:off x="6420939" y="4180566"/>
            <a:ext cx="1798856" cy="660198"/>
          </a:xfrm>
          <a:prstGeom prst="rect">
            <a:avLst/>
          </a:prstGeom>
        </p:spPr>
        <p:txBody>
          <a:bodyPr vert="horz" lIns="91440" tIns="45720" rIns="91440" bIns="45720" rtlCol="0" anchor="t">
            <a:normAutofit lnSpcReduction="10000"/>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defTabSz="457200" rtl="0" eaLnBrk="0" fontAlgn="base" hangingPunct="0">
              <a:spcBef>
                <a:spcPct val="20000"/>
              </a:spcBef>
              <a:spcAft>
                <a:spcPct val="0"/>
              </a:spcAft>
              <a:buFont typeface="Arial" charset="0"/>
              <a:buNone/>
              <a:defRPr sz="2000" b="1" kern="1200"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mn-lt"/>
                <a:ea typeface="MS PGothic" pitchFamily="34" charset="-128"/>
                <a:cs typeface="ＭＳ Ｐゴシック" charset="0"/>
              </a:defRPr>
            </a:lvl1pPr>
            <a:lvl2pPr marL="457200" indent="0" algn="l" defTabSz="457200" rtl="0" eaLnBrk="0" fontAlgn="base" hangingPunct="0">
              <a:spcBef>
                <a:spcPct val="20000"/>
              </a:spcBef>
              <a:spcAft>
                <a:spcPct val="0"/>
              </a:spcAft>
              <a:buFont typeface="Arial" charset="0"/>
              <a:buNone/>
              <a:defRPr sz="18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2pPr>
            <a:lvl3pPr marL="914400" indent="0" algn="l" defTabSz="457200" rtl="0" eaLnBrk="0" fontAlgn="base" hangingPunct="0">
              <a:spcBef>
                <a:spcPct val="20000"/>
              </a:spcBef>
              <a:spcAft>
                <a:spcPct val="0"/>
              </a:spcAft>
              <a:buFont typeface="Arial" charset="0"/>
              <a:buNone/>
              <a:defRPr sz="16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3pPr>
            <a:lvl4pPr marL="13716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4pPr>
            <a:lvl5pPr marL="18288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l" eaLnBrk="1" hangingPunct="1">
              <a:defRPr/>
            </a:pPr>
            <a:r>
              <a:rPr lang="en-US" sz="4000" b="0" dirty="0" smtClean="0">
                <a:ea typeface="ＭＳ Ｐゴシック" charset="0"/>
              </a:rPr>
              <a:t>ACTION</a:t>
            </a:r>
            <a:endParaRPr lang="en-US" dirty="0" smtClean="0">
              <a:effectLst/>
            </a:endParaRPr>
          </a:p>
        </p:txBody>
      </p:sp>
      <p:sp>
        <p:nvSpPr>
          <p:cNvPr id="7" name="Text Placeholder 5"/>
          <p:cNvSpPr txBox="1">
            <a:spLocks/>
          </p:cNvSpPr>
          <p:nvPr/>
        </p:nvSpPr>
        <p:spPr>
          <a:xfrm>
            <a:off x="3267718" y="4115594"/>
            <a:ext cx="2262473" cy="790141"/>
          </a:xfrm>
          <a:prstGeom prst="rect">
            <a:avLst/>
          </a:prstGeom>
        </p:spPr>
        <p:txBody>
          <a:bodyPr vert="horz" lIns="91440" tIns="45720" rIns="91440" bIns="45720" rtlCol="0" anchor="t">
            <a:norm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defTabSz="457200" rtl="0" eaLnBrk="0" fontAlgn="base" hangingPunct="0">
              <a:spcBef>
                <a:spcPct val="20000"/>
              </a:spcBef>
              <a:spcAft>
                <a:spcPct val="0"/>
              </a:spcAft>
              <a:buFont typeface="Arial" charset="0"/>
              <a:buNone/>
              <a:defRPr sz="2000" b="1" kern="1200"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mn-lt"/>
                <a:ea typeface="MS PGothic" pitchFamily="34" charset="-128"/>
                <a:cs typeface="ＭＳ Ｐゴシック" charset="0"/>
              </a:defRPr>
            </a:lvl1pPr>
            <a:lvl2pPr marL="457200" indent="0" algn="l" defTabSz="457200" rtl="0" eaLnBrk="0" fontAlgn="base" hangingPunct="0">
              <a:spcBef>
                <a:spcPct val="20000"/>
              </a:spcBef>
              <a:spcAft>
                <a:spcPct val="0"/>
              </a:spcAft>
              <a:buFont typeface="Arial" charset="0"/>
              <a:buNone/>
              <a:defRPr sz="18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2pPr>
            <a:lvl3pPr marL="914400" indent="0" algn="l" defTabSz="457200" rtl="0" eaLnBrk="0" fontAlgn="base" hangingPunct="0">
              <a:spcBef>
                <a:spcPct val="20000"/>
              </a:spcBef>
              <a:spcAft>
                <a:spcPct val="0"/>
              </a:spcAft>
              <a:buFont typeface="Arial" charset="0"/>
              <a:buNone/>
              <a:defRPr sz="16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3pPr>
            <a:lvl4pPr marL="13716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4pPr>
            <a:lvl5pPr marL="18288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l" eaLnBrk="1" hangingPunct="1">
              <a:defRPr/>
            </a:pPr>
            <a:r>
              <a:rPr lang="en-US" sz="4000" b="0" dirty="0" smtClean="0">
                <a:ea typeface="ＭＳ Ｐゴシック" charset="0"/>
              </a:rPr>
              <a:t>LISTENER</a:t>
            </a:r>
            <a:endParaRPr lang="en-US" dirty="0" smtClean="0">
              <a:effectLst/>
            </a:endParaRPr>
          </a:p>
        </p:txBody>
      </p:sp>
      <p:sp>
        <p:nvSpPr>
          <p:cNvPr id="8" name="Text Placeholder 5"/>
          <p:cNvSpPr txBox="1">
            <a:spLocks/>
          </p:cNvSpPr>
          <p:nvPr/>
        </p:nvSpPr>
        <p:spPr>
          <a:xfrm>
            <a:off x="711219" y="4180567"/>
            <a:ext cx="1798856" cy="660198"/>
          </a:xfrm>
          <a:prstGeom prst="rect">
            <a:avLst/>
          </a:prstGeom>
        </p:spPr>
        <p:txBody>
          <a:bodyPr vert="horz" lIns="91440" tIns="45720" rIns="91440" bIns="45720" rtlCol="0" anchor="t">
            <a:normAutofit lnSpcReduction="10000"/>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defTabSz="457200" rtl="0" eaLnBrk="0" fontAlgn="base" hangingPunct="0">
              <a:spcBef>
                <a:spcPct val="20000"/>
              </a:spcBef>
              <a:spcAft>
                <a:spcPct val="0"/>
              </a:spcAft>
              <a:buFont typeface="Arial" charset="0"/>
              <a:buNone/>
              <a:defRPr sz="2000" b="1" kern="1200"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mn-lt"/>
                <a:ea typeface="MS PGothic" pitchFamily="34" charset="-128"/>
                <a:cs typeface="ＭＳ Ｐゴシック" charset="0"/>
              </a:defRPr>
            </a:lvl1pPr>
            <a:lvl2pPr marL="457200" indent="0" algn="l" defTabSz="457200" rtl="0" eaLnBrk="0" fontAlgn="base" hangingPunct="0">
              <a:spcBef>
                <a:spcPct val="20000"/>
              </a:spcBef>
              <a:spcAft>
                <a:spcPct val="0"/>
              </a:spcAft>
              <a:buFont typeface="Arial" charset="0"/>
              <a:buNone/>
              <a:defRPr sz="18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2pPr>
            <a:lvl3pPr marL="914400" indent="0" algn="l" defTabSz="457200" rtl="0" eaLnBrk="0" fontAlgn="base" hangingPunct="0">
              <a:spcBef>
                <a:spcPct val="20000"/>
              </a:spcBef>
              <a:spcAft>
                <a:spcPct val="0"/>
              </a:spcAft>
              <a:buFont typeface="Arial" charset="0"/>
              <a:buNone/>
              <a:defRPr sz="16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3pPr>
            <a:lvl4pPr marL="13716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4pPr>
            <a:lvl5pPr marL="1828800" indent="0" algn="l" defTabSz="457200" rtl="0" eaLnBrk="0" fontAlgn="base" hangingPunct="0">
              <a:spcBef>
                <a:spcPct val="20000"/>
              </a:spcBef>
              <a:spcAft>
                <a:spcPct val="0"/>
              </a:spcAft>
              <a:buFont typeface="Arial" charset="0"/>
              <a:buNone/>
              <a:defRPr sz="1400" kern="1200">
                <a:ln w="18415" cmpd="sng">
                  <a:solidFill>
                    <a:srgbClr val="FFFFFF"/>
                  </a:solidFill>
                  <a:prstDash val="solid"/>
                </a:ln>
                <a:solidFill>
                  <a:schemeClr val="tx1">
                    <a:tint val="75000"/>
                  </a:schemeClr>
                </a:solidFill>
                <a:effectLst>
                  <a:outerShdw blurRad="63500" dir="3600000" algn="tl" rotWithShape="0">
                    <a:srgbClr val="000000">
                      <a:alpha val="70000"/>
                    </a:srgbClr>
                  </a:outerShdw>
                </a:effectLst>
                <a:latin typeface="+mn-lt"/>
                <a:ea typeface="MS PGothic" pitchFamily="34" charset="-128"/>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l" eaLnBrk="1" hangingPunct="1">
              <a:defRPr/>
            </a:pPr>
            <a:r>
              <a:rPr lang="en-US" sz="4000" b="0" dirty="0" smtClean="0">
                <a:ea typeface="ＭＳ Ｐゴシック" charset="0"/>
              </a:rPr>
              <a:t>EVENT</a:t>
            </a:r>
            <a:endParaRPr lang="en-US" dirty="0" smtClean="0">
              <a:effectLst/>
            </a:endParaRPr>
          </a:p>
        </p:txBody>
      </p:sp>
      <p:sp>
        <p:nvSpPr>
          <p:cNvPr id="9" name="Right Arrow 8"/>
          <p:cNvSpPr/>
          <p:nvPr/>
        </p:nvSpPr>
        <p:spPr>
          <a:xfrm>
            <a:off x="2447510" y="4282063"/>
            <a:ext cx="683394" cy="45720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
        <p:nvSpPr>
          <p:cNvPr id="10" name="Right Arrow 9"/>
          <p:cNvSpPr/>
          <p:nvPr/>
        </p:nvSpPr>
        <p:spPr>
          <a:xfrm>
            <a:off x="5530191" y="4282065"/>
            <a:ext cx="683394" cy="45720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8047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 calcmode="lin" valueType="num">
                                      <p:cBhvr>
                                        <p:cTn id="16" dur="500" fill="hold"/>
                                        <p:tgtEl>
                                          <p:spTgt spid="4"/>
                                        </p:tgtEl>
                                        <p:attrNameLst>
                                          <p:attrName>style.rotation</p:attrName>
                                        </p:attrNameLst>
                                      </p:cBhvr>
                                      <p:tavLst>
                                        <p:tav tm="0">
                                          <p:val>
                                            <p:fltVal val="360"/>
                                          </p:val>
                                        </p:tav>
                                        <p:tav tm="100000">
                                          <p:val>
                                            <p:fltVal val="0"/>
                                          </p:val>
                                        </p:tav>
                                      </p:tavLst>
                                    </p:anim>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16" presetClass="entr" presetSubtype="21"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2000"/>
                            </p:stCondLst>
                            <p:childTnLst>
                              <p:par>
                                <p:cTn id="36" presetID="16" presetClass="entr" presetSubtype="21"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82594" y="5009674"/>
            <a:ext cx="15106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82594" y="5225827"/>
            <a:ext cx="260175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65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1: Create the Event</a:t>
            </a:r>
            <a:endParaRPr lang="en-US" sz="1000" kern="1000" spc="90" dirty="0">
              <a:solidFill>
                <a:srgbClr val="7DBC3A"/>
              </a:solidFill>
              <a:latin typeface="Helvetica"/>
              <a:cs typeface="Helvetica"/>
            </a:endParaRPr>
          </a:p>
        </p:txBody>
      </p:sp>
      <p:pic>
        <p:nvPicPr>
          <p:cNvPr id="12" name="Picture 2" descr="C:\Users\jmvidal\Desktop\iev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339" y="2522265"/>
            <a:ext cx="5501021" cy="36532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jmvidal\Desktop\ev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763" y="1524794"/>
            <a:ext cx="5120173" cy="5648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4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3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style.rotation</p:attrName>
                                        </p:attrNameLst>
                                      </p:cBhvr>
                                      <p:tavLst>
                                        <p:tav tm="0">
                                          <p:val>
                                            <p:fltVal val="90"/>
                                          </p:val>
                                        </p:tav>
                                        <p:tav tm="100000">
                                          <p:val>
                                            <p:fltVal val="0"/>
                                          </p:val>
                                        </p:tav>
                                      </p:tavLst>
                                    </p:anim>
                                    <p:animEffect transition="in" filter="fade">
                                      <p:cBhvr>
                                        <p:cTn id="3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2</a:t>
            </a:r>
            <a:r>
              <a:rPr lang="en-US" sz="1000" kern="1000" spc="90" dirty="0" smtClean="0">
                <a:solidFill>
                  <a:srgbClr val="7DBC3A"/>
                </a:solidFill>
                <a:latin typeface="Helvetica"/>
                <a:cs typeface="Helvetica"/>
              </a:rPr>
              <a:t>: Create the Listener</a:t>
            </a:r>
            <a:endParaRPr lang="en-US" sz="1000" kern="1000" spc="90" dirty="0">
              <a:solidFill>
                <a:srgbClr val="7DBC3A"/>
              </a:solidFill>
              <a:latin typeface="Helvetica"/>
              <a:cs typeface="Helvetica"/>
            </a:endParaRPr>
          </a:p>
        </p:txBody>
      </p:sp>
      <p:pic>
        <p:nvPicPr>
          <p:cNvPr id="7" name="Picture 2" descr="C:\Users\jmvidal\Desktop\iinternaleventtas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157" y="2386408"/>
            <a:ext cx="4940049" cy="357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1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2</a:t>
            </a:r>
            <a:r>
              <a:rPr lang="en-US" sz="1000" kern="1000" spc="90" dirty="0" smtClean="0">
                <a:solidFill>
                  <a:srgbClr val="7DBC3A"/>
                </a:solidFill>
                <a:latin typeface="Helvetica"/>
                <a:cs typeface="Helvetica"/>
              </a:rPr>
              <a:t>: Create the Listener - Architecture</a:t>
            </a:r>
            <a:endParaRPr lang="en-US" sz="1000" kern="1000" spc="90" dirty="0">
              <a:solidFill>
                <a:srgbClr val="7DBC3A"/>
              </a:solidFill>
              <a:latin typeface="Helvetica"/>
              <a:cs typeface="Helvetica"/>
            </a:endParaRPr>
          </a:p>
        </p:txBody>
      </p:sp>
      <p:sp>
        <p:nvSpPr>
          <p:cNvPr id="6" name="Rounded Rectangle 5"/>
          <p:cNvSpPr/>
          <p:nvPr/>
        </p:nvSpPr>
        <p:spPr>
          <a:xfrm>
            <a:off x="5553824" y="2769324"/>
            <a:ext cx="1267097" cy="979714"/>
          </a:xfrm>
          <a:prstGeom prst="roundRect">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Event B</a:t>
            </a:r>
            <a:endParaRPr lang="en-US" dirty="0"/>
          </a:p>
        </p:txBody>
      </p:sp>
      <p:sp>
        <p:nvSpPr>
          <p:cNvPr id="8" name="Rectangle 7"/>
          <p:cNvSpPr/>
          <p:nvPr/>
        </p:nvSpPr>
        <p:spPr>
          <a:xfrm>
            <a:off x="2380236" y="5016133"/>
            <a:ext cx="2063931" cy="888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Listener 1</a:t>
            </a:r>
            <a:endParaRPr lang="en-US" dirty="0"/>
          </a:p>
        </p:txBody>
      </p:sp>
      <p:sp>
        <p:nvSpPr>
          <p:cNvPr id="9" name="Rectangle 8"/>
          <p:cNvSpPr/>
          <p:nvPr/>
        </p:nvSpPr>
        <p:spPr>
          <a:xfrm>
            <a:off x="5155406" y="5016134"/>
            <a:ext cx="2063931" cy="888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Listener 2</a:t>
            </a:r>
            <a:endParaRPr lang="en-US" dirty="0"/>
          </a:p>
        </p:txBody>
      </p:sp>
      <p:sp>
        <p:nvSpPr>
          <p:cNvPr id="10" name="Rounded Rectangle 9"/>
          <p:cNvSpPr/>
          <p:nvPr/>
        </p:nvSpPr>
        <p:spPr>
          <a:xfrm>
            <a:off x="2778654" y="2769324"/>
            <a:ext cx="1267097" cy="979714"/>
          </a:xfrm>
          <a:prstGeom prst="roundRect">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Event A</a:t>
            </a:r>
            <a:endParaRPr lang="en-US" dirty="0"/>
          </a:p>
        </p:txBody>
      </p:sp>
      <p:cxnSp>
        <p:nvCxnSpPr>
          <p:cNvPr id="12" name="Straight Arrow Connector 11"/>
          <p:cNvCxnSpPr>
            <a:endCxn id="8" idx="0"/>
          </p:cNvCxnSpPr>
          <p:nvPr/>
        </p:nvCxnSpPr>
        <p:spPr>
          <a:xfrm flipH="1">
            <a:off x="3412202" y="3749038"/>
            <a:ext cx="1" cy="12670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0" idx="2"/>
            <a:endCxn id="9" idx="0"/>
          </p:cNvCxnSpPr>
          <p:nvPr/>
        </p:nvCxnSpPr>
        <p:spPr>
          <a:xfrm>
            <a:off x="3412203" y="3749038"/>
            <a:ext cx="2775169" cy="1267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2"/>
            <a:endCxn id="8" idx="0"/>
          </p:cNvCxnSpPr>
          <p:nvPr/>
        </p:nvCxnSpPr>
        <p:spPr>
          <a:xfrm flipH="1">
            <a:off x="3412202" y="3749038"/>
            <a:ext cx="2775171" cy="12670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25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up)">
                                      <p:cBhvr>
                                        <p:cTn id="40" dur="500"/>
                                        <p:tgtEl>
                                          <p:spTgt spid="14"/>
                                        </p:tgtEl>
                                      </p:cBhvr>
                                    </p:animEffect>
                                  </p:childTnLst>
                                </p:cTn>
                              </p:par>
                            </p:childTnLst>
                          </p:cTn>
                        </p:par>
                        <p:par>
                          <p:cTn id="41" fill="hold">
                            <p:stCondLst>
                              <p:cond delay="3000"/>
                            </p:stCondLst>
                            <p:childTnLst>
                              <p:par>
                                <p:cTn id="42" presetID="22" presetClass="entr" presetSubtype="1"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up)">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6" grpId="0" animBg="1"/>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2</a:t>
            </a:r>
            <a:r>
              <a:rPr lang="en-US" sz="1000" kern="1000" spc="90" dirty="0" smtClean="0">
                <a:solidFill>
                  <a:srgbClr val="7DBC3A"/>
                </a:solidFill>
                <a:latin typeface="Helvetica"/>
                <a:cs typeface="Helvetica"/>
              </a:rPr>
              <a:t>: Create the Listener - Implementation</a:t>
            </a:r>
            <a:endParaRPr lang="en-US" sz="1000" kern="1000" spc="90" dirty="0">
              <a:solidFill>
                <a:srgbClr val="7DBC3A"/>
              </a:solidFill>
              <a:latin typeface="Helvetica"/>
              <a:cs typeface="Helvetica"/>
            </a:endParaRP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5" name="Text Placeholder 2"/>
          <p:cNvSpPr txBox="1">
            <a:spLocks/>
          </p:cNvSpPr>
          <p:nvPr/>
        </p:nvSpPr>
        <p:spPr>
          <a:xfrm>
            <a:off x="1220769" y="2984649"/>
            <a:ext cx="8146472" cy="3497679"/>
          </a:xfrm>
          <a:prstGeom prst="rect">
            <a:avLst/>
          </a:prstGeom>
        </p:spPr>
        <p:txBody>
          <a:bodyPr vert="horz" lIns="101599" tIns="50799" rIns="101599" bIns="50799" rtlCol="0" anchor="t">
            <a:normAutofit/>
          </a:bodyPr>
          <a:lstStyle>
            <a:lvl1pPr marL="0" indent="0" algn="ctr" defTabSz="507995" rtl="0" eaLnBrk="1" latinLnBrk="0" hangingPunct="1">
              <a:spcBef>
                <a:spcPct val="20000"/>
              </a:spcBef>
              <a:buClr>
                <a:srgbClr val="535353"/>
              </a:buClr>
              <a:buFont typeface="Arial"/>
              <a:buNone/>
              <a:defRPr sz="3600" kern="1200" baseline="0">
                <a:solidFill>
                  <a:schemeClr val="tx1">
                    <a:tint val="75000"/>
                  </a:schemeClr>
                </a:solidFill>
                <a:latin typeface="Proxima Nova"/>
                <a:ea typeface="+mn-ea"/>
                <a:cs typeface="+mn-cs"/>
              </a:defRPr>
            </a:lvl1pPr>
            <a:lvl2pPr marL="507995" indent="0" algn="ctr" defTabSz="507995" rtl="0" eaLnBrk="1" latinLnBrk="0" hangingPunct="1">
              <a:spcBef>
                <a:spcPct val="20000"/>
              </a:spcBef>
              <a:buClr>
                <a:srgbClr val="535353"/>
              </a:buClr>
              <a:buFont typeface="Arial"/>
              <a:buNone/>
              <a:defRPr sz="3100" kern="1200" baseline="0">
                <a:solidFill>
                  <a:schemeClr val="tx1">
                    <a:tint val="75000"/>
                  </a:schemeClr>
                </a:solidFill>
                <a:latin typeface="Proxima Nova"/>
                <a:ea typeface="+mn-ea"/>
                <a:cs typeface="+mn-cs"/>
              </a:defRPr>
            </a:lvl2pPr>
            <a:lvl3pPr marL="1015990" indent="0" algn="ctr" defTabSz="507995" rtl="0" eaLnBrk="1" latinLnBrk="0" hangingPunct="1">
              <a:spcBef>
                <a:spcPct val="20000"/>
              </a:spcBef>
              <a:buClr>
                <a:srgbClr val="535353"/>
              </a:buClr>
              <a:buFont typeface="Arial"/>
              <a:buNone/>
              <a:defRPr sz="2700" kern="1200" baseline="0">
                <a:solidFill>
                  <a:schemeClr val="tx1">
                    <a:tint val="75000"/>
                  </a:schemeClr>
                </a:solidFill>
                <a:latin typeface="Proxima Nova"/>
                <a:ea typeface="+mn-ea"/>
                <a:cs typeface="+mn-cs"/>
              </a:defRPr>
            </a:lvl3pPr>
            <a:lvl4pPr marL="1523985" indent="0" algn="ctr" defTabSz="507995" rtl="0" eaLnBrk="1" latinLnBrk="0" hangingPunct="1">
              <a:spcBef>
                <a:spcPct val="20000"/>
              </a:spcBef>
              <a:buClr>
                <a:srgbClr val="535353"/>
              </a:buClr>
              <a:buFont typeface="Arial"/>
              <a:buNone/>
              <a:defRPr sz="2200" kern="1200" baseline="0">
                <a:solidFill>
                  <a:schemeClr val="tx1">
                    <a:tint val="75000"/>
                  </a:schemeClr>
                </a:solidFill>
                <a:latin typeface="Proxima Nova"/>
                <a:ea typeface="+mn-ea"/>
                <a:cs typeface="+mn-cs"/>
              </a:defRPr>
            </a:lvl4pPr>
            <a:lvl5pPr marL="2031980" indent="0" algn="ctr" defTabSz="507995" rtl="0" eaLnBrk="1" latinLnBrk="0" hangingPunct="1">
              <a:spcBef>
                <a:spcPct val="20000"/>
              </a:spcBef>
              <a:buClr>
                <a:srgbClr val="535353"/>
              </a:buClr>
              <a:buFont typeface="Arial"/>
              <a:buNone/>
              <a:defRPr sz="2200" kern="1200" baseline="0">
                <a:solidFill>
                  <a:schemeClr val="tx1">
                    <a:tint val="75000"/>
                  </a:schemeClr>
                </a:solidFill>
                <a:latin typeface="Proxima Nova"/>
                <a:ea typeface="+mn-ea"/>
                <a:cs typeface="+mn-cs"/>
              </a:defRPr>
            </a:lvl5pPr>
            <a:lvl6pPr marL="2539975" indent="0" algn="ctr" defTabSz="507995" rtl="0" eaLnBrk="1" latinLnBrk="0" hangingPunct="1">
              <a:spcBef>
                <a:spcPct val="20000"/>
              </a:spcBef>
              <a:buFont typeface="Arial"/>
              <a:buNone/>
              <a:defRPr sz="2200" kern="1200">
                <a:solidFill>
                  <a:schemeClr val="tx1">
                    <a:tint val="75000"/>
                  </a:schemeClr>
                </a:solidFill>
                <a:latin typeface="+mn-lt"/>
                <a:ea typeface="+mn-ea"/>
                <a:cs typeface="+mn-cs"/>
              </a:defRPr>
            </a:lvl6pPr>
            <a:lvl7pPr marL="3047970" indent="0" algn="ctr" defTabSz="507995" rtl="0" eaLnBrk="1" latinLnBrk="0" hangingPunct="1">
              <a:spcBef>
                <a:spcPct val="20000"/>
              </a:spcBef>
              <a:buFont typeface="Arial"/>
              <a:buNone/>
              <a:defRPr sz="2200" kern="1200">
                <a:solidFill>
                  <a:schemeClr val="tx1">
                    <a:tint val="75000"/>
                  </a:schemeClr>
                </a:solidFill>
                <a:latin typeface="+mn-lt"/>
                <a:ea typeface="+mn-ea"/>
                <a:cs typeface="+mn-cs"/>
              </a:defRPr>
            </a:lvl7pPr>
            <a:lvl8pPr marL="3555964" indent="0" algn="ctr" defTabSz="507995" rtl="0" eaLnBrk="1" latinLnBrk="0" hangingPunct="1">
              <a:spcBef>
                <a:spcPct val="20000"/>
              </a:spcBef>
              <a:buFont typeface="Arial"/>
              <a:buNone/>
              <a:defRPr sz="2200" kern="1200">
                <a:solidFill>
                  <a:schemeClr val="tx1">
                    <a:tint val="75000"/>
                  </a:schemeClr>
                </a:solidFill>
                <a:latin typeface="+mn-lt"/>
                <a:ea typeface="+mn-ea"/>
                <a:cs typeface="+mn-cs"/>
              </a:defRPr>
            </a:lvl8pPr>
            <a:lvl9pPr marL="4063959" indent="0" algn="ctr" defTabSz="507995" rtl="0" eaLnBrk="1" latinLnBrk="0" hangingPunct="1">
              <a:spcBef>
                <a:spcPct val="20000"/>
              </a:spcBef>
              <a:buFont typeface="Arial"/>
              <a:buNone/>
              <a:defRPr sz="2200" kern="1200">
                <a:solidFill>
                  <a:schemeClr val="tx1">
                    <a:tint val="75000"/>
                  </a:schemeClr>
                </a:solidFill>
                <a:latin typeface="+mn-lt"/>
                <a:ea typeface="+mn-ea"/>
                <a:cs typeface="+mn-cs"/>
              </a:defRPr>
            </a:lvl9pPr>
          </a:lstStyle>
          <a:p>
            <a:pPr algn="l" fontAlgn="auto">
              <a:spcAft>
                <a:spcPts val="0"/>
              </a:spcAft>
              <a:buSzTx/>
              <a:buFont typeface="Wingdings" pitchFamily="2" charset="2"/>
              <a:buChar char="§"/>
              <a:defRPr/>
            </a:pPr>
            <a:endParaRPr lang="en-US" smtClean="0">
              <a:ea typeface="ＭＳ Ｐゴシック" charset="0"/>
            </a:endParaRPr>
          </a:p>
          <a:p>
            <a:pPr algn="l" fontAlgn="auto">
              <a:spcAft>
                <a:spcPts val="0"/>
              </a:spcAft>
              <a:buSzTx/>
              <a:defRPr/>
            </a:pPr>
            <a:endParaRPr lang="en-US" dirty="0">
              <a:ea typeface="ＭＳ Ｐゴシック" charset="0"/>
            </a:endParaRPr>
          </a:p>
        </p:txBody>
      </p:sp>
      <p:pic>
        <p:nvPicPr>
          <p:cNvPr id="16" name="Picture 15" descr="implementation.JPG"/>
          <p:cNvPicPr>
            <a:picLocks noChangeAspect="1"/>
          </p:cNvPicPr>
          <p:nvPr/>
        </p:nvPicPr>
        <p:blipFill>
          <a:blip r:embed="rId3"/>
          <a:stretch>
            <a:fillRect/>
          </a:stretch>
        </p:blipFill>
        <p:spPr>
          <a:xfrm>
            <a:off x="1403908" y="3243185"/>
            <a:ext cx="7724775" cy="2552700"/>
          </a:xfrm>
          <a:prstGeom prst="rect">
            <a:avLst/>
          </a:prstGeom>
        </p:spPr>
      </p:pic>
      <p:pic>
        <p:nvPicPr>
          <p:cNvPr id="17" name="Picture 2" descr="C:\Users\jmvidal\Desktop\one_ev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633" y="3472473"/>
            <a:ext cx="6825323" cy="14337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jmvidal\Desktop\two_even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0008" y="3472473"/>
            <a:ext cx="6496323" cy="177033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jmvidal\Desktop\proces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8401" y="1524794"/>
            <a:ext cx="6670555" cy="495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1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plus(in)">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6"/>
                                        </p:tgtEl>
                                      </p:cBhvr>
                                    </p:animEffect>
                                    <p:set>
                                      <p:cBhvr>
                                        <p:cTn id="25" dur="1" fill="hold">
                                          <p:stCondLst>
                                            <p:cond delay="499"/>
                                          </p:stCondLst>
                                        </p:cTn>
                                        <p:tgtEl>
                                          <p:spTgt spid="16"/>
                                        </p:tgtEl>
                                        <p:attrNameLst>
                                          <p:attrName>style.visibility</p:attrName>
                                        </p:attrNameLst>
                                      </p:cBhvr>
                                      <p:to>
                                        <p:strVal val="hidden"/>
                                      </p:to>
                                    </p:set>
                                  </p:childTnLst>
                                </p:cTn>
                              </p:par>
                              <p:par>
                                <p:cTn id="26" presetID="26"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80">
                                          <p:stCondLst>
                                            <p:cond delay="0"/>
                                          </p:stCondLst>
                                        </p:cTn>
                                        <p:tgtEl>
                                          <p:spTgt spid="17"/>
                                        </p:tgtEl>
                                      </p:cBhvr>
                                    </p:animEffect>
                                    <p:anim calcmode="lin" valueType="num">
                                      <p:cBhvr>
                                        <p:cTn id="2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4" dur="26">
                                          <p:stCondLst>
                                            <p:cond delay="650"/>
                                          </p:stCondLst>
                                        </p:cTn>
                                        <p:tgtEl>
                                          <p:spTgt spid="17"/>
                                        </p:tgtEl>
                                      </p:cBhvr>
                                      <p:to x="100000" y="60000"/>
                                    </p:animScale>
                                    <p:animScale>
                                      <p:cBhvr>
                                        <p:cTn id="35" dur="166" decel="50000">
                                          <p:stCondLst>
                                            <p:cond delay="676"/>
                                          </p:stCondLst>
                                        </p:cTn>
                                        <p:tgtEl>
                                          <p:spTgt spid="17"/>
                                        </p:tgtEl>
                                      </p:cBhvr>
                                      <p:to x="100000" y="100000"/>
                                    </p:animScale>
                                    <p:animScale>
                                      <p:cBhvr>
                                        <p:cTn id="36" dur="26">
                                          <p:stCondLst>
                                            <p:cond delay="1312"/>
                                          </p:stCondLst>
                                        </p:cTn>
                                        <p:tgtEl>
                                          <p:spTgt spid="17"/>
                                        </p:tgtEl>
                                      </p:cBhvr>
                                      <p:to x="100000" y="80000"/>
                                    </p:animScale>
                                    <p:animScale>
                                      <p:cBhvr>
                                        <p:cTn id="37" dur="166" decel="50000">
                                          <p:stCondLst>
                                            <p:cond delay="1338"/>
                                          </p:stCondLst>
                                        </p:cTn>
                                        <p:tgtEl>
                                          <p:spTgt spid="17"/>
                                        </p:tgtEl>
                                      </p:cBhvr>
                                      <p:to x="100000" y="100000"/>
                                    </p:animScale>
                                    <p:animScale>
                                      <p:cBhvr>
                                        <p:cTn id="38" dur="26">
                                          <p:stCondLst>
                                            <p:cond delay="1642"/>
                                          </p:stCondLst>
                                        </p:cTn>
                                        <p:tgtEl>
                                          <p:spTgt spid="17"/>
                                        </p:tgtEl>
                                      </p:cBhvr>
                                      <p:to x="100000" y="90000"/>
                                    </p:animScale>
                                    <p:animScale>
                                      <p:cBhvr>
                                        <p:cTn id="39" dur="166" decel="50000">
                                          <p:stCondLst>
                                            <p:cond delay="1668"/>
                                          </p:stCondLst>
                                        </p:cTn>
                                        <p:tgtEl>
                                          <p:spTgt spid="17"/>
                                        </p:tgtEl>
                                      </p:cBhvr>
                                      <p:to x="100000" y="100000"/>
                                    </p:animScale>
                                    <p:animScale>
                                      <p:cBhvr>
                                        <p:cTn id="40" dur="26">
                                          <p:stCondLst>
                                            <p:cond delay="1808"/>
                                          </p:stCondLst>
                                        </p:cTn>
                                        <p:tgtEl>
                                          <p:spTgt spid="17"/>
                                        </p:tgtEl>
                                      </p:cBhvr>
                                      <p:to x="100000" y="95000"/>
                                    </p:animScale>
                                    <p:animScale>
                                      <p:cBhvr>
                                        <p:cTn id="41" dur="166" decel="50000">
                                          <p:stCondLst>
                                            <p:cond delay="1834"/>
                                          </p:stCondLst>
                                        </p:cTn>
                                        <p:tgtEl>
                                          <p:spTgt spid="17"/>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nodeType="clickEffect">
                                  <p:stCondLst>
                                    <p:cond delay="0"/>
                                  </p:stCondLst>
                                  <p:childTnLst>
                                    <p:animEffect transition="out" filter="randombar(horizontal)">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par>
                                <p:cTn id="47" presetID="21"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heel(1)">
                                      <p:cBhvr>
                                        <p:cTn id="49" dur="125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xit" presetSubtype="32" fill="hold" nodeType="clickEffect">
                                  <p:stCondLst>
                                    <p:cond delay="0"/>
                                  </p:stCondLst>
                                  <p:childTnLst>
                                    <p:anim calcmode="lin" valueType="num">
                                      <p:cBhvr>
                                        <p:cTn id="53" dur="500"/>
                                        <p:tgtEl>
                                          <p:spTgt spid="18"/>
                                        </p:tgtEl>
                                        <p:attrNameLst>
                                          <p:attrName>ppt_w</p:attrName>
                                        </p:attrNameLst>
                                      </p:cBhvr>
                                      <p:tavLst>
                                        <p:tav tm="0">
                                          <p:val>
                                            <p:strVal val="ppt_w"/>
                                          </p:val>
                                        </p:tav>
                                        <p:tav tm="100000">
                                          <p:val>
                                            <p:fltVal val="0"/>
                                          </p:val>
                                        </p:tav>
                                      </p:tavLst>
                                    </p:anim>
                                    <p:anim calcmode="lin" valueType="num">
                                      <p:cBhvr>
                                        <p:cTn id="54" dur="500"/>
                                        <p:tgtEl>
                                          <p:spTgt spid="18"/>
                                        </p:tgtEl>
                                        <p:attrNameLst>
                                          <p:attrName>ppt_h</p:attrName>
                                        </p:attrNameLst>
                                      </p:cBhvr>
                                      <p:tavLst>
                                        <p:tav tm="0">
                                          <p:val>
                                            <p:strVal val="ppt_h"/>
                                          </p:val>
                                        </p:tav>
                                        <p:tav tm="100000">
                                          <p:val>
                                            <p:fltVal val="0"/>
                                          </p:val>
                                        </p:tav>
                                      </p:tavLst>
                                    </p:anim>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4" presetClass="entr" presetSubtype="1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randombar(horizontal)">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3: Trigger the Event</a:t>
            </a:r>
            <a:endParaRPr lang="en-US" sz="1000" kern="1000" spc="90" dirty="0">
              <a:solidFill>
                <a:srgbClr val="7DBC3A"/>
              </a:solidFill>
              <a:latin typeface="Helvetica"/>
              <a:cs typeface="Helvetica"/>
            </a:endParaRPr>
          </a:p>
        </p:txBody>
      </p:sp>
      <p:pic>
        <p:nvPicPr>
          <p:cNvPr id="15" name="Picture 2" descr="C:\Users\jmvidal\Desktop\trigg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406" y="3072737"/>
            <a:ext cx="6326504"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77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algn="l"/>
            <a:r>
              <a:rPr lang="en-US" sz="2200" dirty="0">
                <a:solidFill>
                  <a:srgbClr val="535353"/>
                </a:solidFill>
                <a:latin typeface="Helvetica"/>
                <a:cs typeface="Helvetica"/>
              </a:rPr>
              <a:t>What are they?</a:t>
            </a:r>
          </a:p>
        </p:txBody>
      </p:sp>
      <p:sp>
        <p:nvSpPr>
          <p:cNvPr id="5" name="Subtitle 2"/>
          <p:cNvSpPr txBox="1">
            <a:spLocks/>
          </p:cNvSpPr>
          <p:nvPr/>
        </p:nvSpPr>
        <p:spPr>
          <a:xfrm>
            <a:off x="564690" y="2064907"/>
            <a:ext cx="7110889" cy="1801864"/>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300" dirty="0" smtClean="0"/>
              <a:t>Readers are used to read the data from different sources and translate them into an understandable object in jBilling.</a:t>
            </a:r>
          </a:p>
          <a:p>
            <a:pPr marL="190498" indent="-190498" algn="l">
              <a:buFont typeface="Arial" pitchFamily="34" charset="0"/>
              <a:buChar char="•"/>
            </a:pPr>
            <a:r>
              <a:rPr lang="en-US" sz="1300" dirty="0" smtClean="0"/>
              <a:t>This is the Record.java class that has a list of fields. So for each line/record in the source we end up having one Record.</a:t>
            </a:r>
            <a:endParaRPr lang="en-US" sz="1300" dirty="0"/>
          </a:p>
        </p:txBody>
      </p:sp>
      <p:pic>
        <p:nvPicPr>
          <p:cNvPr id="6" name="Picture 5" descr="imediationreader.JPG"/>
          <p:cNvPicPr>
            <a:picLocks noChangeAspect="1"/>
          </p:cNvPicPr>
          <p:nvPr/>
        </p:nvPicPr>
        <p:blipFill rotWithShape="1">
          <a:blip r:embed="rId3"/>
          <a:srcRect b="28633"/>
          <a:stretch/>
        </p:blipFill>
        <p:spPr>
          <a:xfrm>
            <a:off x="1421606" y="3496628"/>
            <a:ext cx="6552064" cy="2129905"/>
          </a:xfrm>
          <a:prstGeom prst="rect">
            <a:avLst/>
          </a:prstGeom>
          <a:ln>
            <a:noFill/>
          </a:ln>
          <a:effectLst>
            <a:softEdge rad="112500"/>
          </a:effectLst>
        </p:spPr>
      </p:pic>
    </p:spTree>
    <p:extLst>
      <p:ext uri="{BB962C8B-B14F-4D97-AF65-F5344CB8AC3E}">
        <p14:creationId xmlns:p14="http://schemas.microsoft.com/office/powerpoint/2010/main" val="291848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4</a:t>
            </a:r>
            <a:r>
              <a:rPr lang="en-US" sz="1000" kern="1000" spc="90" dirty="0" smtClean="0">
                <a:solidFill>
                  <a:srgbClr val="7DBC3A"/>
                </a:solidFill>
                <a:latin typeface="Helvetica"/>
                <a:cs typeface="Helvetica"/>
              </a:rPr>
              <a:t>: DQ Queries</a:t>
            </a:r>
            <a:endParaRPr lang="en-US" sz="1000" kern="1000" spc="90" dirty="0">
              <a:solidFill>
                <a:srgbClr val="7DBC3A"/>
              </a:solidFill>
              <a:latin typeface="Helvetica"/>
              <a:cs typeface="Helvetica"/>
            </a:endParaRPr>
          </a:p>
        </p:txBody>
      </p:sp>
      <p:pic>
        <p:nvPicPr>
          <p:cNvPr id="2050" name="Picture 2" descr="C:\Users\jmvidal\Desktop\event_sq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406" y="2827740"/>
            <a:ext cx="7553313"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3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randombar(horizontal)">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11" name="Subtitle 2"/>
          <p:cNvSpPr txBox="1">
            <a:spLocks/>
          </p:cNvSpPr>
          <p:nvPr/>
        </p:nvSpPr>
        <p:spPr>
          <a:xfrm>
            <a:off x="583406" y="1872936"/>
            <a:ext cx="6400800" cy="350846"/>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00" kern="1000" spc="90" dirty="0" smtClean="0">
                <a:solidFill>
                  <a:srgbClr val="7DBC3A"/>
                </a:solidFill>
                <a:latin typeface="Helvetica"/>
                <a:cs typeface="Helvetica"/>
              </a:rPr>
              <a:t>Step </a:t>
            </a:r>
            <a:r>
              <a:rPr lang="en-US" sz="1000" kern="1000" spc="90" dirty="0">
                <a:solidFill>
                  <a:srgbClr val="7DBC3A"/>
                </a:solidFill>
                <a:latin typeface="Helvetica"/>
                <a:cs typeface="Helvetica"/>
              </a:rPr>
              <a:t>5</a:t>
            </a:r>
            <a:r>
              <a:rPr lang="en-US" sz="1000" kern="1000" spc="90" dirty="0" smtClean="0">
                <a:solidFill>
                  <a:srgbClr val="7DBC3A"/>
                </a:solidFill>
                <a:latin typeface="Helvetica"/>
                <a:cs typeface="Helvetica"/>
              </a:rPr>
              <a:t>: Configure the Listener plugin class</a:t>
            </a:r>
            <a:endParaRPr lang="en-US" sz="1000" kern="1000" spc="90" dirty="0">
              <a:solidFill>
                <a:srgbClr val="7DBC3A"/>
              </a:solidFill>
              <a:latin typeface="Helvetica"/>
              <a:cs typeface="Helvetic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006" y="2242903"/>
            <a:ext cx="51720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 y="3143338"/>
            <a:ext cx="14859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26504"/>
          <a:stretch/>
        </p:blipFill>
        <p:spPr bwMode="auto">
          <a:xfrm>
            <a:off x="3250406" y="3435163"/>
            <a:ext cx="6065949" cy="2103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10149881" y="2154332"/>
            <a:ext cx="1259840"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0" name="Oval 9"/>
          <p:cNvSpPr/>
          <p:nvPr/>
        </p:nvSpPr>
        <p:spPr>
          <a:xfrm>
            <a:off x="-978695" y="5460959"/>
            <a:ext cx="647701" cy="213360"/>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2" name="TextBox 11"/>
          <p:cNvSpPr txBox="1"/>
          <p:nvPr/>
        </p:nvSpPr>
        <p:spPr>
          <a:xfrm>
            <a:off x="10499883" y="1647994"/>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1</a:t>
            </a:r>
            <a:endParaRPr lang="es-AR" sz="3200" dirty="0">
              <a:solidFill>
                <a:schemeClr val="tx1"/>
              </a:solidFill>
              <a:latin typeface="Berlin Sans FB Demi" pitchFamily="34" charset="0"/>
            </a:endParaRPr>
          </a:p>
        </p:txBody>
      </p:sp>
      <p:sp>
        <p:nvSpPr>
          <p:cNvPr id="13" name="TextBox 12"/>
          <p:cNvSpPr txBox="1"/>
          <p:nvPr/>
        </p:nvSpPr>
        <p:spPr>
          <a:xfrm>
            <a:off x="-864394" y="4963614"/>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2</a:t>
            </a:r>
            <a:endParaRPr lang="es-AR" sz="3200" dirty="0">
              <a:solidFill>
                <a:schemeClr val="tx1"/>
              </a:solidFill>
              <a:latin typeface="Berlin Sans FB Demi" pitchFamily="34" charset="0"/>
            </a:endParaRPr>
          </a:p>
        </p:txBody>
      </p:sp>
      <p:sp>
        <p:nvSpPr>
          <p:cNvPr id="14" name="Oval 13"/>
          <p:cNvSpPr/>
          <p:nvPr/>
        </p:nvSpPr>
        <p:spPr>
          <a:xfrm>
            <a:off x="10337006" y="4735003"/>
            <a:ext cx="3341078"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6" name="TextBox 15"/>
          <p:cNvSpPr txBox="1"/>
          <p:nvPr/>
        </p:nvSpPr>
        <p:spPr>
          <a:xfrm>
            <a:off x="10800809" y="4262338"/>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3</a:t>
            </a:r>
            <a:endParaRPr lang="es-AR" sz="3200" dirty="0">
              <a:solidFill>
                <a:schemeClr val="tx1"/>
              </a:solidFill>
              <a:latin typeface="Berlin Sans FB Demi" pitchFamily="34" charset="0"/>
            </a:endParaRPr>
          </a:p>
        </p:txBody>
      </p:sp>
    </p:spTree>
    <p:extLst>
      <p:ext uri="{BB962C8B-B14F-4D97-AF65-F5344CB8AC3E}">
        <p14:creationId xmlns:p14="http://schemas.microsoft.com/office/powerpoint/2010/main" val="40745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3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circle(in)">
                                      <p:cBhvr>
                                        <p:cTn id="20" dur="1000"/>
                                        <p:tgtEl>
                                          <p:spTgt spid="1026"/>
                                        </p:tgtEl>
                                      </p:cBhvr>
                                    </p:animEffect>
                                  </p:childTnLst>
                                </p:cTn>
                              </p:par>
                              <p:par>
                                <p:cTn id="21" presetID="0" presetClass="path" presetSubtype="0" accel="50000" decel="50000" fill="hold" grpId="0" nodeType="withEffect">
                                  <p:stCondLst>
                                    <p:cond delay="0"/>
                                  </p:stCondLst>
                                  <p:childTnLst>
                                    <p:animMotion origin="layout" path="M -0.02015 5.83576E-8 C -0.03843 -0.00125 -0.05545 -0.00417 -0.07373 -0.00563 C -0.08341 -0.00646 -0.10278 -0.00834 -0.1031 -0.00813 C -0.13496 -0.01626 -0.21572 -0.01 -0.22415 -0.0098 C -0.23477 -0.0075 -0.24461 -0.00542 -0.25555 -0.00417 C -0.26945 -0.00063 -0.26289 -0.00188 -0.27507 5.83576E-8 C -0.28491 0.00438 -0.29585 0.00292 -0.30491 0.00709 C -0.31006 0.0098 -0.32146 0.01271 -0.32146 0.01313 C -0.32693 0.01688 -0.33427 0.02063 -0.34193 0.02272 C -0.34411 0.02501 -0.34536 0.02918 -0.3488 0.03105 C -0.35583 0.03439 -0.35364 0.03251 -0.35614 0.03668 " pathEditMode="relative" rAng="0" ptsTypes="ffffffffffA">
                                      <p:cBhvr>
                                        <p:cTn id="22" dur="2000" fill="hold"/>
                                        <p:tgtEl>
                                          <p:spTgt spid="12"/>
                                        </p:tgtEl>
                                        <p:attrNameLst>
                                          <p:attrName>ppt_x</p:attrName>
                                          <p:attrName>ppt_y</p:attrName>
                                        </p:attrNameLst>
                                      </p:cBhvr>
                                      <p:rCtr x="-16807" y="1021"/>
                                    </p:animMotion>
                                  </p:childTnLst>
                                </p:cTn>
                              </p:par>
                              <p:par>
                                <p:cTn id="23" presetID="0" presetClass="path" presetSubtype="0" accel="50000" decel="50000" fill="hold" grpId="0" nodeType="withEffect">
                                  <p:stCondLst>
                                    <p:cond delay="0"/>
                                  </p:stCondLst>
                                  <p:childTnLst>
                                    <p:animMotion origin="layout" path="M -0.06748 -0.00854 C -0.08513 -0.00979 -0.10122 -0.01271 -0.11856 -0.01396 C -0.12793 -0.0148 -0.14652 -0.01688 -0.14652 -0.01646 C -0.17666 -0.0248 -0.25351 -0.01834 -0.26164 -0.01813 C -0.27179 -0.01605 -0.28116 -0.01396 -0.29147 -0.01271 C -0.30459 -0.00917 -0.2985 -0.01042 -0.31037 -0.00854 C -0.31959 -0.00417 -0.32974 -0.00563 -0.33849 -0.00125 C -0.34317 0.00125 -0.35426 0.00417 -0.35426 0.00459 C -0.35942 0.00834 -0.36645 0.01209 -0.37363 0.01397 C -0.37598 0.01667 -0.37707 0.02063 -0.38035 0.02251 C -0.38691 0.02585 -0.38488 0.02397 -0.38722 0.02814 " pathEditMode="relative" rAng="0" ptsTypes="ffffffffffA">
                                      <p:cBhvr>
                                        <p:cTn id="24" dur="2000" fill="hold"/>
                                        <p:tgtEl>
                                          <p:spTgt spid="9"/>
                                        </p:tgtEl>
                                        <p:attrNameLst>
                                          <p:attrName>ppt_x</p:attrName>
                                          <p:attrName>ppt_y</p:attrName>
                                        </p:attrNameLst>
                                      </p:cBhvr>
                                      <p:rCtr x="-15995" y="1021"/>
                                    </p:animMotion>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Effect transition="in" filter="wipe(down)">
                                      <p:cBhvr>
                                        <p:cTn id="29" dur="580">
                                          <p:stCondLst>
                                            <p:cond delay="0"/>
                                          </p:stCondLst>
                                        </p:cTn>
                                        <p:tgtEl>
                                          <p:spTgt spid="1027"/>
                                        </p:tgtEl>
                                      </p:cBhvr>
                                    </p:animEffect>
                                    <p:anim calcmode="lin" valueType="num">
                                      <p:cBhvr>
                                        <p:cTn id="30"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35" dur="26">
                                          <p:stCondLst>
                                            <p:cond delay="650"/>
                                          </p:stCondLst>
                                        </p:cTn>
                                        <p:tgtEl>
                                          <p:spTgt spid="1027"/>
                                        </p:tgtEl>
                                      </p:cBhvr>
                                      <p:to x="100000" y="60000"/>
                                    </p:animScale>
                                    <p:animScale>
                                      <p:cBhvr>
                                        <p:cTn id="36" dur="166" decel="50000">
                                          <p:stCondLst>
                                            <p:cond delay="676"/>
                                          </p:stCondLst>
                                        </p:cTn>
                                        <p:tgtEl>
                                          <p:spTgt spid="1027"/>
                                        </p:tgtEl>
                                      </p:cBhvr>
                                      <p:to x="100000" y="100000"/>
                                    </p:animScale>
                                    <p:animScale>
                                      <p:cBhvr>
                                        <p:cTn id="37" dur="26">
                                          <p:stCondLst>
                                            <p:cond delay="1312"/>
                                          </p:stCondLst>
                                        </p:cTn>
                                        <p:tgtEl>
                                          <p:spTgt spid="1027"/>
                                        </p:tgtEl>
                                      </p:cBhvr>
                                      <p:to x="100000" y="80000"/>
                                    </p:animScale>
                                    <p:animScale>
                                      <p:cBhvr>
                                        <p:cTn id="38" dur="166" decel="50000">
                                          <p:stCondLst>
                                            <p:cond delay="1338"/>
                                          </p:stCondLst>
                                        </p:cTn>
                                        <p:tgtEl>
                                          <p:spTgt spid="1027"/>
                                        </p:tgtEl>
                                      </p:cBhvr>
                                      <p:to x="100000" y="100000"/>
                                    </p:animScale>
                                    <p:animScale>
                                      <p:cBhvr>
                                        <p:cTn id="39" dur="26">
                                          <p:stCondLst>
                                            <p:cond delay="1642"/>
                                          </p:stCondLst>
                                        </p:cTn>
                                        <p:tgtEl>
                                          <p:spTgt spid="1027"/>
                                        </p:tgtEl>
                                      </p:cBhvr>
                                      <p:to x="100000" y="90000"/>
                                    </p:animScale>
                                    <p:animScale>
                                      <p:cBhvr>
                                        <p:cTn id="40" dur="166" decel="50000">
                                          <p:stCondLst>
                                            <p:cond delay="1668"/>
                                          </p:stCondLst>
                                        </p:cTn>
                                        <p:tgtEl>
                                          <p:spTgt spid="1027"/>
                                        </p:tgtEl>
                                      </p:cBhvr>
                                      <p:to x="100000" y="100000"/>
                                    </p:animScale>
                                    <p:animScale>
                                      <p:cBhvr>
                                        <p:cTn id="41" dur="26">
                                          <p:stCondLst>
                                            <p:cond delay="1808"/>
                                          </p:stCondLst>
                                        </p:cTn>
                                        <p:tgtEl>
                                          <p:spTgt spid="1027"/>
                                        </p:tgtEl>
                                      </p:cBhvr>
                                      <p:to x="100000" y="95000"/>
                                    </p:animScale>
                                    <p:animScale>
                                      <p:cBhvr>
                                        <p:cTn id="42" dur="166" decel="50000">
                                          <p:stCondLst>
                                            <p:cond delay="1834"/>
                                          </p:stCondLst>
                                        </p:cTn>
                                        <p:tgtEl>
                                          <p:spTgt spid="1027"/>
                                        </p:tgtEl>
                                      </p:cBhvr>
                                      <p:to x="100000" y="100000"/>
                                    </p:animScale>
                                  </p:childTnLst>
                                </p:cTn>
                              </p:par>
                              <p:par>
                                <p:cTn id="43" presetID="0" presetClass="path" presetSubtype="0" accel="50000" decel="50000" fill="hold" grpId="0" nodeType="withEffect">
                                  <p:stCondLst>
                                    <p:cond delay="0"/>
                                  </p:stCondLst>
                                  <p:childTnLst>
                                    <p:animMotion origin="layout" path="M 0.01875 -0.0125 C 0.02934 -0.00532 0.02569 -0.00694 0.04288 -0.00556 C 0.0592 -0.00023 0.07552 -0.00347 0.09236 -0.00417 C 0.09757 -0.00556 0.10225 -0.00764 0.10729 -0.00972 C 0.1092 -0.01065 0.11128 -0.01157 0.11319 -0.0125 C 0.11441 -0.01296 0.11632 -0.01389 0.11632 -0.01366 C 0.11944 -0.01782 0.12344 -0.02014 0.12708 -0.02384 C 0.13038 -0.02755 0.13021 -0.02477 0.13021 -0.02801 " pathEditMode="relative" rAng="0" ptsTypes="fffffffA">
                                      <p:cBhvr>
                                        <p:cTn id="44" dur="2000" fill="hold"/>
                                        <p:tgtEl>
                                          <p:spTgt spid="13"/>
                                        </p:tgtEl>
                                        <p:attrNameLst>
                                          <p:attrName>ppt_x</p:attrName>
                                          <p:attrName>ppt_y</p:attrName>
                                        </p:attrNameLst>
                                      </p:cBhvr>
                                      <p:rCtr x="5590" y="-162"/>
                                    </p:animMotion>
                                  </p:childTnLst>
                                </p:cTn>
                              </p:par>
                              <p:par>
                                <p:cTn id="45" presetID="0" presetClass="path" presetSubtype="0" accel="50000" decel="50000" fill="hold" grpId="0" nodeType="withEffect">
                                  <p:stCondLst>
                                    <p:cond delay="0"/>
                                  </p:stCondLst>
                                  <p:childTnLst>
                                    <p:animMotion origin="layout" path="M 0.01875 -0.0125 C 0.02934 -0.00532 0.02569 -0.00694 0.04288 -0.00555 C 0.0592 -0.00023 0.07552 -0.00347 0.09236 -0.00416 C 0.09757 -0.00555 0.10226 -0.00764 0.10729 -0.00972 C 0.1092 -0.01065 0.11128 -0.01157 0.11319 -0.0125 C 0.11441 -0.01296 0.11632 -0.01389 0.11632 -0.01366 C 0.11944 -0.01782 0.12344 -0.02014 0.12708 -0.02384 C 0.13038 -0.02754 0.13021 -0.02477 0.13021 -0.02801 " pathEditMode="relative" rAng="0" ptsTypes="fffffffA">
                                      <p:cBhvr>
                                        <p:cTn id="46" dur="2000" fill="hold"/>
                                        <p:tgtEl>
                                          <p:spTgt spid="10"/>
                                        </p:tgtEl>
                                        <p:attrNameLst>
                                          <p:attrName>ppt_x</p:attrName>
                                          <p:attrName>ppt_y</p:attrName>
                                        </p:attrNameLst>
                                      </p:cBhvr>
                                      <p:rCtr x="5590" y="-162"/>
                                    </p:animMotion>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1028"/>
                                        </p:tgtEl>
                                        <p:attrNameLst>
                                          <p:attrName>style.visibility</p:attrName>
                                        </p:attrNameLst>
                                      </p:cBhvr>
                                      <p:to>
                                        <p:strVal val="visible"/>
                                      </p:to>
                                    </p:set>
                                    <p:animEffect transition="in" filter="randombar(horizontal)">
                                      <p:cBhvr>
                                        <p:cTn id="51" dur="500"/>
                                        <p:tgtEl>
                                          <p:spTgt spid="1028"/>
                                        </p:tgtEl>
                                      </p:cBhvr>
                                    </p:animEffect>
                                  </p:childTnLst>
                                </p:cTn>
                              </p:par>
                              <p:par>
                                <p:cTn id="52" presetID="0" presetClass="path" presetSubtype="0" accel="50000" decel="50000" fill="hold" grpId="1" nodeType="withEffect">
                                  <p:stCondLst>
                                    <p:cond delay="0"/>
                                  </p:stCondLst>
                                  <p:childTnLst>
                                    <p:animMotion origin="layout" path="M -0.04764 0.0175 C -0.06045 0.01521 -0.07279 0.00708 -0.08559 0.00479 C -0.11699 -0.00105 -0.1487 -0.00813 -0.1801 -0.01084 C -0.194 -0.02043 -0.22368 -0.01439 -0.22368 -0.01418 C -0.22992 -0.01564 -0.23602 -0.01751 -0.24242 -0.01835 C -0.25132 -0.02397 -0.26195 -0.02251 -0.27116 -0.02356 C -0.286 -0.02981 -0.30178 -0.03189 -0.31693 -0.03502 C -0.33083 -0.03815 -0.31505 -0.03481 -0.33052 -0.03752 C -0.3352 -0.03856 -0.34458 -0.04023 -0.34458 -0.04002 C -0.35442 -0.04419 -0.36473 -0.04419 -0.37472 -0.04669 C -0.39284 -0.05148 -0.40987 -0.05461 -0.4283 -0.05565 C -0.45923 -0.0594 -0.49031 -0.05878 -0.52124 -0.0594 C -0.53389 -0.05899 -0.54639 -0.05899 -0.55904 -0.05815 C -0.56451 -0.05795 -0.57013 -0.05253 -0.57544 -0.05065 C -0.57825 -0.04836 -0.58122 -0.0469 -0.58388 -0.04419 " pathEditMode="relative" rAng="0" ptsTypes="ffffffffffffffA">
                                      <p:cBhvr>
                                        <p:cTn id="53" dur="2000" fill="hold"/>
                                        <p:tgtEl>
                                          <p:spTgt spid="16"/>
                                        </p:tgtEl>
                                        <p:attrNameLst>
                                          <p:attrName>ppt_x</p:attrName>
                                          <p:attrName>ppt_y</p:attrName>
                                        </p:attrNameLst>
                                      </p:cBhvr>
                                      <p:rCtr x="-26820" y="-3856"/>
                                    </p:animMotion>
                                  </p:childTnLst>
                                </p:cTn>
                              </p:par>
                              <p:par>
                                <p:cTn id="54" presetID="0" presetClass="path" presetSubtype="0" accel="50000" decel="50000" fill="hold" grpId="1" nodeType="withEffect">
                                  <p:stCondLst>
                                    <p:cond delay="0"/>
                                  </p:stCondLst>
                                  <p:childTnLst>
                                    <p:animMotion origin="layout" path="M -3.86129E-6 4.48103E-6 C -0.01624 -0.0023 -0.03202 -0.01043 -0.04826 -0.01272 C -0.08841 -0.01855 -0.12886 -0.02564 -0.16901 -0.02835 C -0.18681 -0.03794 -0.22461 -0.03189 -0.22461 -0.03168 C -0.23274 -0.03314 -0.24039 -0.03502 -0.24836 -0.03585 C -0.25991 -0.04148 -0.2735 -0.04002 -0.28522 -0.04106 C -0.30428 -0.04732 -0.32443 -0.0494 -0.34379 -0.05253 C -0.36145 -0.05565 -0.34145 -0.05232 -0.36129 -0.05503 C -0.36723 -0.05607 -0.37925 -0.05774 -0.37925 -0.05732 C -0.39175 -0.06149 -0.40487 -0.06149 -0.41752 -0.0642 C -0.4408 -0.06899 -0.46251 -0.07191 -0.48609 -0.07316 C -0.52561 -0.07691 -0.56529 -0.07608 -0.60465 -0.07691 C -0.6209 -0.07649 -0.63683 -0.07649 -0.65307 -0.07566 C -0.65995 -0.07545 -0.66713 -0.06983 -0.674 -0.06816 C -0.6776 -0.06566 -0.68135 -0.06441 -0.68478 -0.06149 " pathEditMode="relative" rAng="0" ptsTypes="ffffffffffffffA">
                                      <p:cBhvr>
                                        <p:cTn id="55" dur="2000" fill="hold"/>
                                        <p:tgtEl>
                                          <p:spTgt spid="14"/>
                                        </p:tgtEl>
                                        <p:attrNameLst>
                                          <p:attrName>ppt_x</p:attrName>
                                          <p:attrName>ppt_y</p:attrName>
                                        </p:attrNameLst>
                                      </p:cBhvr>
                                      <p:rCtr x="-34239" y="-3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9" grpId="0" animBg="1"/>
      <p:bldP spid="10" grpId="0" animBg="1"/>
      <p:bldP spid="12" grpId="0"/>
      <p:bldP spid="13" grpId="0"/>
      <p:bldP spid="14" grpId="1" animBg="1"/>
      <p:bldP spid="16"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Internal Events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do we create new Events and Listeners</a:t>
            </a:r>
            <a:r>
              <a:rPr lang="en-US" sz="2200" dirty="0" smtClean="0">
                <a:solidFill>
                  <a:srgbClr val="535353"/>
                </a:solidFill>
                <a:latin typeface="Helvetica"/>
                <a:cs typeface="Helvetica"/>
              </a:rPr>
              <a:t>? </a:t>
            </a:r>
            <a:endParaRPr lang="en-US" sz="2200" dirty="0">
              <a:solidFill>
                <a:srgbClr val="535353"/>
              </a:solidFill>
              <a:latin typeface="Helvetica"/>
              <a:cs typeface="Helvetica"/>
            </a:endParaRPr>
          </a:p>
          <a:p>
            <a:pPr algn="l"/>
            <a:endParaRPr lang="en-US" sz="2200" dirty="0">
              <a:solidFill>
                <a:srgbClr val="535353"/>
              </a:solidFill>
              <a:latin typeface="Helvetica"/>
              <a:cs typeface="Helvetica"/>
            </a:endParaRPr>
          </a:p>
        </p:txBody>
      </p:sp>
      <p:sp>
        <p:nvSpPr>
          <p:cNvPr id="6" name="Rectangle 5"/>
          <p:cNvSpPr/>
          <p:nvPr/>
        </p:nvSpPr>
        <p:spPr>
          <a:xfrm>
            <a:off x="2488406" y="2972594"/>
            <a:ext cx="4940327" cy="923330"/>
          </a:xfrm>
          <a:prstGeom prst="rect">
            <a:avLst/>
          </a:prstGeom>
          <a:noFill/>
        </p:spPr>
        <p:txBody>
          <a:bodyPr wrap="none" lIns="91440" tIns="45720" rIns="91440" bIns="45720">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Show Example</a:t>
            </a:r>
          </a:p>
        </p:txBody>
      </p:sp>
    </p:spTree>
    <p:extLst>
      <p:ext uri="{BB962C8B-B14F-4D97-AF65-F5344CB8AC3E}">
        <p14:creationId xmlns:p14="http://schemas.microsoft.com/office/powerpoint/2010/main" val="419547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plus(i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69206" y="2195354"/>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6" y="2385854"/>
            <a:ext cx="22098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Tree>
    <p:extLst>
      <p:ext uri="{BB962C8B-B14F-4D97-AF65-F5344CB8AC3E}">
        <p14:creationId xmlns:p14="http://schemas.microsoft.com/office/powerpoint/2010/main" val="82681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Which are the readers that jBilling has?</a:t>
            </a:r>
          </a:p>
          <a:p>
            <a:pPr algn="l"/>
            <a:endParaRPr lang="en-US" sz="2200" dirty="0">
              <a:solidFill>
                <a:srgbClr val="535353"/>
              </a:solidFill>
              <a:latin typeface="Helvetica"/>
              <a:cs typeface="Helvetica"/>
            </a:endParaRPr>
          </a:p>
        </p:txBody>
      </p:sp>
      <p:sp>
        <p:nvSpPr>
          <p:cNvPr id="5" name="Subtitle 2"/>
          <p:cNvSpPr txBox="1">
            <a:spLocks/>
          </p:cNvSpPr>
          <p:nvPr/>
        </p:nvSpPr>
        <p:spPr>
          <a:xfrm>
            <a:off x="564690" y="2064907"/>
            <a:ext cx="7110889" cy="1288687"/>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300" dirty="0" smtClean="0"/>
              <a:t>FixedFileReader.java</a:t>
            </a:r>
          </a:p>
          <a:p>
            <a:pPr marL="190498" indent="-190498" algn="l">
              <a:buFont typeface="Arial" pitchFamily="34" charset="0"/>
              <a:buChar char="•"/>
            </a:pPr>
            <a:r>
              <a:rPr lang="en-US" sz="1300" dirty="0" smtClean="0"/>
              <a:t>SeparatorFileReader.java</a:t>
            </a:r>
          </a:p>
          <a:p>
            <a:pPr marL="190498" indent="-190498" algn="l">
              <a:buFont typeface="Arial" pitchFamily="34" charset="0"/>
              <a:buChar char="•"/>
            </a:pPr>
            <a:r>
              <a:rPr lang="en-US" sz="1300" dirty="0" smtClean="0"/>
              <a:t>JDBCReader.java</a:t>
            </a:r>
          </a:p>
          <a:p>
            <a:pPr marL="190498" indent="-190498" algn="l">
              <a:buFont typeface="Arial" pitchFamily="34" charset="0"/>
              <a:buChar char="•"/>
            </a:pPr>
            <a:r>
              <a:rPr lang="en-US" sz="1300" dirty="0" smtClean="0"/>
              <a:t>MySQLReader.java</a:t>
            </a:r>
          </a:p>
          <a:p>
            <a:pPr marL="190498" indent="-190498" algn="l">
              <a:buFont typeface="Arial" pitchFamily="34" charset="0"/>
              <a:buChar char="•"/>
            </a:pPr>
            <a:r>
              <a:rPr lang="en-US" sz="1300" dirty="0" smtClean="0"/>
              <a:t>StatelessJDBCReader.java</a:t>
            </a:r>
            <a:endParaRPr lang="en-US" sz="1300" dirty="0"/>
          </a:p>
        </p:txBody>
      </p:sp>
    </p:spTree>
    <p:extLst>
      <p:ext uri="{BB962C8B-B14F-4D97-AF65-F5344CB8AC3E}">
        <p14:creationId xmlns:p14="http://schemas.microsoft.com/office/powerpoint/2010/main" val="374186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547759" y="1772237"/>
            <a:ext cx="6673180" cy="3503596"/>
          </a:xfrm>
          <a:prstGeom prst="rect">
            <a:avLst/>
          </a:prstGeom>
        </p:spPr>
        <p:txBody>
          <a:bodyPr vert="horz" lIns="101599" tIns="50799" rIns="101599" bIns="50799"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190498" indent="-190498" algn="l">
              <a:buFont typeface="Arial" pitchFamily="34" charset="0"/>
              <a:buChar char="•"/>
            </a:pPr>
            <a:r>
              <a:rPr lang="en-US" sz="1100" dirty="0" smtClean="0"/>
              <a:t>Mediation Readers</a:t>
            </a:r>
          </a:p>
          <a:p>
            <a:pPr marL="647698" lvl="1" indent="-190498" algn="l">
              <a:buFont typeface="Arial" pitchFamily="34" charset="0"/>
              <a:buChar char="•"/>
            </a:pPr>
            <a:r>
              <a:rPr lang="en-US" sz="1100" dirty="0"/>
              <a:t>What are they?</a:t>
            </a:r>
          </a:p>
          <a:p>
            <a:pPr marL="628650" lvl="1" indent="-171450" algn="l">
              <a:buFont typeface="Arial" pitchFamily="34" charset="0"/>
              <a:buChar char="•"/>
            </a:pPr>
            <a:r>
              <a:rPr lang="en-US" sz="1100" dirty="0" smtClean="0"/>
              <a:t>Which are </a:t>
            </a:r>
            <a:r>
              <a:rPr lang="en-US" sz="1100" dirty="0"/>
              <a:t>the readers that </a:t>
            </a:r>
            <a:r>
              <a:rPr lang="en-US" sz="1100" dirty="0" smtClean="0"/>
              <a:t>jBilling has?</a:t>
            </a:r>
            <a:endParaRPr lang="en-US" sz="1100" dirty="0"/>
          </a:p>
          <a:p>
            <a:pPr marL="628650" lvl="1" indent="-171450" algn="l">
              <a:buFont typeface="Arial" pitchFamily="34" charset="0"/>
              <a:buChar char="•"/>
            </a:pPr>
            <a:r>
              <a:rPr lang="en-US" sz="1100" dirty="0"/>
              <a:t>How did we configure the one for the demo?</a:t>
            </a:r>
          </a:p>
          <a:p>
            <a:pPr marL="628650" lvl="1" indent="-171450" algn="l">
              <a:buFont typeface="Arial" pitchFamily="34" charset="0"/>
              <a:buChar char="•"/>
            </a:pPr>
            <a:r>
              <a:rPr lang="en-US" sz="1100" dirty="0"/>
              <a:t>How do we add new Readers?</a:t>
            </a:r>
          </a:p>
          <a:p>
            <a:pPr marL="190498" indent="-190498" algn="l">
              <a:buFont typeface="Arial" pitchFamily="34" charset="0"/>
              <a:buChar char="•"/>
            </a:pPr>
            <a:r>
              <a:rPr lang="en-US" sz="1100" dirty="0"/>
              <a:t>Mediation Processor</a:t>
            </a:r>
          </a:p>
          <a:p>
            <a:pPr marL="647698" lvl="1" indent="-190498" algn="l">
              <a:buFont typeface="Arial" pitchFamily="34" charset="0"/>
              <a:buChar char="•"/>
            </a:pPr>
            <a:r>
              <a:rPr lang="en-US" sz="1100" dirty="0"/>
              <a:t>What is it for?</a:t>
            </a:r>
          </a:p>
          <a:p>
            <a:pPr marL="647698" lvl="1" indent="-190498" algn="l">
              <a:buFont typeface="Arial" pitchFamily="34" charset="0"/>
              <a:buChar char="•"/>
            </a:pPr>
            <a:r>
              <a:rPr lang="en-US" sz="1100" dirty="0"/>
              <a:t>How does it really work</a:t>
            </a:r>
            <a:r>
              <a:rPr lang="en-US" sz="1100" dirty="0" smtClean="0"/>
              <a:t>?</a:t>
            </a:r>
          </a:p>
          <a:p>
            <a:pPr marL="647698" lvl="1" indent="-190498" algn="l">
              <a:buFont typeface="Arial" pitchFamily="34" charset="0"/>
              <a:buChar char="•"/>
            </a:pPr>
            <a:r>
              <a:rPr lang="en-US" sz="1100" dirty="0" smtClean="0"/>
              <a:t>How did we configure the one for the demo?</a:t>
            </a:r>
            <a:endParaRPr lang="en-US" sz="1100" dirty="0"/>
          </a:p>
          <a:p>
            <a:pPr marL="647698" lvl="1" indent="-190498" algn="l">
              <a:buFont typeface="Arial" pitchFamily="34" charset="0"/>
              <a:buChar char="•"/>
            </a:pPr>
            <a:r>
              <a:rPr lang="en-US" sz="1100" dirty="0"/>
              <a:t>How do we create a new Processor?</a:t>
            </a:r>
          </a:p>
          <a:p>
            <a:pPr marL="190498" indent="-190498" algn="l">
              <a:buFont typeface="Arial" pitchFamily="34" charset="0"/>
              <a:buChar char="•"/>
            </a:pPr>
            <a:r>
              <a:rPr lang="en-US" sz="1100" dirty="0"/>
              <a:t>Pricing Models</a:t>
            </a:r>
          </a:p>
          <a:p>
            <a:pPr marL="647698" lvl="1" indent="-190498" algn="l">
              <a:buFont typeface="Arial" pitchFamily="34" charset="0"/>
              <a:buChar char="•"/>
            </a:pPr>
            <a:r>
              <a:rPr lang="en-US" sz="1100" dirty="0"/>
              <a:t>What are Pricing Models?</a:t>
            </a:r>
          </a:p>
          <a:p>
            <a:pPr marL="647698" lvl="1" indent="-190498" algn="l">
              <a:buFont typeface="Arial" pitchFamily="34" charset="0"/>
              <a:buChar char="•"/>
            </a:pPr>
            <a:r>
              <a:rPr lang="en-US" sz="1100" dirty="0"/>
              <a:t>Which Models where used in the demo?</a:t>
            </a:r>
          </a:p>
          <a:p>
            <a:pPr marL="647698" lvl="1" indent="-190498" algn="l">
              <a:buFont typeface="Arial" pitchFamily="34" charset="0"/>
              <a:buChar char="•"/>
            </a:pPr>
            <a:r>
              <a:rPr lang="en-US" sz="1100" dirty="0"/>
              <a:t>How do we create a new Pricing Model?</a:t>
            </a:r>
          </a:p>
          <a:p>
            <a:pPr marL="190498" indent="-190498" algn="l">
              <a:buFont typeface="Arial" pitchFamily="34" charset="0"/>
              <a:buChar char="•"/>
            </a:pPr>
            <a:r>
              <a:rPr lang="en-US" sz="1100" dirty="0"/>
              <a:t>Internal Events</a:t>
            </a:r>
          </a:p>
          <a:p>
            <a:pPr marL="647698" lvl="1" indent="-190498" algn="l">
              <a:buFont typeface="Arial" pitchFamily="34" charset="0"/>
              <a:buChar char="•"/>
            </a:pPr>
            <a:r>
              <a:rPr lang="en-US" sz="1100" dirty="0"/>
              <a:t>What are internal events?</a:t>
            </a:r>
          </a:p>
          <a:p>
            <a:pPr marL="647698" lvl="1" indent="-190498" algn="l">
              <a:buFont typeface="Arial" pitchFamily="34" charset="0"/>
              <a:buChar char="•"/>
            </a:pPr>
            <a:r>
              <a:rPr lang="en-US" sz="1100" dirty="0"/>
              <a:t>How do we create new Events and Listeners?</a:t>
            </a:r>
          </a:p>
        </p:txBody>
      </p:sp>
      <p:sp>
        <p:nvSpPr>
          <p:cNvPr id="2" name="Title 1"/>
          <p:cNvSpPr>
            <a:spLocks noGrp="1"/>
          </p:cNvSpPr>
          <p:nvPr>
            <p:ph type="ctrTitle"/>
          </p:nvPr>
        </p:nvSpPr>
        <p:spPr>
          <a:xfrm>
            <a:off x="547759" y="523054"/>
            <a:ext cx="7110889" cy="841446"/>
          </a:xfrm>
        </p:spPr>
        <p:txBody>
          <a:bodyPr>
            <a:normAutofit/>
          </a:bodyPr>
          <a:lstStyle/>
          <a:p>
            <a:pPr algn="l"/>
            <a:r>
              <a:rPr lang="en-US" sz="3600" spc="-67" dirty="0">
                <a:latin typeface="Helvetica"/>
                <a:cs typeface="Helvetica"/>
              </a:rPr>
              <a:t>Agenda</a:t>
            </a:r>
          </a:p>
        </p:txBody>
      </p:sp>
      <p:cxnSp>
        <p:nvCxnSpPr>
          <p:cNvPr id="6" name="Straight Connector 5"/>
          <p:cNvCxnSpPr/>
          <p:nvPr/>
        </p:nvCxnSpPr>
        <p:spPr>
          <a:xfrm>
            <a:off x="1273492" y="2385854"/>
            <a:ext cx="225123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69206" y="2591594"/>
            <a:ext cx="261514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99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xit" presetSubtype="2" fill="hold" nodeType="withEffect">
                                  <p:stCondLst>
                                    <p:cond delay="0"/>
                                  </p:stCondLst>
                                  <p:childTnLst>
                                    <p:animEffect transition="out" filter="wipe(righ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did we configure the one for the demo?</a:t>
            </a:r>
          </a:p>
          <a:p>
            <a:pPr algn="l"/>
            <a:endParaRPr lang="en-US" sz="2200" dirty="0">
              <a:solidFill>
                <a:srgbClr val="535353"/>
              </a:solidFill>
              <a:latin typeface="Helvetica"/>
              <a:cs typeface="Helvetica"/>
            </a:endParaRPr>
          </a:p>
        </p:txBody>
      </p:sp>
      <p:pic>
        <p:nvPicPr>
          <p:cNvPr id="6" name="Picture 3" descr="C:\Users\jmvidal\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69" y="2276517"/>
            <a:ext cx="9144000" cy="4003162"/>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0390346" y="2430286"/>
            <a:ext cx="944880"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8" name="Oval 7"/>
          <p:cNvSpPr/>
          <p:nvPr/>
        </p:nvSpPr>
        <p:spPr>
          <a:xfrm>
            <a:off x="-955834" y="5425739"/>
            <a:ext cx="647701" cy="213360"/>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9" name="TextBox 8"/>
          <p:cNvSpPr txBox="1"/>
          <p:nvPr/>
        </p:nvSpPr>
        <p:spPr>
          <a:xfrm>
            <a:off x="10260806" y="2022634"/>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1</a:t>
            </a:r>
            <a:endParaRPr lang="es-AR" sz="3200" dirty="0">
              <a:solidFill>
                <a:schemeClr val="tx1"/>
              </a:solidFill>
              <a:latin typeface="Berlin Sans FB Demi" pitchFamily="34" charset="0"/>
            </a:endParaRPr>
          </a:p>
        </p:txBody>
      </p:sp>
      <p:sp>
        <p:nvSpPr>
          <p:cNvPr id="10" name="TextBox 9"/>
          <p:cNvSpPr txBox="1"/>
          <p:nvPr/>
        </p:nvSpPr>
        <p:spPr>
          <a:xfrm>
            <a:off x="-841533" y="4928394"/>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2</a:t>
            </a:r>
            <a:endParaRPr lang="es-AR" sz="3200" dirty="0">
              <a:solidFill>
                <a:schemeClr val="tx1"/>
              </a:solidFill>
              <a:latin typeface="Berlin Sans FB Demi" pitchFamily="34" charset="0"/>
            </a:endParaRPr>
          </a:p>
        </p:txBody>
      </p:sp>
      <p:pic>
        <p:nvPicPr>
          <p:cNvPr id="11" name="Picture 2" descr="C:\Users\jmvidal\Desktop\read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46" y="2735737"/>
            <a:ext cx="8286750" cy="3667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2" name="Picture 3" descr="C:\Users\jmvidal\Desktop\reader_conf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8924" y="3689810"/>
            <a:ext cx="7634482" cy="1167832"/>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10272528" y="5009037"/>
            <a:ext cx="3341078" cy="354246"/>
          </a:xfrm>
          <a:prstGeom prst="ellipse">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14" name="TextBox 13"/>
          <p:cNvSpPr txBox="1"/>
          <p:nvPr/>
        </p:nvSpPr>
        <p:spPr>
          <a:xfrm>
            <a:off x="10736331" y="4536372"/>
            <a:ext cx="320040" cy="584775"/>
          </a:xfrm>
          <a:prstGeom prst="rect">
            <a:avLst/>
          </a:prstGeom>
          <a:noFill/>
        </p:spPr>
        <p:txBody>
          <a:bodyPr wrap="square" rtlCol="0">
            <a:spAutoFit/>
          </a:bodyPr>
          <a:lstStyle/>
          <a:p>
            <a:r>
              <a:rPr lang="es-AR" sz="3200" dirty="0" smtClean="0">
                <a:solidFill>
                  <a:schemeClr val="tx1"/>
                </a:solidFill>
                <a:latin typeface="Berlin Sans FB Demi" pitchFamily="34" charset="0"/>
              </a:rPr>
              <a:t>3</a:t>
            </a:r>
            <a:endParaRPr lang="es-AR" sz="3200" dirty="0">
              <a:solidFill>
                <a:schemeClr val="tx1"/>
              </a:solidFill>
              <a:latin typeface="Berlin Sans FB Demi" pitchFamily="34" charset="0"/>
            </a:endParaRPr>
          </a:p>
        </p:txBody>
      </p:sp>
      <p:pic>
        <p:nvPicPr>
          <p:cNvPr id="102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186" y="2134394"/>
            <a:ext cx="5804530" cy="4410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jmvidal\Desktop\demo_format_f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1806" y="1959523"/>
            <a:ext cx="3459162" cy="5502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0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03959 -0.00555 C -0.05 -0.00694 -0.05972 -0.00971 -0.07014 -0.0111 C -0.0757 -0.01179 -0.08698 -0.01388 -0.08698 -0.01364 C -0.10521 -0.02197 -0.15157 -0.0155 -0.15643 -0.01526 C -0.1625 -0.01318 -0.16806 -0.0111 -0.17431 -0.00971 C -0.18229 -0.00624 -0.17847 -0.0074 -0.18577 -0.00555 C -0.19115 -0.00115 -0.1974 -0.00277 -0.20261 0.00162 C -0.20556 0.00417 -0.21216 0.00717 -0.21216 0.00741 C -0.21528 0.01134 -0.21945 0.01504 -0.22379 0.01689 C -0.22518 0.01967 -0.22587 0.0236 -0.22795 0.02545 C -0.23177 0.02869 -0.23056 0.02684 -0.23212 0.031 " pathEditMode="relative" rAng="0" ptsTypes="ffffffffffA">
                                      <p:cBhvr>
                                        <p:cTn id="20" dur="2000" fill="hold"/>
                                        <p:tgtEl>
                                          <p:spTgt spid="9"/>
                                        </p:tgtEl>
                                        <p:attrNameLst>
                                          <p:attrName>ppt_x</p:attrName>
                                          <p:attrName>ppt_y</p:attrName>
                                        </p:attrNameLst>
                                      </p:cBhvr>
                                      <p:rCtr x="-9635" y="995"/>
                                    </p:animMotion>
                                  </p:childTnLst>
                                </p:cTn>
                              </p:par>
                              <p:par>
                                <p:cTn id="21" presetID="0" presetClass="path" presetSubtype="0" accel="50000" decel="50000" fill="hold" grpId="0" nodeType="withEffect">
                                  <p:stCondLst>
                                    <p:cond delay="0"/>
                                  </p:stCondLst>
                                  <p:childTnLst>
                                    <p:animMotion origin="layout" path="M -0.03958 -0.00556 C -0.05 -0.00694 -0.05972 -0.00972 -0.07014 -0.01111 C -0.07569 -0.0118 -0.08698 -0.01388 -0.08698 -0.01365 C -0.10521 -0.02198 -0.15156 -0.0155 -0.15642 -0.01527 C -0.1625 -0.01319 -0.16805 -0.01111 -0.1743 -0.00972 C -0.18229 -0.00625 -0.17847 -0.00741 -0.18576 -0.00556 C -0.19114 -0.00116 -0.19739 -0.00278 -0.2026 0.00162 C -0.20555 0.00416 -0.21215 0.00717 -0.21215 0.0074 C -0.21528 0.01133 -0.21944 0.01503 -0.22378 0.01688 C -0.22517 0.01966 -0.22587 0.02359 -0.22795 0.02544 C -0.23177 0.02868 -0.23055 0.02683 -0.23212 0.03099 " pathEditMode="relative" rAng="0" ptsTypes="ffffffffffA">
                                      <p:cBhvr>
                                        <p:cTn id="22" dur="2000" fill="hold"/>
                                        <p:tgtEl>
                                          <p:spTgt spid="7"/>
                                        </p:tgtEl>
                                        <p:attrNameLst>
                                          <p:attrName>ppt_x</p:attrName>
                                          <p:attrName>ppt_y</p:attrName>
                                        </p:attrNameLst>
                                      </p:cBhvr>
                                      <p:rCtr x="-9635" y="995"/>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1875 -0.0125 C 0.02934 -0.00532 0.02569 -0.00694 0.04288 -0.00556 C 0.0592 -0.00023 0.07552 -0.00347 0.09236 -0.00417 C 0.09757 -0.00556 0.10225 -0.00764 0.10729 -0.00972 C 0.1092 -0.01065 0.11128 -0.01157 0.11319 -0.0125 C 0.11441 -0.01296 0.11632 -0.01389 0.11632 -0.01366 C 0.11944 -0.01782 0.12344 -0.02014 0.12708 -0.02384 C 0.13038 -0.02755 0.13021 -0.02477 0.13021 -0.02801 " pathEditMode="relative" rAng="0" ptsTypes="fffffffA">
                                      <p:cBhvr>
                                        <p:cTn id="26" dur="2000" fill="hold"/>
                                        <p:tgtEl>
                                          <p:spTgt spid="10"/>
                                        </p:tgtEl>
                                        <p:attrNameLst>
                                          <p:attrName>ppt_x</p:attrName>
                                          <p:attrName>ppt_y</p:attrName>
                                        </p:attrNameLst>
                                      </p:cBhvr>
                                      <p:rCtr x="5590" y="-162"/>
                                    </p:animMotion>
                                  </p:childTnLst>
                                </p:cTn>
                              </p:par>
                              <p:par>
                                <p:cTn id="27" presetID="0" presetClass="path" presetSubtype="0" accel="50000" decel="50000" fill="hold" grpId="0" nodeType="withEffect">
                                  <p:stCondLst>
                                    <p:cond delay="0"/>
                                  </p:stCondLst>
                                  <p:childTnLst>
                                    <p:animMotion origin="layout" path="M 0.01875 -0.0125 C 0.02934 -0.00532 0.02569 -0.00694 0.04288 -0.00555 C 0.0592 -0.00023 0.07552 -0.00347 0.09236 -0.00416 C 0.09757 -0.00555 0.10226 -0.00764 0.10729 -0.00972 C 0.1092 -0.01065 0.11128 -0.01157 0.11319 -0.0125 C 0.11441 -0.01296 0.11632 -0.01389 0.11632 -0.01366 C 0.11944 -0.01782 0.12344 -0.02014 0.12708 -0.02384 C 0.13038 -0.02754 0.13021 -0.02477 0.13021 -0.02801 " pathEditMode="relative" rAng="0" ptsTypes="fffffffA">
                                      <p:cBhvr>
                                        <p:cTn id="28" dur="2000" fill="hold"/>
                                        <p:tgtEl>
                                          <p:spTgt spid="8"/>
                                        </p:tgtEl>
                                        <p:attrNameLst>
                                          <p:attrName>ppt_x</p:attrName>
                                          <p:attrName>ppt_y</p:attrName>
                                        </p:attrNameLst>
                                      </p:cBhvr>
                                      <p:rCtr x="5590" y="-162"/>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6" presetClass="entr" presetSubtype="16"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ircle(in)">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04688 3.33333E-6 C -0.06858 -0.00232 -0.08959 -0.01042 -0.11129 -0.01273 C -0.16459 -0.01852 -0.21841 -0.0257 -0.27188 -0.02824 C -0.29549 -0.03797 -0.34584 -0.03195 -0.34584 -0.03172 C -0.3566 -0.03311 -0.36684 -0.03496 -0.37761 -0.03588 C -0.39288 -0.04144 -0.41094 -0.04005 -0.42657 -0.04098 C -0.45191 -0.04723 -0.47882 -0.04931 -0.50452 -0.05255 C -0.52795 -0.05556 -0.50122 -0.05232 -0.52761 -0.0551 C -0.53559 -0.05602 -0.55157 -0.05764 -0.55157 -0.05741 C -0.56823 -0.06158 -0.58577 -0.06158 -0.60261 -0.06412 C -0.63351 -0.06898 -0.6625 -0.07199 -0.69393 -0.07315 C -0.74636 -0.07686 -0.79913 -0.07616 -0.85157 -0.07686 C -0.87309 -0.07639 -0.89445 -0.07639 -0.91598 -0.0757 C -0.92518 -0.07547 -0.93473 -0.06991 -0.94393 -0.06806 C -0.94861 -0.06574 -0.95365 -0.06436 -0.95834 -0.06158 " pathEditMode="relative" rAng="0" ptsTypes="ffffffffffffffA">
                                      <p:cBhvr>
                                        <p:cTn id="47" dur="2000" fill="hold"/>
                                        <p:tgtEl>
                                          <p:spTgt spid="14"/>
                                        </p:tgtEl>
                                        <p:attrNameLst>
                                          <p:attrName>ppt_x</p:attrName>
                                          <p:attrName>ppt_y</p:attrName>
                                        </p:attrNameLst>
                                      </p:cBhvr>
                                      <p:rCtr x="-45573" y="-3843"/>
                                    </p:animMotion>
                                  </p:childTnLst>
                                </p:cTn>
                              </p:par>
                              <p:par>
                                <p:cTn id="48" presetID="0" presetClass="path" presetSubtype="0" accel="50000" decel="50000" fill="hold" grpId="1" nodeType="withEffect">
                                  <p:stCondLst>
                                    <p:cond delay="0"/>
                                  </p:stCondLst>
                                  <p:childTnLst>
                                    <p:animMotion origin="layout" path="M -0.04687 1.11022E-16 C -0.06858 -0.00231 -0.08958 -0.01042 -0.11128 -0.01273 C -0.16458 -0.01852 -0.2184 -0.02569 -0.27187 -0.02824 C -0.29549 -0.03796 -0.34583 -0.03194 -0.34583 -0.03171 C -0.3566 -0.0331 -0.36684 -0.03495 -0.3776 -0.03588 C -0.39288 -0.04144 -0.41094 -0.04005 -0.42656 -0.04097 C -0.45191 -0.04722 -0.47882 -0.04931 -0.50451 -0.05255 C -0.52795 -0.05556 -0.50121 -0.05231 -0.5276 -0.05509 C -0.53559 -0.05602 -0.55156 -0.05764 -0.55156 -0.05741 C -0.56823 -0.06157 -0.58576 -0.06157 -0.6026 -0.06412 C -0.63351 -0.06898 -0.6625 -0.07199 -0.69392 -0.07315 C -0.74635 -0.07685 -0.79913 -0.07616 -0.85156 -0.07685 C -0.87309 -0.07639 -0.89444 -0.07639 -0.91597 -0.07569 C -0.92517 -0.07546 -0.93472 -0.06991 -0.94392 -0.06806 C -0.94861 -0.06574 -0.95365 -0.06435 -0.95833 -0.06157 " pathEditMode="relative" rAng="0" ptsTypes="ffffffffffffffA">
                                      <p:cBhvr>
                                        <p:cTn id="49" dur="2000" fill="hold"/>
                                        <p:tgtEl>
                                          <p:spTgt spid="13"/>
                                        </p:tgtEl>
                                        <p:attrNameLst>
                                          <p:attrName>ppt_x</p:attrName>
                                          <p:attrName>ppt_y</p:attrName>
                                        </p:attrNameLst>
                                      </p:cBhvr>
                                      <p:rCtr x="-45573" y="-3843"/>
                                    </p:animMotion>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hidden"/>
                                      </p:to>
                                    </p:set>
                                  </p:childTnLst>
                                </p:cTn>
                              </p:par>
                              <p:par>
                                <p:cTn id="58" presetID="42"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2"/>
                                        </p:tgtEl>
                                        <p:attrNameLst>
                                          <p:attrName>style.visibility</p:attrName>
                                        </p:attrNameLst>
                                      </p:cBhvr>
                                      <p:to>
                                        <p:strVal val="hidden"/>
                                      </p:to>
                                    </p:set>
                                  </p:childTnLst>
                                </p:cTn>
                              </p:par>
                              <p:par>
                                <p:cTn id="67" presetID="14" presetClass="entr" presetSubtype="10" fill="hold" nodeType="withEffect">
                                  <p:stCondLst>
                                    <p:cond delay="0"/>
                                  </p:stCondLst>
                                  <p:childTnLst>
                                    <p:set>
                                      <p:cBhvr>
                                        <p:cTn id="68" dur="1" fill="hold">
                                          <p:stCondLst>
                                            <p:cond delay="0"/>
                                          </p:stCondLst>
                                        </p:cTn>
                                        <p:tgtEl>
                                          <p:spTgt spid="1026"/>
                                        </p:tgtEl>
                                        <p:attrNameLst>
                                          <p:attrName>style.visibility</p:attrName>
                                        </p:attrNameLst>
                                      </p:cBhvr>
                                      <p:to>
                                        <p:strVal val="visible"/>
                                      </p:to>
                                    </p:set>
                                    <p:animEffect transition="in" filter="randombar(horizontal)">
                                      <p:cBhvr>
                                        <p:cTn id="69" dur="500"/>
                                        <p:tgtEl>
                                          <p:spTgt spid="1026"/>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1026"/>
                                        </p:tgtEl>
                                        <p:attrNameLst>
                                          <p:attrName>style.visibility</p:attrName>
                                        </p:attrNameLst>
                                      </p:cBhvr>
                                      <p:to>
                                        <p:strVal val="hidden"/>
                                      </p:to>
                                    </p:set>
                                  </p:childTnLst>
                                </p:cTn>
                              </p:par>
                              <p:par>
                                <p:cTn id="74" presetID="53" presetClass="entr" presetSubtype="16" fill="hold" nodeType="withEffect">
                                  <p:stCondLst>
                                    <p:cond delay="0"/>
                                  </p:stCondLst>
                                  <p:childTnLst>
                                    <p:set>
                                      <p:cBhvr>
                                        <p:cTn id="75" dur="1" fill="hold">
                                          <p:stCondLst>
                                            <p:cond delay="0"/>
                                          </p:stCondLst>
                                        </p:cTn>
                                        <p:tgtEl>
                                          <p:spTgt spid="1027"/>
                                        </p:tgtEl>
                                        <p:attrNameLst>
                                          <p:attrName>style.visibility</p:attrName>
                                        </p:attrNameLst>
                                      </p:cBhvr>
                                      <p:to>
                                        <p:strVal val="visible"/>
                                      </p:to>
                                    </p:set>
                                    <p:anim calcmode="lin" valueType="num">
                                      <p:cBhvr>
                                        <p:cTn id="76" dur="500" fill="hold"/>
                                        <p:tgtEl>
                                          <p:spTgt spid="1027"/>
                                        </p:tgtEl>
                                        <p:attrNameLst>
                                          <p:attrName>ppt_w</p:attrName>
                                        </p:attrNameLst>
                                      </p:cBhvr>
                                      <p:tavLst>
                                        <p:tav tm="0">
                                          <p:val>
                                            <p:fltVal val="0"/>
                                          </p:val>
                                        </p:tav>
                                        <p:tav tm="100000">
                                          <p:val>
                                            <p:strVal val="#ppt_w"/>
                                          </p:val>
                                        </p:tav>
                                      </p:tavLst>
                                    </p:anim>
                                    <p:anim calcmode="lin" valueType="num">
                                      <p:cBhvr>
                                        <p:cTn id="77" dur="500" fill="hold"/>
                                        <p:tgtEl>
                                          <p:spTgt spid="1027"/>
                                        </p:tgtEl>
                                        <p:attrNameLst>
                                          <p:attrName>ppt_h</p:attrName>
                                        </p:attrNameLst>
                                      </p:cBhvr>
                                      <p:tavLst>
                                        <p:tav tm="0">
                                          <p:val>
                                            <p:fltVal val="0"/>
                                          </p:val>
                                        </p:tav>
                                        <p:tav tm="100000">
                                          <p:val>
                                            <p:strVal val="#ppt_h"/>
                                          </p:val>
                                        </p:tav>
                                      </p:tavLst>
                                    </p:anim>
                                    <p:animEffect transition="in" filter="fade">
                                      <p:cBhvr>
                                        <p:cTn id="7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7" grpId="1" animBg="1"/>
      <p:bldP spid="8" grpId="0" animBg="1"/>
      <p:bldP spid="8" grpId="1" animBg="1"/>
      <p:bldP spid="9" grpId="0"/>
      <p:bldP spid="9" grpId="1"/>
      <p:bldP spid="10" grpId="0"/>
      <p:bldP spid="10" grpId="1"/>
      <p:bldP spid="13" grpId="0" animBg="1"/>
      <p:bldP spid="13" grpId="1" animBg="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759" y="523054"/>
            <a:ext cx="7110889" cy="841446"/>
          </a:xfrm>
        </p:spPr>
        <p:txBody>
          <a:bodyPr>
            <a:normAutofit/>
          </a:bodyPr>
          <a:lstStyle/>
          <a:p>
            <a:pPr algn="l"/>
            <a:r>
              <a:rPr lang="en-US" sz="3600" spc="-67" dirty="0" smtClean="0">
                <a:latin typeface="Helvetica"/>
                <a:cs typeface="Helvetica"/>
              </a:rPr>
              <a:t>Mediation Readers</a:t>
            </a:r>
            <a:endParaRPr lang="en-US" sz="3600" spc="-67" dirty="0">
              <a:latin typeface="Helvetica"/>
              <a:cs typeface="Helvetica"/>
            </a:endParaRPr>
          </a:p>
        </p:txBody>
      </p:sp>
      <p:sp>
        <p:nvSpPr>
          <p:cNvPr id="3" name="Subtitle 2"/>
          <p:cNvSpPr>
            <a:spLocks noGrp="1"/>
          </p:cNvSpPr>
          <p:nvPr>
            <p:ph type="subTitle" idx="1"/>
          </p:nvPr>
        </p:nvSpPr>
        <p:spPr>
          <a:xfrm>
            <a:off x="547759" y="1395844"/>
            <a:ext cx="7110889" cy="508311"/>
          </a:xfrm>
        </p:spPr>
        <p:txBody>
          <a:bodyPr>
            <a:normAutofit/>
          </a:bodyPr>
          <a:lstStyle/>
          <a:p>
            <a:pPr marL="0" lvl="1" algn="l"/>
            <a:r>
              <a:rPr lang="en-US" sz="2200" dirty="0">
                <a:solidFill>
                  <a:srgbClr val="535353"/>
                </a:solidFill>
                <a:latin typeface="Helvetica"/>
                <a:cs typeface="Helvetica"/>
              </a:rPr>
              <a:t>How did we configure the one for the demo?</a:t>
            </a:r>
          </a:p>
          <a:p>
            <a:pPr algn="l"/>
            <a:endParaRPr lang="en-US" sz="2200" dirty="0">
              <a:solidFill>
                <a:srgbClr val="535353"/>
              </a:solidFill>
              <a:latin typeface="Helvetica"/>
              <a:cs typeface="Helvetica"/>
            </a:endParaRPr>
          </a:p>
        </p:txBody>
      </p:sp>
      <p:sp>
        <p:nvSpPr>
          <p:cNvPr id="15" name="Rectangle 14"/>
          <p:cNvSpPr/>
          <p:nvPr/>
        </p:nvSpPr>
        <p:spPr>
          <a:xfrm>
            <a:off x="2417802" y="3124994"/>
            <a:ext cx="5090111"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rPr>
              <a:t>Code Overview</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cs typeface="+mn-cs"/>
            </a:endParaRPr>
          </a:p>
        </p:txBody>
      </p:sp>
    </p:spTree>
    <p:extLst>
      <p:ext uri="{BB962C8B-B14F-4D97-AF65-F5344CB8AC3E}">
        <p14:creationId xmlns:p14="http://schemas.microsoft.com/office/powerpoint/2010/main" val="21288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plus(in)">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theme/theme1.xml><?xml version="1.0" encoding="utf-8"?>
<a:theme xmlns:a="http://schemas.openxmlformats.org/drawingml/2006/main" name="jBilling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18539</TotalTime>
  <Words>5761</Words>
  <Application>Microsoft Office PowerPoint</Application>
  <PresentationFormat>Custom</PresentationFormat>
  <Paragraphs>734</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jBilling Template</vt:lpstr>
      <vt:lpstr>PowerPoint Presentation</vt:lpstr>
      <vt:lpstr>Agenda</vt:lpstr>
      <vt:lpstr>High Level Diagram</vt:lpstr>
      <vt:lpstr>Mediation Readers</vt:lpstr>
      <vt:lpstr>Agenda</vt:lpstr>
      <vt:lpstr>Mediation Readers</vt:lpstr>
      <vt:lpstr>Agenda</vt:lpstr>
      <vt:lpstr>Mediation Readers</vt:lpstr>
      <vt:lpstr>Mediation Readers</vt:lpstr>
      <vt:lpstr>Agenda</vt:lpstr>
      <vt:lpstr>Mediation Readers</vt:lpstr>
      <vt:lpstr>Agenda</vt:lpstr>
      <vt:lpstr>Mediation Processor</vt:lpstr>
      <vt:lpstr>Agenda</vt:lpstr>
      <vt:lpstr>Mediation Processor</vt:lpstr>
      <vt:lpstr>Agenda</vt:lpstr>
      <vt:lpstr>Mediation Processor</vt:lpstr>
      <vt:lpstr>Mediation Processor</vt:lpstr>
      <vt:lpstr>Agenda</vt:lpstr>
      <vt:lpstr>Mediation Processor</vt:lpstr>
      <vt:lpstr>Agenda</vt:lpstr>
      <vt:lpstr>Pricing Models</vt:lpstr>
      <vt:lpstr>Agenda</vt:lpstr>
      <vt:lpstr>Pricing Models</vt:lpstr>
      <vt:lpstr>Agenda</vt:lpstr>
      <vt:lpstr>Pricing Models</vt:lpstr>
      <vt:lpstr>Pricing Models</vt:lpstr>
      <vt:lpstr>Pricing Models</vt:lpstr>
      <vt:lpstr>Pricing Models</vt:lpstr>
      <vt:lpstr>Pricing Models</vt:lpstr>
      <vt:lpstr>Pricing Models</vt:lpstr>
      <vt:lpstr>Agenda</vt:lpstr>
      <vt:lpstr>Internal Events</vt:lpstr>
      <vt:lpstr>Agenda</vt:lpstr>
      <vt:lpstr>Internal Events</vt:lpstr>
      <vt:lpstr>Internal Events</vt:lpstr>
      <vt:lpstr>Internal Events</vt:lpstr>
      <vt:lpstr>Internal Events</vt:lpstr>
      <vt:lpstr>Internal Events</vt:lpstr>
      <vt:lpstr>Internal Events</vt:lpstr>
      <vt:lpstr>Internal Events</vt:lpstr>
      <vt:lpstr>Internal Events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jmvidal</cp:lastModifiedBy>
  <cp:revision>642</cp:revision>
  <cp:lastPrinted>2012-08-28T21:28:02Z</cp:lastPrinted>
  <dcterms:created xsi:type="dcterms:W3CDTF">2012-08-27T19:01:28Z</dcterms:created>
  <dcterms:modified xsi:type="dcterms:W3CDTF">2013-05-01T14:39:56Z</dcterms:modified>
</cp:coreProperties>
</file>