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609199-803A-4BCB-A3C1-7C08D4CD31A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860ED58-BD09-4FAC-9C6B-CB2E2B13C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9358321-0A90-4F27-8C87-915E028AB4E7}"/>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5" name="Segnaposto piè di pagina 4">
            <a:extLst>
              <a:ext uri="{FF2B5EF4-FFF2-40B4-BE49-F238E27FC236}">
                <a16:creationId xmlns:a16="http://schemas.microsoft.com/office/drawing/2014/main" id="{0E887E58-7FDC-40A6-9834-2D5D3D016F0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BA4EC55-CF03-48E0-899C-380477F24800}"/>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12358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F0C55A-89A0-4DBD-A830-7A5224FB18B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FB0C21F-FACC-4FB8-8CC0-8E989C5FDFF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917A013-A2D9-43BD-8BEF-1DF33F18EF23}"/>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5" name="Segnaposto piè di pagina 4">
            <a:extLst>
              <a:ext uri="{FF2B5EF4-FFF2-40B4-BE49-F238E27FC236}">
                <a16:creationId xmlns:a16="http://schemas.microsoft.com/office/drawing/2014/main" id="{2C080542-E587-4A70-A1E4-D2EF8BF484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35F3B8C-AA30-4A36-AC7D-4FC3857EB6A3}"/>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138090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5D9E47-F0DC-44B4-A711-A26A91C2865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B1A8564-2363-4105-9584-E28A293D29F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BA807B7-6DBE-42B4-8412-A251FA79210D}"/>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5" name="Segnaposto piè di pagina 4">
            <a:extLst>
              <a:ext uri="{FF2B5EF4-FFF2-40B4-BE49-F238E27FC236}">
                <a16:creationId xmlns:a16="http://schemas.microsoft.com/office/drawing/2014/main" id="{F9BDEC9D-4B44-492D-B769-C1EB64E9936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986946-F7C4-481D-A95E-D9165DEA16E7}"/>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417553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F1E12-ED1B-4005-BB75-CE716CFA8E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A71E138-69B1-464B-A506-AA9A2CBCC55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10FF5D-A1A5-4C5D-82B7-D5B7A5E5B62D}"/>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5" name="Segnaposto piè di pagina 4">
            <a:extLst>
              <a:ext uri="{FF2B5EF4-FFF2-40B4-BE49-F238E27FC236}">
                <a16:creationId xmlns:a16="http://schemas.microsoft.com/office/drawing/2014/main" id="{EE7E1FE8-81EA-4D01-9463-172D6445B7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89F15B-B761-4E32-84F2-E09777DD9AAA}"/>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218324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DB7A4B-A8B7-4703-8979-00BC2FC0EB6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439C97-B78B-49A7-93DD-CF46F0059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37D3691-A132-49C1-A544-DC284ED2A186}"/>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5" name="Segnaposto piè di pagina 4">
            <a:extLst>
              <a:ext uri="{FF2B5EF4-FFF2-40B4-BE49-F238E27FC236}">
                <a16:creationId xmlns:a16="http://schemas.microsoft.com/office/drawing/2014/main" id="{FC7CAE6B-E410-469D-96B0-C882FB2C739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93D4F62-3530-4860-A1B3-9D5360A7B953}"/>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248721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4C3C98-3E1C-4C6B-A3CA-C6B2C62E9E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A8CCB1-F325-41A4-B45E-72FA733E1E2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54BB6AB-92BB-4FA4-9682-3BD18E9DEB7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B88DEC9-7598-4E1C-B62F-9E6DAD969A6C}"/>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6" name="Segnaposto piè di pagina 5">
            <a:extLst>
              <a:ext uri="{FF2B5EF4-FFF2-40B4-BE49-F238E27FC236}">
                <a16:creationId xmlns:a16="http://schemas.microsoft.com/office/drawing/2014/main" id="{EC5F99A5-FA5E-4022-AAAD-A60D04D86D8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DB4F41-17B9-4CF6-A492-5E619130F71C}"/>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28917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36F44-A80C-4952-8634-DF1D7EAB2FE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ECFD309-4324-420B-A756-6746018F7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594D2A-8D8E-4313-9985-5E0B1C0C738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9DC46EB-B17C-4FDA-8342-8D0A51BED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1E951DC-3F8A-43F8-9C4D-99C3938E2D5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A5D152C-F9AE-4376-85D8-1F8E3E6F0C6B}"/>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8" name="Segnaposto piè di pagina 7">
            <a:extLst>
              <a:ext uri="{FF2B5EF4-FFF2-40B4-BE49-F238E27FC236}">
                <a16:creationId xmlns:a16="http://schemas.microsoft.com/office/drawing/2014/main" id="{7C6A0645-C25A-49FA-AF47-40DCA546992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AA70A59-99B8-4959-8248-01B126861321}"/>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48287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3BF143-682B-443C-805D-95A224A30EA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5B5A087-D6C5-4EBB-9F4C-B89623630B95}"/>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4" name="Segnaposto piè di pagina 3">
            <a:extLst>
              <a:ext uri="{FF2B5EF4-FFF2-40B4-BE49-F238E27FC236}">
                <a16:creationId xmlns:a16="http://schemas.microsoft.com/office/drawing/2014/main" id="{6EB53C58-5383-4076-B8FC-F010781D642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0FDE3EA-720B-49C1-B5F1-97F08BF22C19}"/>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109667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C58B031-7D52-4E57-9E7E-701F000C5C76}"/>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3" name="Segnaposto piè di pagina 2">
            <a:extLst>
              <a:ext uri="{FF2B5EF4-FFF2-40B4-BE49-F238E27FC236}">
                <a16:creationId xmlns:a16="http://schemas.microsoft.com/office/drawing/2014/main" id="{F86A8321-7F88-4F2D-AE63-AFDF8BBEEA2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B6617A4-F7A6-4256-9D24-B0E0F998A9D8}"/>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350416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BDA7C8-FE03-4057-B5D9-35E6AED3D26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A295583-1B10-4BDD-AE46-85D8A1B80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4F3314F-89CC-4103-966D-863DD2B8E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3538B9-A49C-4CCF-B09C-BCCEAAAEBEC7}"/>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6" name="Segnaposto piè di pagina 5">
            <a:extLst>
              <a:ext uri="{FF2B5EF4-FFF2-40B4-BE49-F238E27FC236}">
                <a16:creationId xmlns:a16="http://schemas.microsoft.com/office/drawing/2014/main" id="{A66BF7E0-ACB9-4565-B888-AFB7ABEA7DA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B9660D8-33DF-4791-804F-A3CACC052B6F}"/>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123017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25ECD3-54CC-4CB1-9D49-E385762D59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F8BD9AB-4FE6-4216-8EB4-7A345076C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6BF29D6-B1B6-4BD1-9C25-E724ECF76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54F1F79-205F-4896-AADE-2D9D2628706E}"/>
              </a:ext>
            </a:extLst>
          </p:cNvPr>
          <p:cNvSpPr>
            <a:spLocks noGrp="1"/>
          </p:cNvSpPr>
          <p:nvPr>
            <p:ph type="dt" sz="half" idx="10"/>
          </p:nvPr>
        </p:nvSpPr>
        <p:spPr/>
        <p:txBody>
          <a:bodyPr/>
          <a:lstStyle/>
          <a:p>
            <a:fld id="{5F7B2EC3-7BBB-4FB3-8A7B-373C4EAE70BE}" type="datetimeFigureOut">
              <a:rPr lang="it-IT" smtClean="0"/>
              <a:t>07/09/2022</a:t>
            </a:fld>
            <a:endParaRPr lang="it-IT"/>
          </a:p>
        </p:txBody>
      </p:sp>
      <p:sp>
        <p:nvSpPr>
          <p:cNvPr id="6" name="Segnaposto piè di pagina 5">
            <a:extLst>
              <a:ext uri="{FF2B5EF4-FFF2-40B4-BE49-F238E27FC236}">
                <a16:creationId xmlns:a16="http://schemas.microsoft.com/office/drawing/2014/main" id="{3AAB135F-8F18-4D0F-88EC-1F280EB1B35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FBBEC02-9F3E-4C33-8060-DD5F91D8E511}"/>
              </a:ext>
            </a:extLst>
          </p:cNvPr>
          <p:cNvSpPr>
            <a:spLocks noGrp="1"/>
          </p:cNvSpPr>
          <p:nvPr>
            <p:ph type="sldNum" sz="quarter" idx="12"/>
          </p:nvPr>
        </p:nvSpPr>
        <p:spPr/>
        <p:txBody>
          <a:bodyPr/>
          <a:lstStyle/>
          <a:p>
            <a:fld id="{DFF9B334-1514-439E-912C-E82581F17CFB}" type="slidenum">
              <a:rPr lang="it-IT" smtClean="0"/>
              <a:t>‹N›</a:t>
            </a:fld>
            <a:endParaRPr lang="it-IT"/>
          </a:p>
        </p:txBody>
      </p:sp>
    </p:spTree>
    <p:extLst>
      <p:ext uri="{BB962C8B-B14F-4D97-AF65-F5344CB8AC3E}">
        <p14:creationId xmlns:p14="http://schemas.microsoft.com/office/powerpoint/2010/main" val="359728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60F6F5-A5C0-46AD-8A14-18D5E649B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7AC405D-04BB-4105-85FA-80FC650E3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AE8091-F4A8-4DD1-8DC1-E15ADB56F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B2EC3-7BBB-4FB3-8A7B-373C4EAE70BE}" type="datetimeFigureOut">
              <a:rPr lang="it-IT" smtClean="0"/>
              <a:t>07/09/2022</a:t>
            </a:fld>
            <a:endParaRPr lang="it-IT"/>
          </a:p>
        </p:txBody>
      </p:sp>
      <p:sp>
        <p:nvSpPr>
          <p:cNvPr id="5" name="Segnaposto piè di pagina 4">
            <a:extLst>
              <a:ext uri="{FF2B5EF4-FFF2-40B4-BE49-F238E27FC236}">
                <a16:creationId xmlns:a16="http://schemas.microsoft.com/office/drawing/2014/main" id="{089C5FCD-ED73-4A9F-9725-270485BEE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431223F-9E71-40D3-B5A4-09D8F0A0B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9B334-1514-439E-912C-E82581F17CFB}" type="slidenum">
              <a:rPr lang="it-IT" smtClean="0"/>
              <a:t>‹N›</a:t>
            </a:fld>
            <a:endParaRPr lang="it-IT"/>
          </a:p>
        </p:txBody>
      </p:sp>
    </p:spTree>
    <p:extLst>
      <p:ext uri="{BB962C8B-B14F-4D97-AF65-F5344CB8AC3E}">
        <p14:creationId xmlns:p14="http://schemas.microsoft.com/office/powerpoint/2010/main" val="143293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E9F158-BF76-4917-946F-C7A71B27C272}"/>
              </a:ext>
            </a:extLst>
          </p:cNvPr>
          <p:cNvSpPr>
            <a:spLocks noGrp="1"/>
          </p:cNvSpPr>
          <p:nvPr>
            <p:ph type="ctrTitle"/>
          </p:nvPr>
        </p:nvSpPr>
        <p:spPr>
          <a:xfrm>
            <a:off x="1064302" y="2233534"/>
            <a:ext cx="9968459" cy="2653259"/>
          </a:xfrm>
        </p:spPr>
        <p:txBody>
          <a:bodyPr>
            <a:noAutofit/>
          </a:bodyPr>
          <a:lstStyle/>
          <a:p>
            <a:r>
              <a:rPr lang="it-IT" dirty="0">
                <a:solidFill>
                  <a:srgbClr val="FF0000"/>
                </a:solidFill>
              </a:rPr>
              <a:t>Progetto di </a:t>
            </a:r>
            <a:r>
              <a:rPr lang="it-IT" dirty="0" err="1">
                <a:solidFill>
                  <a:srgbClr val="FF0000"/>
                </a:solidFill>
              </a:rPr>
              <a:t>ICon</a:t>
            </a:r>
            <a:r>
              <a:rPr lang="it-IT" dirty="0">
                <a:solidFill>
                  <a:srgbClr val="FF0000"/>
                </a:solidFill>
              </a:rPr>
              <a:t>: </a:t>
            </a:r>
            <a:r>
              <a:rPr lang="it-IT" dirty="0">
                <a:solidFill>
                  <a:srgbClr val="FF0000"/>
                </a:solidFill>
                <a:effectLst/>
                <a:ea typeface="Calibri" panose="020F0502020204030204" pitchFamily="34" charset="0"/>
              </a:rPr>
              <a:t>Sistema per la diagnostica di malattie cardiovascolari</a:t>
            </a:r>
            <a:endParaRPr lang="it-IT" dirty="0">
              <a:solidFill>
                <a:srgbClr val="FF0000"/>
              </a:solidFill>
            </a:endParaRPr>
          </a:p>
        </p:txBody>
      </p:sp>
    </p:spTree>
    <p:extLst>
      <p:ext uri="{BB962C8B-B14F-4D97-AF65-F5344CB8AC3E}">
        <p14:creationId xmlns:p14="http://schemas.microsoft.com/office/powerpoint/2010/main" val="4000196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B77EEB-DB43-49CD-944A-209CAD28767E}"/>
              </a:ext>
            </a:extLst>
          </p:cNvPr>
          <p:cNvSpPr>
            <a:spLocks noGrp="1"/>
          </p:cNvSpPr>
          <p:nvPr>
            <p:ph type="title"/>
          </p:nvPr>
        </p:nvSpPr>
        <p:spPr>
          <a:xfrm>
            <a:off x="836612" y="359763"/>
            <a:ext cx="2203215" cy="738266"/>
          </a:xfrm>
        </p:spPr>
        <p:txBody>
          <a:bodyPr>
            <a:normAutofit/>
          </a:bodyPr>
          <a:lstStyle/>
          <a:p>
            <a:r>
              <a:rPr lang="it-IT" sz="4000" dirty="0" err="1">
                <a:solidFill>
                  <a:srgbClr val="FF0000"/>
                </a:solidFill>
              </a:rPr>
              <a:t>AdaBoost</a:t>
            </a:r>
            <a:endParaRPr lang="it-IT" sz="4000" dirty="0">
              <a:solidFill>
                <a:srgbClr val="FF0000"/>
              </a:solidFill>
            </a:endParaRPr>
          </a:p>
        </p:txBody>
      </p:sp>
      <p:sp>
        <p:nvSpPr>
          <p:cNvPr id="4" name="Segnaposto testo 3">
            <a:extLst>
              <a:ext uri="{FF2B5EF4-FFF2-40B4-BE49-F238E27FC236}">
                <a16:creationId xmlns:a16="http://schemas.microsoft.com/office/drawing/2014/main" id="{20A6E400-92D8-4DFA-B918-8671D96819EC}"/>
              </a:ext>
            </a:extLst>
          </p:cNvPr>
          <p:cNvSpPr>
            <a:spLocks noGrp="1"/>
          </p:cNvSpPr>
          <p:nvPr>
            <p:ph type="body" sz="half" idx="2"/>
          </p:nvPr>
        </p:nvSpPr>
        <p:spPr>
          <a:xfrm>
            <a:off x="839788" y="1349115"/>
            <a:ext cx="4047005" cy="4519873"/>
          </a:xfrm>
        </p:spPr>
        <p:txBody>
          <a:bodyPr>
            <a:normAutofit lnSpcReduction="10000"/>
          </a:bodyPr>
          <a:lstStyle/>
          <a:p>
            <a:r>
              <a:rPr lang="it-IT" sz="2800" dirty="0"/>
              <a:t>L’</a:t>
            </a:r>
            <a:r>
              <a:rPr lang="it-IT" sz="2800" dirty="0" err="1"/>
              <a:t>adaptive</a:t>
            </a:r>
            <a:r>
              <a:rPr lang="it-IT" sz="2800" dirty="0"/>
              <a:t> </a:t>
            </a:r>
            <a:r>
              <a:rPr lang="it-IT" sz="2800" dirty="0" err="1"/>
              <a:t>Boosting</a:t>
            </a:r>
            <a:r>
              <a:rPr lang="it-IT" sz="2800" dirty="0"/>
              <a:t> rappresenta un modello di </a:t>
            </a:r>
            <a:r>
              <a:rPr lang="it-IT" sz="2800" dirty="0" err="1"/>
              <a:t>Boosting</a:t>
            </a:r>
            <a:r>
              <a:rPr lang="it-IT" sz="2800" dirty="0"/>
              <a:t>, cioè modelli costruiti in sequenza imparando dagli errori dei precedenti. Tale modello è tra i più noti ed è stato implementato nella classe </a:t>
            </a:r>
            <a:r>
              <a:rPr lang="it-IT" sz="2800" dirty="0" err="1"/>
              <a:t>CvDAdaBoost</a:t>
            </a:r>
            <a:r>
              <a:rPr lang="it-IT" sz="2800" dirty="0"/>
              <a:t>, anch’esso come sottoclasse </a:t>
            </a:r>
            <a:r>
              <a:rPr lang="it-IT" sz="2800" dirty="0" err="1"/>
              <a:t>CvDModel</a:t>
            </a:r>
            <a:r>
              <a:rPr lang="it-IT" sz="2800" dirty="0"/>
              <a:t>. I risultati ottenuti sono i seguenti.</a:t>
            </a:r>
          </a:p>
        </p:txBody>
      </p:sp>
      <p:pic>
        <p:nvPicPr>
          <p:cNvPr id="6" name="Immagine 5">
            <a:extLst>
              <a:ext uri="{FF2B5EF4-FFF2-40B4-BE49-F238E27FC236}">
                <a16:creationId xmlns:a16="http://schemas.microsoft.com/office/drawing/2014/main" id="{CE4DA3D5-D9FC-4E07-83DF-5A11637DFAD6}"/>
              </a:ext>
            </a:extLst>
          </p:cNvPr>
          <p:cNvPicPr>
            <a:picLocks noChangeAspect="1"/>
          </p:cNvPicPr>
          <p:nvPr/>
        </p:nvPicPr>
        <p:blipFill>
          <a:blip r:embed="rId2"/>
          <a:stretch>
            <a:fillRect/>
          </a:stretch>
        </p:blipFill>
        <p:spPr>
          <a:xfrm>
            <a:off x="5866106" y="1962134"/>
            <a:ext cx="5676320" cy="2933732"/>
          </a:xfrm>
          <a:prstGeom prst="rect">
            <a:avLst/>
          </a:prstGeom>
        </p:spPr>
      </p:pic>
    </p:spTree>
    <p:extLst>
      <p:ext uri="{BB962C8B-B14F-4D97-AF65-F5344CB8AC3E}">
        <p14:creationId xmlns:p14="http://schemas.microsoft.com/office/powerpoint/2010/main" val="31845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E5E57A-1F96-4228-A26F-FC35EAEA57A6}"/>
              </a:ext>
            </a:extLst>
          </p:cNvPr>
          <p:cNvSpPr>
            <a:spLocks noGrp="1"/>
          </p:cNvSpPr>
          <p:nvPr>
            <p:ph type="title"/>
          </p:nvPr>
        </p:nvSpPr>
        <p:spPr>
          <a:xfrm>
            <a:off x="836612" y="359764"/>
            <a:ext cx="1588619" cy="768246"/>
          </a:xfrm>
        </p:spPr>
        <p:txBody>
          <a:bodyPr>
            <a:normAutofit/>
          </a:bodyPr>
          <a:lstStyle/>
          <a:p>
            <a:r>
              <a:rPr lang="it-IT" sz="4000" dirty="0">
                <a:solidFill>
                  <a:srgbClr val="FF0000"/>
                </a:solidFill>
              </a:rPr>
              <a:t>K-NN</a:t>
            </a:r>
          </a:p>
        </p:txBody>
      </p:sp>
      <p:sp>
        <p:nvSpPr>
          <p:cNvPr id="4" name="Segnaposto testo 3">
            <a:extLst>
              <a:ext uri="{FF2B5EF4-FFF2-40B4-BE49-F238E27FC236}">
                <a16:creationId xmlns:a16="http://schemas.microsoft.com/office/drawing/2014/main" id="{D5BEAB08-5223-436A-BCE6-A22905424282}"/>
              </a:ext>
            </a:extLst>
          </p:cNvPr>
          <p:cNvSpPr>
            <a:spLocks noGrp="1"/>
          </p:cNvSpPr>
          <p:nvPr>
            <p:ph type="body" sz="half" idx="2"/>
          </p:nvPr>
        </p:nvSpPr>
        <p:spPr>
          <a:xfrm>
            <a:off x="839788" y="1454046"/>
            <a:ext cx="4106966" cy="4414942"/>
          </a:xfrm>
        </p:spPr>
        <p:txBody>
          <a:bodyPr>
            <a:normAutofit/>
          </a:bodyPr>
          <a:lstStyle/>
          <a:p>
            <a:r>
              <a:rPr lang="it-IT" sz="2800" dirty="0"/>
              <a:t>Il k-</a:t>
            </a:r>
            <a:r>
              <a:rPr lang="it-IT" sz="2800" dirty="0" err="1"/>
              <a:t>nearest</a:t>
            </a:r>
            <a:r>
              <a:rPr lang="it-IT" sz="2800" dirty="0"/>
              <a:t> </a:t>
            </a:r>
            <a:r>
              <a:rPr lang="it-IT" sz="2800" dirty="0" err="1"/>
              <a:t>neighbors</a:t>
            </a:r>
            <a:r>
              <a:rPr lang="it-IT" sz="2800" dirty="0"/>
              <a:t>, il quale rappresenta un algoritmo di case-</a:t>
            </a:r>
            <a:r>
              <a:rPr lang="it-IT" sz="2800" dirty="0" err="1"/>
              <a:t>based</a:t>
            </a:r>
            <a:r>
              <a:rPr lang="it-IT" sz="2800" dirty="0"/>
              <a:t> </a:t>
            </a:r>
            <a:r>
              <a:rPr lang="it-IT" sz="2800" dirty="0" err="1"/>
              <a:t>reasoning</a:t>
            </a:r>
            <a:r>
              <a:rPr lang="it-IT" sz="2800" dirty="0"/>
              <a:t>, è stato implementato nella classe </a:t>
            </a:r>
            <a:r>
              <a:rPr lang="it-IT" sz="2800" dirty="0" err="1"/>
              <a:t>CvDKNearestNeighbors</a:t>
            </a:r>
            <a:r>
              <a:rPr lang="it-IT" sz="2800" dirty="0"/>
              <a:t>. Per la predizione è stato scelto un numero di </a:t>
            </a:r>
            <a:r>
              <a:rPr lang="it-IT" sz="2800" dirty="0" err="1"/>
              <a:t>neighbors</a:t>
            </a:r>
            <a:r>
              <a:rPr lang="it-IT" sz="2800" dirty="0"/>
              <a:t> pari a 10. I risultati ottenuti dalla predizione sono i seguenti.</a:t>
            </a:r>
          </a:p>
        </p:txBody>
      </p:sp>
      <p:pic>
        <p:nvPicPr>
          <p:cNvPr id="6" name="Immagine 5">
            <a:extLst>
              <a:ext uri="{FF2B5EF4-FFF2-40B4-BE49-F238E27FC236}">
                <a16:creationId xmlns:a16="http://schemas.microsoft.com/office/drawing/2014/main" id="{2EC83FD0-7688-4027-A911-E1074EEBFAA5}"/>
              </a:ext>
            </a:extLst>
          </p:cNvPr>
          <p:cNvPicPr>
            <a:picLocks noChangeAspect="1"/>
          </p:cNvPicPr>
          <p:nvPr/>
        </p:nvPicPr>
        <p:blipFill>
          <a:blip r:embed="rId2"/>
          <a:stretch>
            <a:fillRect/>
          </a:stretch>
        </p:blipFill>
        <p:spPr>
          <a:xfrm>
            <a:off x="5276538" y="1791155"/>
            <a:ext cx="6508573" cy="3275689"/>
          </a:xfrm>
          <a:prstGeom prst="rect">
            <a:avLst/>
          </a:prstGeom>
        </p:spPr>
      </p:pic>
    </p:spTree>
    <p:extLst>
      <p:ext uri="{BB962C8B-B14F-4D97-AF65-F5344CB8AC3E}">
        <p14:creationId xmlns:p14="http://schemas.microsoft.com/office/powerpoint/2010/main" val="249557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34B9FA-E892-4CFE-AC07-45416BB52AD1}"/>
              </a:ext>
            </a:extLst>
          </p:cNvPr>
          <p:cNvSpPr>
            <a:spLocks noGrp="1"/>
          </p:cNvSpPr>
          <p:nvPr>
            <p:ph type="title"/>
          </p:nvPr>
        </p:nvSpPr>
        <p:spPr>
          <a:xfrm>
            <a:off x="831850" y="314794"/>
            <a:ext cx="4804452" cy="1208530"/>
          </a:xfrm>
        </p:spPr>
        <p:txBody>
          <a:bodyPr>
            <a:noAutofit/>
          </a:bodyPr>
          <a:lstStyle/>
          <a:p>
            <a:r>
              <a:rPr lang="it-IT" sz="4000" dirty="0">
                <a:solidFill>
                  <a:srgbClr val="FF0000"/>
                </a:solidFill>
              </a:rPr>
              <a:t>Confronto modelli (prima parte)</a:t>
            </a:r>
          </a:p>
        </p:txBody>
      </p:sp>
      <p:sp>
        <p:nvSpPr>
          <p:cNvPr id="3" name="Segnaposto testo 2">
            <a:extLst>
              <a:ext uri="{FF2B5EF4-FFF2-40B4-BE49-F238E27FC236}">
                <a16:creationId xmlns:a16="http://schemas.microsoft.com/office/drawing/2014/main" id="{2FE00CEB-4DD1-4D63-BF6B-4926CAA686C0}"/>
              </a:ext>
            </a:extLst>
          </p:cNvPr>
          <p:cNvSpPr>
            <a:spLocks noGrp="1"/>
          </p:cNvSpPr>
          <p:nvPr>
            <p:ph type="body" idx="1"/>
          </p:nvPr>
        </p:nvSpPr>
        <p:spPr>
          <a:xfrm>
            <a:off x="831850" y="1843791"/>
            <a:ext cx="4804452" cy="4245860"/>
          </a:xfrm>
        </p:spPr>
        <p:txBody>
          <a:bodyPr>
            <a:normAutofit lnSpcReduction="10000"/>
          </a:bodyPr>
          <a:lstStyle/>
          <a:p>
            <a:r>
              <a:rPr lang="it-IT" sz="2800" dirty="0">
                <a:solidFill>
                  <a:schemeClr val="tx1"/>
                </a:solidFill>
              </a:rPr>
              <a:t>Una volta terminata la costruzione di tutti i modelli sono state stampate tutte le matrici di confusione dei vari modelli. Di seguito vi è la matrice di confusione dell’albero di decisione. Infine il confronto dei modelli è stato effettuato mediante lo spazio ROC(</a:t>
            </a:r>
            <a:r>
              <a:rPr lang="it-IT" sz="2800" dirty="0" err="1">
                <a:solidFill>
                  <a:schemeClr val="tx1"/>
                </a:solidFill>
              </a:rPr>
              <a:t>Receiving</a:t>
            </a:r>
            <a:r>
              <a:rPr lang="it-IT" sz="2800" dirty="0">
                <a:solidFill>
                  <a:schemeClr val="tx1"/>
                </a:solidFill>
              </a:rPr>
              <a:t> </a:t>
            </a:r>
            <a:r>
              <a:rPr lang="it-IT" sz="2800" dirty="0" err="1">
                <a:solidFill>
                  <a:schemeClr val="tx1"/>
                </a:solidFill>
              </a:rPr>
              <a:t>operating</a:t>
            </a:r>
            <a:r>
              <a:rPr lang="it-IT" sz="2800" dirty="0">
                <a:solidFill>
                  <a:schemeClr val="tx1"/>
                </a:solidFill>
              </a:rPr>
              <a:t> </a:t>
            </a:r>
            <a:r>
              <a:rPr lang="it-IT" sz="2800" dirty="0" err="1">
                <a:solidFill>
                  <a:schemeClr val="tx1"/>
                </a:solidFill>
              </a:rPr>
              <a:t>characteristic</a:t>
            </a:r>
            <a:r>
              <a:rPr lang="it-IT" sz="2800" dirty="0">
                <a:solidFill>
                  <a:schemeClr val="tx1"/>
                </a:solidFill>
              </a:rPr>
              <a:t>) e lo spazio </a:t>
            </a:r>
            <a:r>
              <a:rPr lang="it-IT" sz="2800" dirty="0" err="1">
                <a:solidFill>
                  <a:schemeClr val="tx1"/>
                </a:solidFill>
              </a:rPr>
              <a:t>precision</a:t>
            </a:r>
            <a:r>
              <a:rPr lang="it-IT" sz="2800" dirty="0">
                <a:solidFill>
                  <a:schemeClr val="tx1"/>
                </a:solidFill>
              </a:rPr>
              <a:t>-recall, i quali</a:t>
            </a:r>
          </a:p>
        </p:txBody>
      </p:sp>
      <p:pic>
        <p:nvPicPr>
          <p:cNvPr id="5" name="Immagine 4">
            <a:extLst>
              <a:ext uri="{FF2B5EF4-FFF2-40B4-BE49-F238E27FC236}">
                <a16:creationId xmlns:a16="http://schemas.microsoft.com/office/drawing/2014/main" id="{0AFA9763-FD64-4E4C-A4DE-666ECB343C18}"/>
              </a:ext>
            </a:extLst>
          </p:cNvPr>
          <p:cNvPicPr>
            <a:picLocks noChangeAspect="1"/>
          </p:cNvPicPr>
          <p:nvPr/>
        </p:nvPicPr>
        <p:blipFill>
          <a:blip r:embed="rId2"/>
          <a:stretch>
            <a:fillRect/>
          </a:stretch>
        </p:blipFill>
        <p:spPr>
          <a:xfrm>
            <a:off x="6096000" y="1202857"/>
            <a:ext cx="4981732" cy="4566327"/>
          </a:xfrm>
          <a:prstGeom prst="rect">
            <a:avLst/>
          </a:prstGeom>
        </p:spPr>
      </p:pic>
    </p:spTree>
    <p:extLst>
      <p:ext uri="{BB962C8B-B14F-4D97-AF65-F5344CB8AC3E}">
        <p14:creationId xmlns:p14="http://schemas.microsoft.com/office/powerpoint/2010/main" val="405056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18B8F7-B287-4CAB-9572-92BBE3A6401B}"/>
              </a:ext>
            </a:extLst>
          </p:cNvPr>
          <p:cNvSpPr>
            <a:spLocks noGrp="1"/>
          </p:cNvSpPr>
          <p:nvPr>
            <p:ph type="title"/>
          </p:nvPr>
        </p:nvSpPr>
        <p:spPr/>
        <p:txBody>
          <a:bodyPr>
            <a:normAutofit/>
          </a:bodyPr>
          <a:lstStyle/>
          <a:p>
            <a:r>
              <a:rPr lang="it-IT" sz="4000" dirty="0">
                <a:solidFill>
                  <a:srgbClr val="FF0000"/>
                </a:solidFill>
              </a:rPr>
              <a:t>Confronto modelli (seconda parte)</a:t>
            </a:r>
          </a:p>
        </p:txBody>
      </p:sp>
      <p:sp>
        <p:nvSpPr>
          <p:cNvPr id="4" name="Segnaposto testo 3">
            <a:extLst>
              <a:ext uri="{FF2B5EF4-FFF2-40B4-BE49-F238E27FC236}">
                <a16:creationId xmlns:a16="http://schemas.microsoft.com/office/drawing/2014/main" id="{FA48DC58-1A3A-4C93-B879-23DEEA8D45A5}"/>
              </a:ext>
            </a:extLst>
          </p:cNvPr>
          <p:cNvSpPr>
            <a:spLocks noGrp="1"/>
          </p:cNvSpPr>
          <p:nvPr>
            <p:ph type="body" sz="half" idx="2"/>
          </p:nvPr>
        </p:nvSpPr>
        <p:spPr>
          <a:xfrm>
            <a:off x="5306518" y="505919"/>
            <a:ext cx="5686425" cy="1600200"/>
          </a:xfrm>
        </p:spPr>
        <p:txBody>
          <a:bodyPr>
            <a:normAutofit lnSpcReduction="10000"/>
          </a:bodyPr>
          <a:lstStyle/>
          <a:p>
            <a:r>
              <a:rPr lang="it-IT" sz="2800" dirty="0"/>
              <a:t>rappresentano una maniera per confrontare i risultati ottenuti dai modelli in maniera indipendente dai costi.</a:t>
            </a:r>
          </a:p>
        </p:txBody>
      </p:sp>
      <p:pic>
        <p:nvPicPr>
          <p:cNvPr id="6" name="Immagine 5">
            <a:extLst>
              <a:ext uri="{FF2B5EF4-FFF2-40B4-BE49-F238E27FC236}">
                <a16:creationId xmlns:a16="http://schemas.microsoft.com/office/drawing/2014/main" id="{4C6D181F-342F-4DD7-ACA9-459C2C85A848}"/>
              </a:ext>
            </a:extLst>
          </p:cNvPr>
          <p:cNvPicPr>
            <a:picLocks noChangeAspect="1"/>
          </p:cNvPicPr>
          <p:nvPr/>
        </p:nvPicPr>
        <p:blipFill>
          <a:blip r:embed="rId2"/>
          <a:stretch>
            <a:fillRect/>
          </a:stretch>
        </p:blipFill>
        <p:spPr>
          <a:xfrm>
            <a:off x="839788" y="2498288"/>
            <a:ext cx="4826369" cy="3737620"/>
          </a:xfrm>
          <a:prstGeom prst="rect">
            <a:avLst/>
          </a:prstGeom>
        </p:spPr>
      </p:pic>
      <p:pic>
        <p:nvPicPr>
          <p:cNvPr id="8" name="Immagine 7">
            <a:extLst>
              <a:ext uri="{FF2B5EF4-FFF2-40B4-BE49-F238E27FC236}">
                <a16:creationId xmlns:a16="http://schemas.microsoft.com/office/drawing/2014/main" id="{9A290853-D1E1-43C9-AA54-CD24925F1114}"/>
              </a:ext>
            </a:extLst>
          </p:cNvPr>
          <p:cNvPicPr>
            <a:picLocks noChangeAspect="1"/>
          </p:cNvPicPr>
          <p:nvPr/>
        </p:nvPicPr>
        <p:blipFill>
          <a:blip r:embed="rId3"/>
          <a:stretch>
            <a:fillRect/>
          </a:stretch>
        </p:blipFill>
        <p:spPr>
          <a:xfrm>
            <a:off x="6166575" y="2498288"/>
            <a:ext cx="4826368" cy="3737620"/>
          </a:xfrm>
          <a:prstGeom prst="rect">
            <a:avLst/>
          </a:prstGeom>
        </p:spPr>
      </p:pic>
    </p:spTree>
    <p:extLst>
      <p:ext uri="{BB962C8B-B14F-4D97-AF65-F5344CB8AC3E}">
        <p14:creationId xmlns:p14="http://schemas.microsoft.com/office/powerpoint/2010/main" val="368462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57534-284D-4E05-BCBB-92D4078EC5D4}"/>
              </a:ext>
            </a:extLst>
          </p:cNvPr>
          <p:cNvSpPr>
            <a:spLocks noGrp="1"/>
          </p:cNvSpPr>
          <p:nvPr>
            <p:ph type="title"/>
          </p:nvPr>
        </p:nvSpPr>
        <p:spPr>
          <a:xfrm>
            <a:off x="838200" y="365125"/>
            <a:ext cx="4078574" cy="924029"/>
          </a:xfrm>
        </p:spPr>
        <p:txBody>
          <a:bodyPr>
            <a:normAutofit/>
          </a:bodyPr>
          <a:lstStyle/>
          <a:p>
            <a:r>
              <a:rPr lang="it-IT" sz="4000" dirty="0">
                <a:solidFill>
                  <a:srgbClr val="FF0000"/>
                </a:solidFill>
              </a:rPr>
              <a:t>Sistema esperto</a:t>
            </a:r>
          </a:p>
        </p:txBody>
      </p:sp>
      <p:sp>
        <p:nvSpPr>
          <p:cNvPr id="3" name="Segnaposto contenuto 2">
            <a:extLst>
              <a:ext uri="{FF2B5EF4-FFF2-40B4-BE49-F238E27FC236}">
                <a16:creationId xmlns:a16="http://schemas.microsoft.com/office/drawing/2014/main" id="{20668915-4251-4CB2-A65C-29750A44BC49}"/>
              </a:ext>
            </a:extLst>
          </p:cNvPr>
          <p:cNvSpPr>
            <a:spLocks noGrp="1"/>
          </p:cNvSpPr>
          <p:nvPr>
            <p:ph idx="1"/>
          </p:nvPr>
        </p:nvSpPr>
        <p:spPr>
          <a:xfrm>
            <a:off x="838200" y="1289154"/>
            <a:ext cx="10515600" cy="4887809"/>
          </a:xfrm>
        </p:spPr>
        <p:txBody>
          <a:bodyPr>
            <a:normAutofit lnSpcReduction="10000"/>
          </a:bodyPr>
          <a:lstStyle/>
          <a:p>
            <a:pPr marL="0" indent="0">
              <a:buNone/>
            </a:pPr>
            <a:r>
              <a:rPr lang="it-IT" dirty="0"/>
              <a:t>La seconda parte del nostro progetto prevede l’utilizzo di un sistema esperto per la verifica di potenziali malattie cardiovascolari ed utilizzo di un’ontologia per poter conoscere il significato dei sintomi associati alle malattie cardiovascolari. L’esecuzione del sistema esperto avviene in un file diverso da quello in cui avviene la creazione dei modelli e la predizione della presenza di una malattia cardiovascolare. Una volta eseguito il file expert_main.py verrà chiesto all’utente di inserire il valore 1 per eseguire il sistema esperto oppure il valore 2 per poter conoscere il significato dei sintomi presenti all’interno dell’ontologia. Una volta avviato il sistema esperto verrà richiesto di inserire il valore 1 per verificare se si possiedono dei valori nella norma, oppure 2 per poter eseguire una vera e propria diagnosi dei sintomi delle malattie cardiovascolari. Di seguito vi è un esempio di utilizzo.</a:t>
            </a:r>
          </a:p>
        </p:txBody>
      </p:sp>
    </p:spTree>
    <p:extLst>
      <p:ext uri="{BB962C8B-B14F-4D97-AF65-F5344CB8AC3E}">
        <p14:creationId xmlns:p14="http://schemas.microsoft.com/office/powerpoint/2010/main" val="147328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508E5DFE-4A0B-4A81-A2E6-A160B9D34483}"/>
              </a:ext>
            </a:extLst>
          </p:cNvPr>
          <p:cNvPicPr>
            <a:picLocks noChangeAspect="1"/>
          </p:cNvPicPr>
          <p:nvPr/>
        </p:nvPicPr>
        <p:blipFill>
          <a:blip r:embed="rId2"/>
          <a:stretch>
            <a:fillRect/>
          </a:stretch>
        </p:blipFill>
        <p:spPr>
          <a:xfrm>
            <a:off x="6235908" y="299803"/>
            <a:ext cx="5786203" cy="5971690"/>
          </a:xfrm>
          <a:prstGeom prst="rect">
            <a:avLst/>
          </a:prstGeom>
        </p:spPr>
      </p:pic>
      <p:pic>
        <p:nvPicPr>
          <p:cNvPr id="8" name="Immagine 7">
            <a:extLst>
              <a:ext uri="{FF2B5EF4-FFF2-40B4-BE49-F238E27FC236}">
                <a16:creationId xmlns:a16="http://schemas.microsoft.com/office/drawing/2014/main" id="{A642A6ED-990A-4A68-ACE3-5B5F761D00CC}"/>
              </a:ext>
            </a:extLst>
          </p:cNvPr>
          <p:cNvPicPr>
            <a:picLocks noChangeAspect="1"/>
          </p:cNvPicPr>
          <p:nvPr/>
        </p:nvPicPr>
        <p:blipFill>
          <a:blip r:embed="rId3"/>
          <a:stretch>
            <a:fillRect/>
          </a:stretch>
        </p:blipFill>
        <p:spPr>
          <a:xfrm>
            <a:off x="169889" y="1049312"/>
            <a:ext cx="5786203" cy="4961744"/>
          </a:xfrm>
          <a:prstGeom prst="rect">
            <a:avLst/>
          </a:prstGeom>
        </p:spPr>
      </p:pic>
    </p:spTree>
    <p:extLst>
      <p:ext uri="{BB962C8B-B14F-4D97-AF65-F5344CB8AC3E}">
        <p14:creationId xmlns:p14="http://schemas.microsoft.com/office/powerpoint/2010/main" val="367783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72E38E-62C1-4CC5-8A92-3192645F4805}"/>
              </a:ext>
            </a:extLst>
          </p:cNvPr>
          <p:cNvSpPr>
            <a:spLocks noGrp="1"/>
          </p:cNvSpPr>
          <p:nvPr>
            <p:ph type="title"/>
          </p:nvPr>
        </p:nvSpPr>
        <p:spPr>
          <a:xfrm>
            <a:off x="838200" y="365126"/>
            <a:ext cx="3177209" cy="946840"/>
          </a:xfrm>
        </p:spPr>
        <p:txBody>
          <a:bodyPr>
            <a:normAutofit/>
          </a:bodyPr>
          <a:lstStyle/>
          <a:p>
            <a:r>
              <a:rPr lang="it-IT" sz="4000" dirty="0">
                <a:solidFill>
                  <a:srgbClr val="FF0000"/>
                </a:solidFill>
              </a:rPr>
              <a:t>Suddivisione</a:t>
            </a:r>
          </a:p>
        </p:txBody>
      </p:sp>
      <p:sp>
        <p:nvSpPr>
          <p:cNvPr id="3" name="Segnaposto contenuto 2">
            <a:extLst>
              <a:ext uri="{FF2B5EF4-FFF2-40B4-BE49-F238E27FC236}">
                <a16:creationId xmlns:a16="http://schemas.microsoft.com/office/drawing/2014/main" id="{E1F591E8-66E0-4AE5-9F7F-E80F8A2B470F}"/>
              </a:ext>
            </a:extLst>
          </p:cNvPr>
          <p:cNvSpPr>
            <a:spLocks noGrp="1"/>
          </p:cNvSpPr>
          <p:nvPr>
            <p:ph idx="1"/>
          </p:nvPr>
        </p:nvSpPr>
        <p:spPr>
          <a:xfrm>
            <a:off x="838200" y="1825625"/>
            <a:ext cx="10515600" cy="3699686"/>
          </a:xfrm>
        </p:spPr>
        <p:txBody>
          <a:bodyPr/>
          <a:lstStyle/>
          <a:p>
            <a:pPr marL="0" indent="0">
              <a:buNone/>
            </a:pPr>
            <a:r>
              <a:rPr lang="it-IT" dirty="0"/>
              <a:t>Il nostro progetto di Ingegneria della Conoscenza è suddiviso in due parti fondamentali: la prima parte consiste nella costruzione di modelli per la predizione di una malattia cardiovascolare con successiva comparazione dei risultati ottenuti e la seconda nell’esecuzione di un sistema esperto per poter verificare se si presentano sintomi di una tra le seguenti malattie cardiovascolari: presenza di Difetti Cardiaci Congeniti (</a:t>
            </a:r>
            <a:r>
              <a:rPr lang="it-IT" dirty="0" err="1"/>
              <a:t>congenital</a:t>
            </a:r>
            <a:r>
              <a:rPr lang="it-IT" dirty="0"/>
              <a:t> </a:t>
            </a:r>
            <a:r>
              <a:rPr lang="it-IT" dirty="0" err="1"/>
              <a:t>heart</a:t>
            </a:r>
            <a:r>
              <a:rPr lang="it-IT" dirty="0"/>
              <a:t> </a:t>
            </a:r>
            <a:r>
              <a:rPr lang="it-IT" dirty="0" err="1"/>
              <a:t>defects</a:t>
            </a:r>
            <a:r>
              <a:rPr lang="it-IT" dirty="0"/>
              <a:t>), Vasculite (</a:t>
            </a:r>
            <a:r>
              <a:rPr lang="it-IT" dirty="0" err="1"/>
              <a:t>blood</a:t>
            </a:r>
            <a:r>
              <a:rPr lang="it-IT" dirty="0"/>
              <a:t> vessels </a:t>
            </a:r>
            <a:r>
              <a:rPr lang="it-IT" dirty="0" err="1"/>
              <a:t>disease</a:t>
            </a:r>
            <a:r>
              <a:rPr lang="it-IT" dirty="0"/>
              <a:t>), Aritmia Cardiaca (</a:t>
            </a:r>
            <a:r>
              <a:rPr lang="it-IT" dirty="0" err="1"/>
              <a:t>heart</a:t>
            </a:r>
            <a:r>
              <a:rPr lang="it-IT" dirty="0"/>
              <a:t> </a:t>
            </a:r>
            <a:r>
              <a:rPr lang="it-IT" dirty="0" err="1"/>
              <a:t>arrhythmias</a:t>
            </a:r>
            <a:r>
              <a:rPr lang="it-IT" dirty="0"/>
              <a:t>), Cardiomiopatia (</a:t>
            </a:r>
            <a:r>
              <a:rPr lang="it-IT" dirty="0" err="1"/>
              <a:t>cardiomyopathy</a:t>
            </a:r>
            <a:r>
              <a:rPr lang="it-IT" dirty="0"/>
              <a:t>) e malattia delle Valvole Cardiache (</a:t>
            </a:r>
            <a:r>
              <a:rPr lang="it-IT" dirty="0" err="1"/>
              <a:t>valvular</a:t>
            </a:r>
            <a:r>
              <a:rPr lang="it-IT" dirty="0"/>
              <a:t> </a:t>
            </a:r>
            <a:r>
              <a:rPr lang="it-IT" dirty="0" err="1"/>
              <a:t>heart</a:t>
            </a:r>
            <a:r>
              <a:rPr lang="it-IT" dirty="0"/>
              <a:t> </a:t>
            </a:r>
            <a:r>
              <a:rPr lang="it-IT" dirty="0" err="1"/>
              <a:t>disease</a:t>
            </a:r>
            <a:r>
              <a:rPr lang="it-IT" dirty="0"/>
              <a:t>).</a:t>
            </a:r>
          </a:p>
        </p:txBody>
      </p:sp>
    </p:spTree>
    <p:extLst>
      <p:ext uri="{BB962C8B-B14F-4D97-AF65-F5344CB8AC3E}">
        <p14:creationId xmlns:p14="http://schemas.microsoft.com/office/powerpoint/2010/main" val="24494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33871F-14C7-45FD-BC1B-6ED99DC9F4EE}"/>
              </a:ext>
            </a:extLst>
          </p:cNvPr>
          <p:cNvSpPr>
            <a:spLocks noGrp="1"/>
          </p:cNvSpPr>
          <p:nvPr>
            <p:ph type="title"/>
          </p:nvPr>
        </p:nvSpPr>
        <p:spPr>
          <a:xfrm>
            <a:off x="839788" y="410689"/>
            <a:ext cx="3090186" cy="1415374"/>
          </a:xfrm>
        </p:spPr>
        <p:txBody>
          <a:bodyPr>
            <a:normAutofit/>
          </a:bodyPr>
          <a:lstStyle/>
          <a:p>
            <a:r>
              <a:rPr lang="it-IT" sz="4000" dirty="0">
                <a:solidFill>
                  <a:srgbClr val="FF0000"/>
                </a:solidFill>
              </a:rPr>
              <a:t>Scelta del dataset</a:t>
            </a:r>
          </a:p>
        </p:txBody>
      </p:sp>
      <p:sp>
        <p:nvSpPr>
          <p:cNvPr id="4" name="Segnaposto testo 3">
            <a:extLst>
              <a:ext uri="{FF2B5EF4-FFF2-40B4-BE49-F238E27FC236}">
                <a16:creationId xmlns:a16="http://schemas.microsoft.com/office/drawing/2014/main" id="{AC61872B-0B1A-4CF4-91E8-785524D3B2C8}"/>
              </a:ext>
            </a:extLst>
          </p:cNvPr>
          <p:cNvSpPr>
            <a:spLocks noGrp="1"/>
          </p:cNvSpPr>
          <p:nvPr>
            <p:ph type="body" sz="half" idx="2"/>
          </p:nvPr>
        </p:nvSpPr>
        <p:spPr>
          <a:xfrm>
            <a:off x="839788" y="1829809"/>
            <a:ext cx="3932237" cy="4592875"/>
          </a:xfrm>
        </p:spPr>
        <p:txBody>
          <a:bodyPr>
            <a:noAutofit/>
          </a:bodyPr>
          <a:lstStyle/>
          <a:p>
            <a:r>
              <a:rPr lang="it-IT" sz="2800" dirty="0"/>
              <a:t>Per la predizione è stato scelto come campione il dataset cardio_train.csv. Tale dataset è costituito da 70000 elementi, metà dei quali rappresenta persone affette da una malattia cardiovascolare, e l’altra metà invece no quindi esso risulta essere perfettamente bilanciato</a:t>
            </a:r>
          </a:p>
        </p:txBody>
      </p:sp>
      <p:pic>
        <p:nvPicPr>
          <p:cNvPr id="6" name="Immagine 5">
            <a:extLst>
              <a:ext uri="{FF2B5EF4-FFF2-40B4-BE49-F238E27FC236}">
                <a16:creationId xmlns:a16="http://schemas.microsoft.com/office/drawing/2014/main" id="{3A5B65A3-BE46-4118-9C87-2FD227696829}"/>
              </a:ext>
            </a:extLst>
          </p:cNvPr>
          <p:cNvPicPr>
            <a:picLocks noChangeAspect="1"/>
          </p:cNvPicPr>
          <p:nvPr/>
        </p:nvPicPr>
        <p:blipFill>
          <a:blip r:embed="rId2"/>
          <a:stretch>
            <a:fillRect/>
          </a:stretch>
        </p:blipFill>
        <p:spPr>
          <a:xfrm>
            <a:off x="5496794" y="1118376"/>
            <a:ext cx="5855417" cy="4592876"/>
          </a:xfrm>
          <a:prstGeom prst="rect">
            <a:avLst/>
          </a:prstGeom>
        </p:spPr>
      </p:pic>
    </p:spTree>
    <p:extLst>
      <p:ext uri="{BB962C8B-B14F-4D97-AF65-F5344CB8AC3E}">
        <p14:creationId xmlns:p14="http://schemas.microsoft.com/office/powerpoint/2010/main" val="9184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2C6082-7076-4383-91AB-B306B7E8D03A}"/>
              </a:ext>
            </a:extLst>
          </p:cNvPr>
          <p:cNvSpPr>
            <a:spLocks noGrp="1"/>
          </p:cNvSpPr>
          <p:nvPr>
            <p:ph type="title"/>
          </p:nvPr>
        </p:nvSpPr>
        <p:spPr>
          <a:xfrm>
            <a:off x="838200" y="365125"/>
            <a:ext cx="7916056" cy="1325563"/>
          </a:xfrm>
        </p:spPr>
        <p:txBody>
          <a:bodyPr>
            <a:normAutofit/>
          </a:bodyPr>
          <a:lstStyle/>
          <a:p>
            <a:r>
              <a:rPr lang="it-IT" sz="4000" dirty="0">
                <a:solidFill>
                  <a:srgbClr val="FF0000"/>
                </a:solidFill>
              </a:rPr>
              <a:t>Modelli utilizzati per la classificazione</a:t>
            </a:r>
          </a:p>
        </p:txBody>
      </p:sp>
      <p:sp>
        <p:nvSpPr>
          <p:cNvPr id="3" name="Segnaposto contenuto 2">
            <a:extLst>
              <a:ext uri="{FF2B5EF4-FFF2-40B4-BE49-F238E27FC236}">
                <a16:creationId xmlns:a16="http://schemas.microsoft.com/office/drawing/2014/main" id="{E3DBD07C-CE14-483E-8455-1F3ACDA551FA}"/>
              </a:ext>
            </a:extLst>
          </p:cNvPr>
          <p:cNvSpPr>
            <a:spLocks noGrp="1"/>
          </p:cNvSpPr>
          <p:nvPr>
            <p:ph idx="1"/>
          </p:nvPr>
        </p:nvSpPr>
        <p:spPr/>
        <p:txBody>
          <a:bodyPr/>
          <a:lstStyle/>
          <a:p>
            <a:pPr marL="0" indent="0">
              <a:buNone/>
            </a:pPr>
            <a:r>
              <a:rPr lang="it-IT" dirty="0"/>
              <a:t>Dopo aver selezionato il dataset, esso è stato suddiviso in training set, il quale possiede valori per tutte le feature e test set, con valori solo per la feature-obiettivo(in questo caso cardio). Fatta la suddivisione vengono mostrati all’utente i valori di alcune feature del dataset tra cui anche la feature-obiettivo. In seguito viene mostrata all’utente la </a:t>
            </a:r>
            <a:r>
              <a:rPr lang="it-IT" dirty="0" err="1"/>
              <a:t>heatmap</a:t>
            </a:r>
            <a:r>
              <a:rPr lang="it-IT" dirty="0"/>
              <a:t> dei valori delle feature del dataset. Una volta mostrata la </a:t>
            </a:r>
            <a:r>
              <a:rPr lang="it-IT" dirty="0" err="1"/>
              <a:t>heatmap</a:t>
            </a:r>
            <a:r>
              <a:rPr lang="it-IT" dirty="0"/>
              <a:t> inizia la vera e propria costruzione dei modelli di apprendimento supervisionato. I modelli utilizzati per predire il valore della feature-obiettivo sono: SVM (Support </a:t>
            </a:r>
            <a:r>
              <a:rPr lang="it-IT" dirty="0" err="1"/>
              <a:t>Vector</a:t>
            </a:r>
            <a:r>
              <a:rPr lang="it-IT" dirty="0"/>
              <a:t> Machine), </a:t>
            </a:r>
            <a:r>
              <a:rPr lang="it-IT" dirty="0" err="1"/>
              <a:t>AdaBoost</a:t>
            </a:r>
            <a:r>
              <a:rPr lang="it-IT" dirty="0"/>
              <a:t> (</a:t>
            </a:r>
            <a:r>
              <a:rPr lang="it-IT" dirty="0" err="1"/>
              <a:t>Adaptive</a:t>
            </a:r>
            <a:r>
              <a:rPr lang="it-IT" dirty="0"/>
              <a:t> </a:t>
            </a:r>
            <a:r>
              <a:rPr lang="it-IT" dirty="0" err="1"/>
              <a:t>Boosting</a:t>
            </a:r>
            <a:r>
              <a:rPr lang="it-IT" dirty="0"/>
              <a:t>), Regressione Logistica, Random </a:t>
            </a:r>
            <a:r>
              <a:rPr lang="it-IT" dirty="0" err="1"/>
              <a:t>Forest</a:t>
            </a:r>
            <a:r>
              <a:rPr lang="it-IT" dirty="0"/>
              <a:t>, K-</a:t>
            </a:r>
            <a:r>
              <a:rPr lang="it-IT" dirty="0" err="1"/>
              <a:t>nearest</a:t>
            </a:r>
            <a:r>
              <a:rPr lang="it-IT" dirty="0"/>
              <a:t> </a:t>
            </a:r>
            <a:r>
              <a:rPr lang="it-IT" dirty="0" err="1"/>
              <a:t>neighboors</a:t>
            </a:r>
            <a:r>
              <a:rPr lang="it-IT" dirty="0"/>
              <a:t> e Albero di Decisione.</a:t>
            </a:r>
          </a:p>
        </p:txBody>
      </p:sp>
    </p:spTree>
    <p:extLst>
      <p:ext uri="{BB962C8B-B14F-4D97-AF65-F5344CB8AC3E}">
        <p14:creationId xmlns:p14="http://schemas.microsoft.com/office/powerpoint/2010/main" val="234110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FD4050-875C-4610-9D91-7F82DB018046}"/>
              </a:ext>
            </a:extLst>
          </p:cNvPr>
          <p:cNvSpPr>
            <a:spLocks noGrp="1"/>
          </p:cNvSpPr>
          <p:nvPr>
            <p:ph type="title"/>
          </p:nvPr>
        </p:nvSpPr>
        <p:spPr>
          <a:xfrm>
            <a:off x="836612" y="599607"/>
            <a:ext cx="5819021" cy="873175"/>
          </a:xfrm>
        </p:spPr>
        <p:txBody>
          <a:bodyPr>
            <a:normAutofit/>
          </a:bodyPr>
          <a:lstStyle/>
          <a:p>
            <a:r>
              <a:rPr lang="it-IT" sz="4000" dirty="0">
                <a:solidFill>
                  <a:srgbClr val="FF0000"/>
                </a:solidFill>
              </a:rPr>
              <a:t>Classe Base </a:t>
            </a:r>
            <a:r>
              <a:rPr lang="it-IT" sz="4000" dirty="0" err="1">
                <a:solidFill>
                  <a:srgbClr val="FF0000"/>
                </a:solidFill>
              </a:rPr>
              <a:t>CvDModel</a:t>
            </a:r>
            <a:endParaRPr lang="it-IT" sz="4000" dirty="0">
              <a:solidFill>
                <a:srgbClr val="FF0000"/>
              </a:solidFill>
            </a:endParaRPr>
          </a:p>
        </p:txBody>
      </p:sp>
      <p:sp>
        <p:nvSpPr>
          <p:cNvPr id="4" name="Segnaposto testo 3">
            <a:extLst>
              <a:ext uri="{FF2B5EF4-FFF2-40B4-BE49-F238E27FC236}">
                <a16:creationId xmlns:a16="http://schemas.microsoft.com/office/drawing/2014/main" id="{05CA5274-9C08-41E0-AC10-99D715573DEE}"/>
              </a:ext>
            </a:extLst>
          </p:cNvPr>
          <p:cNvSpPr>
            <a:spLocks noGrp="1"/>
          </p:cNvSpPr>
          <p:nvPr>
            <p:ph type="body" sz="half" idx="2"/>
          </p:nvPr>
        </p:nvSpPr>
        <p:spPr>
          <a:xfrm>
            <a:off x="839787" y="1472782"/>
            <a:ext cx="10957471" cy="4396206"/>
          </a:xfrm>
        </p:spPr>
        <p:txBody>
          <a:bodyPr>
            <a:normAutofit lnSpcReduction="10000"/>
          </a:bodyPr>
          <a:lstStyle/>
          <a:p>
            <a:r>
              <a:rPr lang="it-IT" sz="2800" dirty="0"/>
              <a:t>Tutti i modelli sono stati costruiti come sottoclasse della classe </a:t>
            </a:r>
            <a:r>
              <a:rPr lang="it-IT" sz="2800" dirty="0" err="1"/>
              <a:t>CvDModel</a:t>
            </a:r>
            <a:r>
              <a:rPr lang="it-IT" sz="2800" dirty="0"/>
              <a:t>. In tale classe viene effettuata la suddivisione del dataset in training e test set. Successivamente viene effettuata la creazione di un Transformer, il quale è un oggetto che trasforma un dataset in uno nuovo, in modo tale da preparare quest’ultimo per la modellazione predittiva. Nella classe </a:t>
            </a:r>
            <a:r>
              <a:rPr lang="it-IT" sz="2800" dirty="0" err="1"/>
              <a:t>CvDModel</a:t>
            </a:r>
            <a:r>
              <a:rPr lang="it-IT" sz="2800" dirty="0"/>
              <a:t> sono presenti le funzioni per effettuare il calcolo delle metriche, la stampa di queste ultime e la stampa della matrice di confusione che avrà come valori tn (</a:t>
            </a:r>
            <a:r>
              <a:rPr lang="it-IT" sz="2800" dirty="0" err="1"/>
              <a:t>true</a:t>
            </a:r>
            <a:r>
              <a:rPr lang="it-IT" sz="2800" dirty="0"/>
              <a:t> </a:t>
            </a:r>
            <a:r>
              <a:rPr lang="it-IT" sz="2800" dirty="0" err="1"/>
              <a:t>negatives</a:t>
            </a:r>
            <a:r>
              <a:rPr lang="it-IT" sz="2800" dirty="0"/>
              <a:t>, cioè il numero di predizioni negative realmente negative), fp (false </a:t>
            </a:r>
            <a:r>
              <a:rPr lang="it-IT" sz="2800" dirty="0" err="1"/>
              <a:t>positives</a:t>
            </a:r>
            <a:r>
              <a:rPr lang="it-IT" sz="2800" dirty="0"/>
              <a:t>, cioè il numero di predizioni positive realmente negative), </a:t>
            </a:r>
            <a:r>
              <a:rPr lang="it-IT" sz="2800" dirty="0" err="1"/>
              <a:t>fn</a:t>
            </a:r>
            <a:r>
              <a:rPr lang="it-IT" sz="2800" dirty="0"/>
              <a:t> (false </a:t>
            </a:r>
            <a:r>
              <a:rPr lang="it-IT" sz="2800" dirty="0" err="1"/>
              <a:t>negatives</a:t>
            </a:r>
            <a:r>
              <a:rPr lang="it-IT" sz="2800" dirty="0"/>
              <a:t>, cioè il numero di predizioni negative effettivamente positive) e </a:t>
            </a:r>
            <a:r>
              <a:rPr lang="it-IT" sz="2800" dirty="0" err="1"/>
              <a:t>tp</a:t>
            </a:r>
            <a:r>
              <a:rPr lang="it-IT" sz="2800" dirty="0"/>
              <a:t> (</a:t>
            </a:r>
            <a:r>
              <a:rPr lang="it-IT" sz="2800" dirty="0" err="1"/>
              <a:t>true</a:t>
            </a:r>
            <a:r>
              <a:rPr lang="it-IT" sz="2800" dirty="0"/>
              <a:t> </a:t>
            </a:r>
            <a:r>
              <a:rPr lang="it-IT" sz="2800" dirty="0" err="1"/>
              <a:t>positives</a:t>
            </a:r>
            <a:r>
              <a:rPr lang="it-IT" sz="2800" dirty="0"/>
              <a:t>, cioè il numero di predizioni positive realmente positive).</a:t>
            </a:r>
          </a:p>
        </p:txBody>
      </p:sp>
    </p:spTree>
    <p:extLst>
      <p:ext uri="{BB962C8B-B14F-4D97-AF65-F5344CB8AC3E}">
        <p14:creationId xmlns:p14="http://schemas.microsoft.com/office/powerpoint/2010/main" val="232091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2B977E-E20F-4C38-A5C9-3C19C993C0EA}"/>
              </a:ext>
            </a:extLst>
          </p:cNvPr>
          <p:cNvSpPr>
            <a:spLocks noGrp="1"/>
          </p:cNvSpPr>
          <p:nvPr>
            <p:ph type="title"/>
          </p:nvPr>
        </p:nvSpPr>
        <p:spPr>
          <a:xfrm>
            <a:off x="839788" y="299803"/>
            <a:ext cx="4343400" cy="798226"/>
          </a:xfrm>
        </p:spPr>
        <p:txBody>
          <a:bodyPr>
            <a:normAutofit/>
          </a:bodyPr>
          <a:lstStyle/>
          <a:p>
            <a:r>
              <a:rPr lang="it-IT" sz="4000" dirty="0">
                <a:solidFill>
                  <a:srgbClr val="FF0000"/>
                </a:solidFill>
              </a:rPr>
              <a:t>Albero di Decisione</a:t>
            </a:r>
          </a:p>
        </p:txBody>
      </p:sp>
      <p:sp>
        <p:nvSpPr>
          <p:cNvPr id="4" name="Segnaposto testo 3">
            <a:extLst>
              <a:ext uri="{FF2B5EF4-FFF2-40B4-BE49-F238E27FC236}">
                <a16:creationId xmlns:a16="http://schemas.microsoft.com/office/drawing/2014/main" id="{5FE893AA-8202-4400-A80C-56DD5966C55B}"/>
              </a:ext>
            </a:extLst>
          </p:cNvPr>
          <p:cNvSpPr>
            <a:spLocks noGrp="1"/>
          </p:cNvSpPr>
          <p:nvPr>
            <p:ph type="body" sz="half" idx="2"/>
          </p:nvPr>
        </p:nvSpPr>
        <p:spPr>
          <a:xfrm>
            <a:off x="839788" y="1484026"/>
            <a:ext cx="5665943" cy="4384962"/>
          </a:xfrm>
        </p:spPr>
        <p:txBody>
          <a:bodyPr>
            <a:normAutofit/>
          </a:bodyPr>
          <a:lstStyle/>
          <a:p>
            <a:r>
              <a:rPr lang="it-IT" sz="2800" dirty="0"/>
              <a:t>L’albero di decisione è stato implementato nella classe </a:t>
            </a:r>
            <a:r>
              <a:rPr lang="it-IT" sz="2800" dirty="0" err="1"/>
              <a:t>CvDDecisionTree</a:t>
            </a:r>
            <a:r>
              <a:rPr lang="it-IT" sz="2800" dirty="0"/>
              <a:t>, sottoclasse di </a:t>
            </a:r>
            <a:r>
              <a:rPr lang="it-IT" sz="2800" dirty="0" err="1"/>
              <a:t>CvDModel</a:t>
            </a:r>
            <a:r>
              <a:rPr lang="it-IT" sz="2800" dirty="0"/>
              <a:t>. Tale classificatore è stato costruito passando in input come massima profondità 15, data la grandezza del dataset, in modo tale da massimizzarne i risultati ottenuti durante la predizione. Di seguito vi sono i risultati delle metriche calcolate.</a:t>
            </a:r>
          </a:p>
        </p:txBody>
      </p:sp>
      <p:pic>
        <p:nvPicPr>
          <p:cNvPr id="6" name="Immagine 5">
            <a:extLst>
              <a:ext uri="{FF2B5EF4-FFF2-40B4-BE49-F238E27FC236}">
                <a16:creationId xmlns:a16="http://schemas.microsoft.com/office/drawing/2014/main" id="{64DCD71D-B88C-4049-9B69-42F158614EAF}"/>
              </a:ext>
            </a:extLst>
          </p:cNvPr>
          <p:cNvPicPr>
            <a:picLocks noChangeAspect="1"/>
          </p:cNvPicPr>
          <p:nvPr/>
        </p:nvPicPr>
        <p:blipFill>
          <a:blip r:embed="rId2"/>
          <a:stretch>
            <a:fillRect/>
          </a:stretch>
        </p:blipFill>
        <p:spPr>
          <a:xfrm>
            <a:off x="6505731" y="1858780"/>
            <a:ext cx="5460790" cy="3117954"/>
          </a:xfrm>
          <a:prstGeom prst="rect">
            <a:avLst/>
          </a:prstGeom>
        </p:spPr>
      </p:pic>
    </p:spTree>
    <p:extLst>
      <p:ext uri="{BB962C8B-B14F-4D97-AF65-F5344CB8AC3E}">
        <p14:creationId xmlns:p14="http://schemas.microsoft.com/office/powerpoint/2010/main" val="34310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16E6CB-9EA6-4B1D-BB20-DDE11328448D}"/>
              </a:ext>
            </a:extLst>
          </p:cNvPr>
          <p:cNvSpPr>
            <a:spLocks noGrp="1"/>
          </p:cNvSpPr>
          <p:nvPr>
            <p:ph type="title"/>
          </p:nvPr>
        </p:nvSpPr>
        <p:spPr>
          <a:xfrm>
            <a:off x="836612" y="550836"/>
            <a:ext cx="4751543" cy="873177"/>
          </a:xfrm>
        </p:spPr>
        <p:txBody>
          <a:bodyPr>
            <a:normAutofit/>
          </a:bodyPr>
          <a:lstStyle/>
          <a:p>
            <a:r>
              <a:rPr lang="it-IT" sz="4000" dirty="0">
                <a:solidFill>
                  <a:srgbClr val="FF0000"/>
                </a:solidFill>
              </a:rPr>
              <a:t>Regressione Logistica</a:t>
            </a:r>
          </a:p>
        </p:txBody>
      </p:sp>
      <p:sp>
        <p:nvSpPr>
          <p:cNvPr id="4" name="Segnaposto testo 3">
            <a:extLst>
              <a:ext uri="{FF2B5EF4-FFF2-40B4-BE49-F238E27FC236}">
                <a16:creationId xmlns:a16="http://schemas.microsoft.com/office/drawing/2014/main" id="{1CBBE7B2-D6FD-4A1F-9952-83F1D6251236}"/>
              </a:ext>
            </a:extLst>
          </p:cNvPr>
          <p:cNvSpPr>
            <a:spLocks noGrp="1"/>
          </p:cNvSpPr>
          <p:nvPr>
            <p:ph type="body" sz="half" idx="2"/>
          </p:nvPr>
        </p:nvSpPr>
        <p:spPr>
          <a:xfrm>
            <a:off x="839788" y="1573967"/>
            <a:ext cx="5605982" cy="4295021"/>
          </a:xfrm>
        </p:spPr>
        <p:txBody>
          <a:bodyPr/>
          <a:lstStyle/>
          <a:p>
            <a:r>
              <a:rPr lang="it-IT" sz="2800" dirty="0"/>
              <a:t>La regressione logistica è stata implementata nella classe </a:t>
            </a:r>
            <a:r>
              <a:rPr lang="it-IT" sz="2800" dirty="0" err="1"/>
              <a:t>CvDLogisticRegression</a:t>
            </a:r>
            <a:r>
              <a:rPr lang="it-IT" sz="2800" dirty="0"/>
              <a:t>. La regressione logistica è un modello di classificazione in cui si determinano i pesi di una funzione lineare appiattita dal </a:t>
            </a:r>
            <a:r>
              <a:rPr lang="it-IT" sz="2800" dirty="0" err="1"/>
              <a:t>sigmoide</a:t>
            </a:r>
            <a:r>
              <a:rPr lang="it-IT" sz="2800" dirty="0"/>
              <a:t>, minimizzando un errore sull’insieme di esempi. Di seguito vi sono i risultati delle metriche.</a:t>
            </a:r>
            <a:endParaRPr lang="it-IT" dirty="0"/>
          </a:p>
        </p:txBody>
      </p:sp>
      <p:pic>
        <p:nvPicPr>
          <p:cNvPr id="6" name="Immagine 5">
            <a:extLst>
              <a:ext uri="{FF2B5EF4-FFF2-40B4-BE49-F238E27FC236}">
                <a16:creationId xmlns:a16="http://schemas.microsoft.com/office/drawing/2014/main" id="{BEE4C186-F80A-403C-A426-2B6EC252E6D0}"/>
              </a:ext>
            </a:extLst>
          </p:cNvPr>
          <p:cNvPicPr>
            <a:picLocks noChangeAspect="1"/>
          </p:cNvPicPr>
          <p:nvPr/>
        </p:nvPicPr>
        <p:blipFill>
          <a:blip r:embed="rId2"/>
          <a:stretch>
            <a:fillRect/>
          </a:stretch>
        </p:blipFill>
        <p:spPr>
          <a:xfrm>
            <a:off x="6445770" y="1993691"/>
            <a:ext cx="5206090" cy="3290341"/>
          </a:xfrm>
          <a:prstGeom prst="rect">
            <a:avLst/>
          </a:prstGeom>
        </p:spPr>
      </p:pic>
    </p:spTree>
    <p:extLst>
      <p:ext uri="{BB962C8B-B14F-4D97-AF65-F5344CB8AC3E}">
        <p14:creationId xmlns:p14="http://schemas.microsoft.com/office/powerpoint/2010/main" val="393123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5BA48-7AE0-4565-9B47-47AF6C9CDB58}"/>
              </a:ext>
            </a:extLst>
          </p:cNvPr>
          <p:cNvSpPr>
            <a:spLocks noGrp="1"/>
          </p:cNvSpPr>
          <p:nvPr>
            <p:ph type="title"/>
          </p:nvPr>
        </p:nvSpPr>
        <p:spPr>
          <a:xfrm>
            <a:off x="836612" y="273675"/>
            <a:ext cx="5066337" cy="723275"/>
          </a:xfrm>
        </p:spPr>
        <p:txBody>
          <a:bodyPr>
            <a:normAutofit/>
          </a:bodyPr>
          <a:lstStyle/>
          <a:p>
            <a:r>
              <a:rPr lang="it-IT" sz="4000" dirty="0" err="1">
                <a:solidFill>
                  <a:srgbClr val="FF0000"/>
                </a:solidFill>
              </a:rPr>
              <a:t>SupportVectorMachine</a:t>
            </a:r>
            <a:endParaRPr lang="it-IT" sz="4000" dirty="0">
              <a:solidFill>
                <a:srgbClr val="FF0000"/>
              </a:solidFill>
            </a:endParaRPr>
          </a:p>
        </p:txBody>
      </p:sp>
      <p:sp>
        <p:nvSpPr>
          <p:cNvPr id="4" name="Segnaposto testo 3">
            <a:extLst>
              <a:ext uri="{FF2B5EF4-FFF2-40B4-BE49-F238E27FC236}">
                <a16:creationId xmlns:a16="http://schemas.microsoft.com/office/drawing/2014/main" id="{5B85523B-E451-4A32-BF55-A5A86A272AC5}"/>
              </a:ext>
            </a:extLst>
          </p:cNvPr>
          <p:cNvSpPr>
            <a:spLocks noGrp="1"/>
          </p:cNvSpPr>
          <p:nvPr>
            <p:ph type="body" sz="half" idx="2"/>
          </p:nvPr>
        </p:nvSpPr>
        <p:spPr>
          <a:xfrm>
            <a:off x="839788" y="1379095"/>
            <a:ext cx="5063161" cy="4489893"/>
          </a:xfrm>
        </p:spPr>
        <p:txBody>
          <a:bodyPr>
            <a:normAutofit/>
          </a:bodyPr>
          <a:lstStyle/>
          <a:p>
            <a:r>
              <a:rPr lang="it-IT" sz="2800" dirty="0"/>
              <a:t>La SVM è stata implementata come sottoclasse di </a:t>
            </a:r>
            <a:r>
              <a:rPr lang="it-IT" sz="2800" dirty="0" err="1"/>
              <a:t>CvDModel</a:t>
            </a:r>
            <a:r>
              <a:rPr lang="it-IT" sz="2800" dirty="0"/>
              <a:t> nella classe </a:t>
            </a:r>
            <a:r>
              <a:rPr lang="it-IT" sz="2800" dirty="0" err="1"/>
              <a:t>CvDSupportVectorMachine</a:t>
            </a:r>
            <a:r>
              <a:rPr lang="it-IT" sz="2800" dirty="0"/>
              <a:t>. Esso, data la gigantesca mole di dati con la quale ha dovuto lavorare, è stato il modello che ha impiegato maggior tempo per poter effettuare la classificazione. Di seguito vi sono i risultati.</a:t>
            </a:r>
          </a:p>
        </p:txBody>
      </p:sp>
      <p:pic>
        <p:nvPicPr>
          <p:cNvPr id="6" name="Immagine 5">
            <a:extLst>
              <a:ext uri="{FF2B5EF4-FFF2-40B4-BE49-F238E27FC236}">
                <a16:creationId xmlns:a16="http://schemas.microsoft.com/office/drawing/2014/main" id="{78809646-B7F5-4866-9B1F-030121F6CBAA}"/>
              </a:ext>
            </a:extLst>
          </p:cNvPr>
          <p:cNvPicPr>
            <a:picLocks noChangeAspect="1"/>
          </p:cNvPicPr>
          <p:nvPr/>
        </p:nvPicPr>
        <p:blipFill>
          <a:blip r:embed="rId2"/>
          <a:stretch>
            <a:fillRect/>
          </a:stretch>
        </p:blipFill>
        <p:spPr>
          <a:xfrm>
            <a:off x="6096000" y="1693888"/>
            <a:ext cx="5566348" cy="3035509"/>
          </a:xfrm>
          <a:prstGeom prst="rect">
            <a:avLst/>
          </a:prstGeom>
        </p:spPr>
      </p:pic>
    </p:spTree>
    <p:extLst>
      <p:ext uri="{BB962C8B-B14F-4D97-AF65-F5344CB8AC3E}">
        <p14:creationId xmlns:p14="http://schemas.microsoft.com/office/powerpoint/2010/main" val="414228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341533-5911-4112-8456-4F08380FDF96}"/>
              </a:ext>
            </a:extLst>
          </p:cNvPr>
          <p:cNvSpPr>
            <a:spLocks noGrp="1"/>
          </p:cNvSpPr>
          <p:nvPr>
            <p:ph type="title"/>
          </p:nvPr>
        </p:nvSpPr>
        <p:spPr>
          <a:xfrm>
            <a:off x="839788" y="449705"/>
            <a:ext cx="3932237" cy="798226"/>
          </a:xfrm>
        </p:spPr>
        <p:txBody>
          <a:bodyPr>
            <a:normAutofit/>
          </a:bodyPr>
          <a:lstStyle/>
          <a:p>
            <a:r>
              <a:rPr lang="it-IT" sz="4000" dirty="0" err="1">
                <a:solidFill>
                  <a:srgbClr val="FF0000"/>
                </a:solidFill>
              </a:rPr>
              <a:t>RandomForest</a:t>
            </a:r>
            <a:endParaRPr lang="it-IT" sz="4000" dirty="0">
              <a:solidFill>
                <a:srgbClr val="FF0000"/>
              </a:solidFill>
            </a:endParaRPr>
          </a:p>
        </p:txBody>
      </p:sp>
      <p:sp>
        <p:nvSpPr>
          <p:cNvPr id="4" name="Segnaposto testo 3">
            <a:extLst>
              <a:ext uri="{FF2B5EF4-FFF2-40B4-BE49-F238E27FC236}">
                <a16:creationId xmlns:a16="http://schemas.microsoft.com/office/drawing/2014/main" id="{DBE72BE0-EB87-4484-930D-0A9C288A86B3}"/>
              </a:ext>
            </a:extLst>
          </p:cNvPr>
          <p:cNvSpPr>
            <a:spLocks noGrp="1"/>
          </p:cNvSpPr>
          <p:nvPr>
            <p:ph type="body" sz="half" idx="2"/>
          </p:nvPr>
        </p:nvSpPr>
        <p:spPr>
          <a:xfrm>
            <a:off x="839788" y="1499015"/>
            <a:ext cx="5486061" cy="5171608"/>
          </a:xfrm>
        </p:spPr>
        <p:txBody>
          <a:bodyPr>
            <a:noAutofit/>
          </a:bodyPr>
          <a:lstStyle/>
          <a:p>
            <a:r>
              <a:rPr lang="it-IT" sz="2800" dirty="0"/>
              <a:t>La random </a:t>
            </a:r>
            <a:r>
              <a:rPr lang="it-IT" sz="2800" dirty="0" err="1"/>
              <a:t>forest</a:t>
            </a:r>
            <a:r>
              <a:rPr lang="it-IT" sz="2800" dirty="0"/>
              <a:t> è stata realizzata nella classe </a:t>
            </a:r>
            <a:r>
              <a:rPr lang="it-IT" sz="2800" dirty="0" err="1"/>
              <a:t>CvDRandomForest</a:t>
            </a:r>
            <a:r>
              <a:rPr lang="it-IT" sz="2800" dirty="0"/>
              <a:t>. Esso rappresenta un modello composito di Ensemble Learning, il quale consiste nel usare un certo numero di classificatori addestrati sui dati per poi combinare le loro predizioni attraverso un meccanismo di voto, effettuando quindi una mediazione su più alberi di decisione. Di seguito le metriche. Tale modello ha ottenuto risultati migliori dell’albero di decisione.</a:t>
            </a:r>
          </a:p>
        </p:txBody>
      </p:sp>
      <p:pic>
        <p:nvPicPr>
          <p:cNvPr id="7" name="Immagine 6">
            <a:extLst>
              <a:ext uri="{FF2B5EF4-FFF2-40B4-BE49-F238E27FC236}">
                <a16:creationId xmlns:a16="http://schemas.microsoft.com/office/drawing/2014/main" id="{8EEDF90A-1343-4D72-9B09-63353E011EF7}"/>
              </a:ext>
            </a:extLst>
          </p:cNvPr>
          <p:cNvPicPr>
            <a:picLocks noChangeAspect="1"/>
          </p:cNvPicPr>
          <p:nvPr/>
        </p:nvPicPr>
        <p:blipFill>
          <a:blip r:embed="rId2"/>
          <a:stretch>
            <a:fillRect/>
          </a:stretch>
        </p:blipFill>
        <p:spPr>
          <a:xfrm>
            <a:off x="6589522" y="1555229"/>
            <a:ext cx="5117795" cy="3747541"/>
          </a:xfrm>
          <a:prstGeom prst="rect">
            <a:avLst/>
          </a:prstGeom>
        </p:spPr>
      </p:pic>
    </p:spTree>
    <p:extLst>
      <p:ext uri="{BB962C8B-B14F-4D97-AF65-F5344CB8AC3E}">
        <p14:creationId xmlns:p14="http://schemas.microsoft.com/office/powerpoint/2010/main" val="37994964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989</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Progetto di ICon: Sistema per la diagnostica di malattie cardiovascolari</vt:lpstr>
      <vt:lpstr>Suddivisione</vt:lpstr>
      <vt:lpstr>Scelta del dataset</vt:lpstr>
      <vt:lpstr>Modelli utilizzati per la classificazione</vt:lpstr>
      <vt:lpstr>Classe Base CvDModel</vt:lpstr>
      <vt:lpstr>Albero di Decisione</vt:lpstr>
      <vt:lpstr>Regressione Logistica</vt:lpstr>
      <vt:lpstr>SupportVectorMachine</vt:lpstr>
      <vt:lpstr>RandomForest</vt:lpstr>
      <vt:lpstr>AdaBoost</vt:lpstr>
      <vt:lpstr>K-NN</vt:lpstr>
      <vt:lpstr>Confronto modelli (prima parte)</vt:lpstr>
      <vt:lpstr>Confronto modelli (seconda parte)</vt:lpstr>
      <vt:lpstr>Sistema esperto</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ICon</dc:title>
  <dc:creator>Gemelli</dc:creator>
  <cp:lastModifiedBy>Gemelli</cp:lastModifiedBy>
  <cp:revision>20</cp:revision>
  <dcterms:created xsi:type="dcterms:W3CDTF">2022-09-05T18:43:27Z</dcterms:created>
  <dcterms:modified xsi:type="dcterms:W3CDTF">2022-09-07T13:40:02Z</dcterms:modified>
</cp:coreProperties>
</file>