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f95705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f95705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f957054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f957054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337404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337404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3374040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3374040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8650" y="-34500"/>
            <a:ext cx="9201300" cy="5212500"/>
          </a:xfrm>
          <a:prstGeom prst="rect">
            <a:avLst/>
          </a:prstGeom>
          <a:solidFill>
            <a:srgbClr val="04838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57000" y="551100"/>
            <a:ext cx="7830000" cy="404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3700" y="1185675"/>
            <a:ext cx="9201300" cy="10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4838F"/>
                </a:solidFill>
                <a:latin typeface="Montserrat"/>
                <a:ea typeface="Montserrat"/>
                <a:cs typeface="Montserrat"/>
                <a:sym typeface="Montserrat"/>
              </a:rPr>
              <a:t>Vision technique</a:t>
            </a:r>
            <a:endParaRPr b="1">
              <a:solidFill>
                <a:srgbClr val="0483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>
            <a:off x="482200" y="401825"/>
            <a:ext cx="1148100" cy="987300"/>
          </a:xfrm>
          <a:prstGeom prst="straightConnector1">
            <a:avLst/>
          </a:prstGeom>
          <a:noFill/>
          <a:ln cap="flat" cmpd="sng" w="28575">
            <a:solidFill>
              <a:srgbClr val="04838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290175" y="301650"/>
            <a:ext cx="1148100" cy="987300"/>
          </a:xfrm>
          <a:prstGeom prst="straightConnector1">
            <a:avLst/>
          </a:prstGeom>
          <a:noFill/>
          <a:ln cap="flat" cmpd="sng" w="28575">
            <a:solidFill>
              <a:srgbClr val="04838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068" y="2388042"/>
            <a:ext cx="3079850" cy="174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8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latin typeface="Montserrat Medium"/>
                <a:ea typeface="Montserrat Medium"/>
                <a:cs typeface="Montserrat Medium"/>
                <a:sym typeface="Montserrat Medium"/>
              </a:rPr>
              <a:t>Le but de la veille technologique est d’étudier les nouvelles technologies que nous allons utiliser au sein de l’entreprise. Il y a trois points importants à étudier qui nous seront utiles pour la suite :</a:t>
            </a:r>
            <a:endParaRPr sz="1650"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4838F"/>
              </a:buClr>
              <a:buSzPts val="1650"/>
              <a:buFont typeface="Montserrat Medium"/>
              <a:buChar char="●"/>
            </a:pPr>
            <a:r>
              <a:rPr lang="en-GB" sz="1650">
                <a:latin typeface="Montserrat Medium"/>
                <a:ea typeface="Montserrat Medium"/>
                <a:cs typeface="Montserrat Medium"/>
                <a:sym typeface="Montserrat Medium"/>
              </a:rPr>
              <a:t>les librairies de test ;</a:t>
            </a:r>
            <a:br>
              <a:rPr lang="en-GB" sz="1650"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650"/>
              <a:buFont typeface="Montserrat Medium"/>
              <a:buChar char="●"/>
            </a:pPr>
            <a:r>
              <a:rPr lang="en-GB" sz="1650">
                <a:latin typeface="Montserrat Medium"/>
                <a:ea typeface="Montserrat Medium"/>
                <a:cs typeface="Montserrat Medium"/>
                <a:sym typeface="Montserrat Medium"/>
              </a:rPr>
              <a:t>l</a:t>
            </a:r>
            <a:r>
              <a:rPr lang="en-GB" sz="1650">
                <a:latin typeface="Montserrat Medium"/>
                <a:ea typeface="Montserrat Medium"/>
                <a:cs typeface="Montserrat Medium"/>
                <a:sym typeface="Montserrat Medium"/>
              </a:rPr>
              <a:t>es librairies de composants visuels (communément appelées UI) ;</a:t>
            </a:r>
            <a:br>
              <a:rPr lang="en-GB" sz="1650"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650"/>
              <a:buFont typeface="Montserrat Medium"/>
              <a:buChar char="●"/>
            </a:pPr>
            <a:r>
              <a:rPr lang="en-GB" sz="1650">
                <a:latin typeface="Montserrat Medium"/>
                <a:ea typeface="Montserrat Medium"/>
                <a:cs typeface="Montserrat Medium"/>
                <a:sym typeface="Montserrat Medium"/>
              </a:rPr>
              <a:t>l</a:t>
            </a:r>
            <a:r>
              <a:rPr lang="en-GB" sz="1650">
                <a:latin typeface="Montserrat Medium"/>
                <a:ea typeface="Montserrat Medium"/>
                <a:cs typeface="Montserrat Medium"/>
                <a:sym typeface="Montserrat Medium"/>
              </a:rPr>
              <a:t>es différents paradigmes de programmation utilisables dans chacune de nos technologies. </a:t>
            </a:r>
            <a:endParaRPr sz="16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2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sp>
        <p:nvSpPr>
          <p:cNvPr id="65" name="Google Shape;65;p14"/>
          <p:cNvSpPr/>
          <p:nvPr/>
        </p:nvSpPr>
        <p:spPr>
          <a:xfrm>
            <a:off x="-28650" y="-15425"/>
            <a:ext cx="9201300" cy="909900"/>
          </a:xfrm>
          <a:prstGeom prst="rect">
            <a:avLst/>
          </a:prstGeom>
          <a:solidFill>
            <a:srgbClr val="04838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6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Objectifs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03366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4838F"/>
                </a:solidFill>
                <a:latin typeface="Montserrat"/>
                <a:ea typeface="Montserrat"/>
                <a:cs typeface="Montserrat"/>
                <a:sym typeface="Montserrat"/>
              </a:rPr>
              <a:t>Angular : </a:t>
            </a:r>
            <a:endParaRPr b="1">
              <a:solidFill>
                <a:srgbClr val="0483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763514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4838F"/>
                </a:solidFill>
                <a:latin typeface="Montserrat"/>
                <a:ea typeface="Montserrat"/>
                <a:cs typeface="Montserrat"/>
                <a:sym typeface="Montserrat"/>
              </a:rPr>
              <a:t>Java :</a:t>
            </a:r>
            <a:endParaRPr b="1">
              <a:solidFill>
                <a:srgbClr val="0483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612150" y="3148375"/>
            <a:ext cx="9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-28650" y="0"/>
            <a:ext cx="9201300" cy="909900"/>
          </a:xfrm>
          <a:prstGeom prst="rect">
            <a:avLst/>
          </a:prstGeom>
          <a:solidFill>
            <a:srgbClr val="04838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1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Idées pour les librairies de test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99450" y="1572300"/>
            <a:ext cx="4129200" cy="3283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ADD7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876925"/>
            <a:ext cx="207725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00" y="3000481"/>
            <a:ext cx="2077250" cy="69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4578" y="3645525"/>
            <a:ext cx="2608171" cy="13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3173" y="1763141"/>
            <a:ext cx="1488300" cy="148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4756210" y="1572300"/>
            <a:ext cx="4129200" cy="3283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ADD7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3300" y="1763150"/>
            <a:ext cx="2077249" cy="63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4150" y="2544992"/>
            <a:ext cx="2580803" cy="63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6638" y="3392997"/>
            <a:ext cx="1488300" cy="1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28650" y="0"/>
            <a:ext cx="9201300" cy="909900"/>
          </a:xfrm>
          <a:prstGeom prst="rect">
            <a:avLst/>
          </a:prstGeom>
          <a:solidFill>
            <a:srgbClr val="04838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1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Idées pour les librairies de composants visuels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48100" y="1155075"/>
            <a:ext cx="8647800" cy="374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ADD7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5630" y="1272495"/>
            <a:ext cx="3709175" cy="24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850" y="852500"/>
            <a:ext cx="2933400" cy="29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800" y="2677775"/>
            <a:ext cx="5953592" cy="24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À</a:t>
            </a: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 retenir 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035" lvl="0" marL="457200" rtl="0" algn="l">
              <a:spcBef>
                <a:spcPts val="1200"/>
              </a:spcBef>
              <a:spcAft>
                <a:spcPts val="0"/>
              </a:spcAft>
              <a:buClr>
                <a:srgbClr val="04838F"/>
              </a:buClr>
              <a:buSzPts val="1692"/>
              <a:buFont typeface="Montserrat Medium"/>
              <a:buChar char="●"/>
            </a:pP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La </a:t>
            </a: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plupart</a:t>
            </a: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 des </a:t>
            </a: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langages</a:t>
            </a: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 utilisent un seul paradigme de programmation, mais certains (comme JavaScript) sont multi-paradigmes.</a:t>
            </a:r>
            <a:endParaRPr sz="1691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035" lvl="0" marL="457200" rtl="0" algn="l"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692"/>
              <a:buFont typeface="Montserrat Medium"/>
              <a:buChar char="●"/>
            </a:pP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Chaque </a:t>
            </a: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langage</a:t>
            </a: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 utilise son ou ses propre(s) paradigme(s) ; cela peut être un bon point de départ pour chercher des informations.</a:t>
            </a:r>
            <a:endParaRPr sz="1691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035" lvl="0" marL="457200" rtl="0" algn="l"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692"/>
              <a:buFont typeface="Montserrat Medium"/>
              <a:buChar char="●"/>
            </a:pPr>
            <a:r>
              <a:rPr lang="en-GB" sz="1691">
                <a:latin typeface="Montserrat Medium"/>
                <a:ea typeface="Montserrat Medium"/>
                <a:cs typeface="Montserrat Medium"/>
                <a:sym typeface="Montserrat Medium"/>
              </a:rPr>
              <a:t>Voici une liste non exhaustive des différents paradigmes :</a:t>
            </a:r>
            <a:endParaRPr sz="1691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400"/>
              <a:buFont typeface="Montserrat Medium"/>
              <a:buChar char="○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rogrammation orientée objet 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400"/>
              <a:buFont typeface="Montserrat Medium"/>
              <a:buChar char="○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programmation fonctionnelle 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400"/>
              <a:buFont typeface="Montserrat Medium"/>
              <a:buChar char="○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rogrammation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impérative 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400"/>
              <a:buFont typeface="Montserrat Medium"/>
              <a:buChar char="○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programmation réactive 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400"/>
              <a:buFont typeface="Montserrat Medium"/>
              <a:buChar char="○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programmation déclarative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4838F"/>
              </a:buClr>
              <a:buSzPts val="1400"/>
              <a:buFont typeface="Montserrat Medium"/>
              <a:buChar char="○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…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-28650" y="0"/>
            <a:ext cx="9201300" cy="909900"/>
          </a:xfrm>
          <a:prstGeom prst="rect">
            <a:avLst/>
          </a:prstGeom>
          <a:solidFill>
            <a:srgbClr val="04838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1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Réflexions à propos des paradigmes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