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702310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91">
          <p15:clr>
            <a:srgbClr val="A4A3A4"/>
          </p15:clr>
        </p15:guide>
        <p15:guide id="2" orient="horz" pos="2990">
          <p15:clr>
            <a:srgbClr val="A4A3A4"/>
          </p15:clr>
        </p15:guide>
        <p15:guide id="3" orient="horz" pos="899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orient="horz" pos="684">
          <p15:clr>
            <a:srgbClr val="A4A3A4"/>
          </p15:clr>
        </p15:guide>
        <p15:guide id="6" pos="5549">
          <p15:clr>
            <a:srgbClr val="A4A3A4"/>
          </p15:clr>
        </p15:guide>
        <p15:guide id="7" pos="2882">
          <p15:clr>
            <a:srgbClr val="A4A3A4"/>
          </p15:clr>
        </p15:guide>
        <p15:guide id="8" pos="202">
          <p15:clr>
            <a:srgbClr val="A4A3A4"/>
          </p15:clr>
        </p15:guide>
        <p15:guide id="9" pos="4219">
          <p15:clr>
            <a:srgbClr val="A4A3A4"/>
          </p15:clr>
        </p15:guide>
        <p15:guide id="10" pos="3104">
          <p15:clr>
            <a:srgbClr val="A4A3A4"/>
          </p15:clr>
        </p15:guide>
        <p15:guide id="11" pos="2682">
          <p15:clr>
            <a:srgbClr val="A4A3A4"/>
          </p15:clr>
        </p15:guide>
        <p15:guide id="12" pos="992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M7dmz0yYCRwU2id8tbkfIbIFn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91" orient="horz"/>
        <p:guide pos="2990" orient="horz"/>
        <p:guide pos="899" orient="horz"/>
        <p:guide pos="368" orient="horz"/>
        <p:guide pos="684" orient="horz"/>
        <p:guide pos="5549"/>
        <p:guide pos="2882"/>
        <p:guide pos="202"/>
        <p:guide pos="4219"/>
        <p:guide pos="3104"/>
        <p:guide pos="2682"/>
        <p:guide pos="9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e6f233ffe_0_55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e6f233ffe_0_55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ce6f233ffe_0_55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e6f233ffe_0_143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e6f233ffe_0_143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ce6f233ffe_0_143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e6f233ffe_0_185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e6f233ffe_0_185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ce6f233ffe_0_185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e6f233ffe_0_62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e6f233ffe_0_62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ce6f233ffe_0_62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e6f233ffe_0_69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e6f233ffe_0_69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ce6f233ffe_0_69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990de8f7b_0_10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c990de8f7b_0_10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c990de8f7b_0_10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e3b970435_0_12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e3b970435_0_12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ce3b970435_0_12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e6f233ffe_0_6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e6f233ffe_0_6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ce6f233ffe_0_6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e6f233ffe_0_15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e6f233ffe_0_15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ce6f233ffe_0_15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e6f233ffe_0_23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e6f233ffe_0_23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ce6f233ffe_0_23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e6f233ffe_0_31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e6f233ffe_0_31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ce6f233ffe_0_31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e6f233ffe_0_39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e6f233ffe_0_39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ce6f233ffe_0_39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e6f233ffe_0_95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e6f233ffe_0_95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ce6f233ffe_0_95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e6f233ffe_0_47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e6f233ffe_0_47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ce6f233ffe_0_47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9"/>
          <p:cNvSpPr/>
          <p:nvPr/>
        </p:nvSpPr>
        <p:spPr>
          <a:xfrm>
            <a:off x="0" y="2371988"/>
            <a:ext cx="9144000" cy="2782206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 txBox="1"/>
          <p:nvPr>
            <p:ph type="ctrTitle"/>
          </p:nvPr>
        </p:nvSpPr>
        <p:spPr>
          <a:xfrm>
            <a:off x="216322" y="2662273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241489" y="4384549"/>
            <a:ext cx="8315851" cy="45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29"/>
          <p:cNvCxnSpPr/>
          <p:nvPr/>
        </p:nvCxnSpPr>
        <p:spPr>
          <a:xfrm>
            <a:off x="3175" y="233341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gardel2\Desktop\Brand Approval Reference\Rensselaer Logo Layered Files\RF0010-01 Rensselaer Large Logo\CMYK\PNGs\RF0010-01 Rensselaer Large Logo-with Tagline CMYK-TwoColor.png" id="15" name="Google Shape;1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675" y="584200"/>
            <a:ext cx="3665627" cy="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/>
          <p:nvPr>
            <p:ph idx="2" type="pic"/>
          </p:nvPr>
        </p:nvSpPr>
        <p:spPr>
          <a:xfrm>
            <a:off x="0" y="0"/>
            <a:ext cx="9144000" cy="4735116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5"/>
          <p:cNvSpPr txBox="1"/>
          <p:nvPr>
            <p:ph type="title"/>
          </p:nvPr>
        </p:nvSpPr>
        <p:spPr>
          <a:xfrm>
            <a:off x="220253" y="320612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35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5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5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82" name="Google Shape;8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5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/>
          <p:nvPr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6"/>
          <p:cNvPicPr preferRelativeResize="0"/>
          <p:nvPr/>
        </p:nvPicPr>
        <p:blipFill rotWithShape="1">
          <a:blip r:embed="rId2">
            <a:alphaModFix/>
          </a:blip>
          <a:srcRect b="4881" l="3331" r="3331" t="18761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gardel2\Desktop\Brand Approval Reference\Rensselaer Logo Layered Files\RF0010-01 Rensselaer Large Logo\RGB\PNGs\RF0010-01 Rensselaer Large Logo-with Tagline RGB-White.png" id="87" name="Google Shape;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70" y="1950706"/>
            <a:ext cx="5118055" cy="12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/>
          <p:nvPr/>
        </p:nvSpPr>
        <p:spPr>
          <a:xfrm>
            <a:off x="0" y="2371988"/>
            <a:ext cx="9144000" cy="2771512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38"/>
          <p:cNvCxnSpPr/>
          <p:nvPr/>
        </p:nvCxnSpPr>
        <p:spPr>
          <a:xfrm>
            <a:off x="3175" y="233341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38"/>
          <p:cNvSpPr txBox="1"/>
          <p:nvPr/>
        </p:nvSpPr>
        <p:spPr>
          <a:xfrm>
            <a:off x="214255" y="562085"/>
            <a:ext cx="8315851" cy="724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85A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  <a:t>Divider Slide 1</a:t>
            </a:r>
            <a:br>
              <a:rPr b="1" i="0" lang="en-US" sz="4000" u="none" cap="none" strike="noStrike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  <a:t>Two Lines Max</a:t>
            </a:r>
            <a:endParaRPr b="1" i="0" sz="4000" u="none" cap="none" strike="noStrike">
              <a:solidFill>
                <a:srgbClr val="5458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8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8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94" name="Google Shape;9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8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/>
          <p:nvPr/>
        </p:nvSpPr>
        <p:spPr>
          <a:xfrm>
            <a:off x="0" y="1"/>
            <a:ext cx="9144000" cy="4779168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9"/>
          <p:cNvSpPr txBox="1"/>
          <p:nvPr>
            <p:ph type="ctrTitle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39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9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9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102" name="Google Shape;10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9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Bullets">
  <p:cSld name="Content w/Bulle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7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04/</a:t>
            </a:r>
            <a:r>
              <a:rPr lang="en-US" sz="700">
                <a:solidFill>
                  <a:srgbClr val="FFFFFF"/>
                </a:solidFill>
              </a:rPr>
              <a:t>24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/2024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7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>
                <a:solidFill>
                  <a:schemeClr val="lt1"/>
                </a:solidFill>
              </a:rPr>
              <a:t>Advanced VLSI </a:t>
            </a:r>
            <a:r>
              <a:rPr lang="en-US" sz="700">
                <a:solidFill>
                  <a:schemeClr val="lt1"/>
                </a:solidFill>
              </a:rPr>
              <a:t>Final Project-</a:t>
            </a:r>
            <a:r>
              <a:rPr lang="en-US" sz="700">
                <a:solidFill>
                  <a:schemeClr val="lt1"/>
                </a:solidFill>
              </a:rPr>
              <a:t> IIR Filter Design</a:t>
            </a:r>
            <a:endParaRPr sz="7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0" name="Google Shape;20;p27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224416" y="202610"/>
            <a:ext cx="8324645" cy="39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2" name="Google Shape;22;p27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gardel2\Desktop\Brand Approval Reference\Rensselaer Logo Layered Files\RF0010-01 Rensselaer Large Logo\RGB\PNGs\RF0010-01 Rensselaer Large Logo RGB-White.png" id="23" name="Google Shape;2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7"/>
          <p:cNvSpPr txBox="1"/>
          <p:nvPr>
            <p:ph idx="2" type="body"/>
          </p:nvPr>
        </p:nvSpPr>
        <p:spPr>
          <a:xfrm>
            <a:off x="224416" y="788979"/>
            <a:ext cx="62579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/>
          <p:nvPr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D6001C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-with Tagline RGB-White.png" id="27" name="Google Shape;2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12970" y="1950706"/>
            <a:ext cx="5118055" cy="12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 b="4881" l="3331" r="3331" t="18761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8"/>
          <p:cNvSpPr txBox="1"/>
          <p:nvPr>
            <p:ph type="ctrTitle"/>
          </p:nvPr>
        </p:nvSpPr>
        <p:spPr>
          <a:xfrm>
            <a:off x="0" y="954412"/>
            <a:ext cx="9144000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8"/>
          <p:cNvSpPr txBox="1"/>
          <p:nvPr>
            <p:ph idx="1" type="subTitle"/>
          </p:nvPr>
        </p:nvSpPr>
        <p:spPr>
          <a:xfrm>
            <a:off x="0" y="2500263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:\Users\gardel2\Desktop\Brand Approval Reference\Rensselaer Logo Layered Files\RF0010-01 Rensselaer Large Logo\RGB\PNGs\RF0010-01 Rensselaer Large Logo-with Tagline RGB-White.png" id="33" name="Google Shape;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4578" y="3913034"/>
            <a:ext cx="3434841" cy="83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42406964439-e46ab8eff7c4.jpg" id="35" name="Google Shape;35;p30"/>
          <p:cNvPicPr preferRelativeResize="0"/>
          <p:nvPr/>
        </p:nvPicPr>
        <p:blipFill rotWithShape="1">
          <a:blip r:embed="rId2">
            <a:alphaModFix/>
          </a:blip>
          <a:srcRect b="0" l="11141" r="5309" t="14074"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0"/>
          <p:cNvSpPr txBox="1"/>
          <p:nvPr>
            <p:ph type="ctrTitle"/>
          </p:nvPr>
        </p:nvSpPr>
        <p:spPr>
          <a:xfrm>
            <a:off x="216322" y="2207832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0"/>
          <p:cNvSpPr txBox="1"/>
          <p:nvPr>
            <p:ph idx="1" type="subTitle"/>
          </p:nvPr>
        </p:nvSpPr>
        <p:spPr>
          <a:xfrm>
            <a:off x="241489" y="3849351"/>
            <a:ext cx="8315851" cy="45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:\Users\gardel2\Desktop\Brand Approval Reference\Rensselaer Logo Layered Files\RF0010-01 Rensselaer Large Logo\RGB\PNGs\RF0010-01 Rensselaer Large Logo RGB-White.png" id="38" name="Google Shape;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75" y="4398000"/>
            <a:ext cx="2032107" cy="379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/>
          <p:nvPr>
            <p:ph idx="2" type="pic"/>
          </p:nvPr>
        </p:nvSpPr>
        <p:spPr>
          <a:xfrm>
            <a:off x="4572000" y="596898"/>
            <a:ext cx="4572000" cy="4138219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31"/>
          <p:cNvSpPr txBox="1"/>
          <p:nvPr>
            <p:ph idx="1" type="body"/>
          </p:nvPr>
        </p:nvSpPr>
        <p:spPr>
          <a:xfrm>
            <a:off x="224416" y="202609"/>
            <a:ext cx="8324645" cy="39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2" name="Google Shape;42;p31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31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1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03/21/2024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1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46" name="Google Shape;4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1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3 progress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224416" y="781050"/>
            <a:ext cx="6257925" cy="208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hoto">
  <p:cSld name="3_Phot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/>
          <p:nvPr>
            <p:ph idx="2" type="pic"/>
          </p:nvPr>
        </p:nvSpPr>
        <p:spPr>
          <a:xfrm>
            <a:off x="-1" y="596898"/>
            <a:ext cx="4572000" cy="413821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224416" y="202609"/>
            <a:ext cx="8324645" cy="39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2" name="Google Shape;52;p32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32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2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2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56" name="Google Shape;5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2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 txBox="1"/>
          <p:nvPr>
            <p:ph idx="3" type="body"/>
          </p:nvPr>
        </p:nvSpPr>
        <p:spPr>
          <a:xfrm>
            <a:off x="4815282" y="774693"/>
            <a:ext cx="4074718" cy="20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hoto">
  <p:cSld name="2_Pho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/>
          <p:nvPr/>
        </p:nvSpPr>
        <p:spPr>
          <a:xfrm>
            <a:off x="-1" y="0"/>
            <a:ext cx="9144001" cy="4792905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224416" y="202610"/>
            <a:ext cx="8324645" cy="39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2" name="Google Shape;62;p33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33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3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3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66" name="Google Shape;6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3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3"/>
          <p:cNvSpPr txBox="1"/>
          <p:nvPr>
            <p:ph idx="2" type="body"/>
          </p:nvPr>
        </p:nvSpPr>
        <p:spPr>
          <a:xfrm>
            <a:off x="223838" y="767299"/>
            <a:ext cx="5113337" cy="1902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ctrTitle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34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4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4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74" name="Google Shape;7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4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ircuitcellar.com/research-design-hub/basics-of-design/introduction-to-iir-filters/" TargetMode="External"/><Relationship Id="rId4" Type="http://schemas.openxmlformats.org/officeDocument/2006/relationships/hyperlink" Target="https://www.mikroe.com/ebooks/digital-filter-design/introduction-iir-filter" TargetMode="External"/><Relationship Id="rId5" Type="http://schemas.openxmlformats.org/officeDocument/2006/relationships/hyperlink" Target="https://www.mathworks.com/help/signal/ref/ellipord.html" TargetMode="External"/><Relationship Id="rId6" Type="http://schemas.openxmlformats.org/officeDocument/2006/relationships/hyperlink" Target="https://circuitcellar.com/research-design-hub/basics-of-design/introduction-to-iir-filters/" TargetMode="External"/><Relationship Id="rId7" Type="http://schemas.openxmlformats.org/officeDocument/2006/relationships/hyperlink" Target="https://blogs.nvidia.com/blog/huangs-law-dally-hot-chips/" TargetMode="External"/><Relationship Id="rId8" Type="http://schemas.openxmlformats.org/officeDocument/2006/relationships/hyperlink" Target="https://github.com/maxdoublee/ADVANCED-VLSI-DESIGN---ECSE-6680/tree/main/Projec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ctrTitle"/>
          </p:nvPr>
        </p:nvSpPr>
        <p:spPr>
          <a:xfrm>
            <a:off x="216322" y="3271873"/>
            <a:ext cx="8316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3400"/>
              <a:t>IIR Filter Project Overview</a:t>
            </a:r>
            <a:endParaRPr sz="3400"/>
          </a:p>
        </p:txBody>
      </p:sp>
      <p:sp>
        <p:nvSpPr>
          <p:cNvPr id="110" name="Google Shape;110;p3"/>
          <p:cNvSpPr txBox="1"/>
          <p:nvPr>
            <p:ph idx="1" type="subTitle"/>
          </p:nvPr>
        </p:nvSpPr>
        <p:spPr>
          <a:xfrm>
            <a:off x="241489" y="4384549"/>
            <a:ext cx="8315851" cy="45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/>
              <a:t>Prepared By: Max Destil  |  </a:t>
            </a:r>
            <a:r>
              <a:rPr lang="en-US">
                <a:solidFill>
                  <a:schemeClr val="lt1"/>
                </a:solidFill>
              </a:rPr>
              <a:t>Advanced VLSI Design- ECSE 6680</a:t>
            </a:r>
            <a:r>
              <a:rPr lang="en-US">
                <a:solidFill>
                  <a:schemeClr val="lt1"/>
                </a:solidFill>
              </a:rPr>
              <a:t>  |  </a:t>
            </a:r>
            <a:r>
              <a:rPr lang="en-US"/>
              <a:t>04/22/24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850" y="465888"/>
            <a:ext cx="31623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e6f233ffe_0_55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Hardware Performance Metrics</a:t>
            </a:r>
            <a:endParaRPr/>
          </a:p>
        </p:txBody>
      </p:sp>
      <p:sp>
        <p:nvSpPr>
          <p:cNvPr id="202" name="Google Shape;202;g2ce6f233ffe_0_55"/>
          <p:cNvSpPr txBox="1"/>
          <p:nvPr>
            <p:ph idx="2" type="body"/>
          </p:nvPr>
        </p:nvSpPr>
        <p:spPr>
          <a:xfrm>
            <a:off x="224416" y="788979"/>
            <a:ext cx="62580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High-speed clock frequency management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FPGA resource allocation and DSP block engagement, highlighting the strategic use of Adaptive Logic Modules (ALMs)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Granular logic utilization breakdown, showcasing the organization of combinational ALUTs and dedicated logic registers for enhanced filter operation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3" name="Google Shape;203;g2ce6f233ffe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50" y="3589075"/>
            <a:ext cx="8324699" cy="69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ce6f233ffe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025" y="584201"/>
            <a:ext cx="1831325" cy="25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ce6f233ffe_0_55"/>
          <p:cNvSpPr txBox="1"/>
          <p:nvPr/>
        </p:nvSpPr>
        <p:spPr>
          <a:xfrm>
            <a:off x="6378675" y="3171375"/>
            <a:ext cx="2975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15: R</a:t>
            </a:r>
            <a:r>
              <a:rPr lang="en-US">
                <a:solidFill>
                  <a:schemeClr val="dk1"/>
                </a:solidFill>
              </a:rPr>
              <a:t>esource Usage IIR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g2ce6f233ffe_0_55"/>
          <p:cNvSpPr txBox="1"/>
          <p:nvPr/>
        </p:nvSpPr>
        <p:spPr>
          <a:xfrm>
            <a:off x="1611150" y="4245525"/>
            <a:ext cx="6226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14: Clock Frequency Analysis Both FIR and IIR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e6f233ffe_0_143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g2ce6f233ffe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"/>
            <a:ext cx="3592889" cy="2220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ce6f233ffe_0_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225" y="0"/>
            <a:ext cx="2356775" cy="24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ce6f233ffe_0_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413" y="2641700"/>
            <a:ext cx="2925425" cy="15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ce6f233ffe_0_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5325" y="2834925"/>
            <a:ext cx="2140575" cy="14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ce6f233ffe_0_1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2900" y="0"/>
            <a:ext cx="3194326" cy="1230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ce6f233ffe_0_1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7400" y="1521700"/>
            <a:ext cx="2032750" cy="27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ce6f233ffe_0_143"/>
          <p:cNvSpPr txBox="1"/>
          <p:nvPr/>
        </p:nvSpPr>
        <p:spPr>
          <a:xfrm>
            <a:off x="-1316800" y="2220900"/>
            <a:ext cx="6226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16: Compilation Report FIR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g2ce6f233ffe_0_143"/>
          <p:cNvSpPr txBox="1"/>
          <p:nvPr/>
        </p:nvSpPr>
        <p:spPr>
          <a:xfrm>
            <a:off x="-1316800" y="4240650"/>
            <a:ext cx="6226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17: DSP Usage FIR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g2ce6f233ffe_0_143"/>
          <p:cNvSpPr txBox="1"/>
          <p:nvPr/>
        </p:nvSpPr>
        <p:spPr>
          <a:xfrm>
            <a:off x="2076800" y="1177750"/>
            <a:ext cx="62265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Figure 18: </a:t>
            </a:r>
            <a:r>
              <a:rPr lang="en-US" sz="1300">
                <a:solidFill>
                  <a:schemeClr val="dk1"/>
                </a:solidFill>
              </a:rPr>
              <a:t>Synthesis Resource Utilization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2" name="Google Shape;222;g2ce6f233ffe_0_143"/>
          <p:cNvSpPr txBox="1"/>
          <p:nvPr/>
        </p:nvSpPr>
        <p:spPr>
          <a:xfrm>
            <a:off x="1560525" y="4240650"/>
            <a:ext cx="62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19: Resource Usage FIR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g2ce6f233ffe_0_143"/>
          <p:cNvSpPr txBox="1"/>
          <p:nvPr/>
        </p:nvSpPr>
        <p:spPr>
          <a:xfrm>
            <a:off x="5949600" y="2431400"/>
            <a:ext cx="3194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</a:t>
            </a:r>
            <a:r>
              <a:rPr lang="en-US">
                <a:solidFill>
                  <a:schemeClr val="dk1"/>
                </a:solidFill>
              </a:rPr>
              <a:t>Figure 20: Compilation Report IIR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g2ce6f233ffe_0_143"/>
          <p:cNvSpPr txBox="1"/>
          <p:nvPr/>
        </p:nvSpPr>
        <p:spPr>
          <a:xfrm>
            <a:off x="2917500" y="4240650"/>
            <a:ext cx="6226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74320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       Figure 21: </a:t>
            </a:r>
            <a:r>
              <a:rPr lang="en-US">
                <a:solidFill>
                  <a:schemeClr val="dk1"/>
                </a:solidFill>
              </a:rPr>
              <a:t>DSP Usage</a:t>
            </a:r>
            <a:r>
              <a:rPr lang="en-US">
                <a:solidFill>
                  <a:schemeClr val="dk1"/>
                </a:solidFill>
              </a:rPr>
              <a:t> IIR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g2ce6f233ffe_0_143"/>
          <p:cNvSpPr txBox="1"/>
          <p:nvPr/>
        </p:nvSpPr>
        <p:spPr>
          <a:xfrm>
            <a:off x="6070675" y="1427175"/>
            <a:ext cx="627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**FIR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2ce6f233ffe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75" y="1943885"/>
            <a:ext cx="8839199" cy="71869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ce6f233ffe_0_185"/>
          <p:cNvSpPr txBox="1"/>
          <p:nvPr/>
        </p:nvSpPr>
        <p:spPr>
          <a:xfrm>
            <a:off x="1273525" y="2822225"/>
            <a:ext cx="6226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                   </a:t>
            </a:r>
            <a:r>
              <a:rPr lang="en-US">
                <a:solidFill>
                  <a:schemeClr val="dk1"/>
                </a:solidFill>
              </a:rPr>
              <a:t>Figure 22: </a:t>
            </a:r>
            <a:r>
              <a:rPr lang="en-US">
                <a:solidFill>
                  <a:schemeClr val="dk1"/>
                </a:solidFill>
              </a:rPr>
              <a:t>Synthesis Resource Utilization IIR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e6f233ffe_0_62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9" name="Google Shape;239;g2ce6f233ffe_0_62"/>
          <p:cNvSpPr txBox="1"/>
          <p:nvPr>
            <p:ph idx="2" type="body"/>
          </p:nvPr>
        </p:nvSpPr>
        <p:spPr>
          <a:xfrm>
            <a:off x="224425" y="636575"/>
            <a:ext cx="64731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Project Synthesis:</a:t>
            </a:r>
            <a:r>
              <a:rPr lang="en-US" sz="1800"/>
              <a:t> Culminated the design and implementation of an IIR filter by integrating MATLAB's analytical prowess with Verilog's robust synthesis capabilities, achieving the delicate balance between computational efficiency and system stability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Hardware Realization:</a:t>
            </a:r>
            <a:r>
              <a:rPr lang="en-US" sz="1800"/>
              <a:t> Translated DSP algorithms into RTL code, successfully demonstrating the project's efficacy in a real-world VLSI environment, while ensuring that system performance was not compromised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Looking Forward:</a:t>
            </a:r>
            <a:r>
              <a:rPr lang="en-US" sz="1800"/>
              <a:t> This venture into IIR filter design paves the way for my future projects in </a:t>
            </a:r>
            <a:r>
              <a:rPr lang="en-US" sz="1800"/>
              <a:t>DSP, AI </a:t>
            </a:r>
            <a:r>
              <a:rPr lang="en-US" sz="1800"/>
              <a:t>and VLSI design, with the aim to continually refine my approaches to complex system implementations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0" name="Google Shape;240;g2ce6f233ffe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824" y="1306675"/>
            <a:ext cx="2513251" cy="21501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ce6f233ffe_0_62"/>
          <p:cNvSpPr txBox="1"/>
          <p:nvPr/>
        </p:nvSpPr>
        <p:spPr>
          <a:xfrm>
            <a:off x="5786450" y="3291350"/>
            <a:ext cx="4092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</a:t>
            </a:r>
            <a:r>
              <a:rPr lang="en-US">
                <a:solidFill>
                  <a:schemeClr val="dk1"/>
                </a:solidFill>
              </a:rPr>
              <a:t>Figure 22: Future Interests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e6f233ffe_0_6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248" name="Google Shape;248;g2ce6f233ffe_0_69"/>
          <p:cNvSpPr txBox="1"/>
          <p:nvPr>
            <p:ph idx="2" type="body"/>
          </p:nvPr>
        </p:nvSpPr>
        <p:spPr>
          <a:xfrm>
            <a:off x="4" y="1427175"/>
            <a:ext cx="89196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2743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000"/>
              <a:t>  Any </a:t>
            </a:r>
            <a:r>
              <a:rPr b="1" lang="en-US" sz="3000"/>
              <a:t>q</a:t>
            </a:r>
            <a:r>
              <a:rPr b="1" lang="en-US" sz="3000"/>
              <a:t>uestions? </a:t>
            </a:r>
            <a:endParaRPr b="1"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990de8f7b_0_1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60" name="Google Shape;260;g2c990de8f7b_0_10"/>
          <p:cNvSpPr txBox="1"/>
          <p:nvPr>
            <p:ph idx="2" type="body"/>
          </p:nvPr>
        </p:nvSpPr>
        <p:spPr>
          <a:xfrm>
            <a:off x="224416" y="712779"/>
            <a:ext cx="625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Title Image: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Introduction to IIR Filters - Circuit Cellar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Slide 2: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introduction-iir-filter - MIKROE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500"/>
              <a:t>Slide 4: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Minimum order for elliptic filters - MATLAB ellipord (mathworks.com)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500"/>
              <a:t>Slide 6: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6"/>
              </a:rPr>
              <a:t>Introduction to IIR Filters - Circuit Cellar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500"/>
              <a:t>Slide 13: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7"/>
              </a:rPr>
              <a:t>Video Shows How Engineers Fuel Huang's Law | NVIDIA Blogs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500"/>
              <a:t>GitHub Page: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100" u="sng">
                <a:solidFill>
                  <a:schemeClr val="hlink"/>
                </a:solidFill>
                <a:hlinkClick r:id="rId8"/>
              </a:rPr>
              <a:t>ADVANCED-VLSI-DESIGN---ECSE-6680/Projects at main · maxdoublee/ADVANCED-VLSI-DESIGN---ECSE-6680 (github.com)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e3b970435_0_12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Project Scope and Objective</a:t>
            </a:r>
            <a:endParaRPr/>
          </a:p>
        </p:txBody>
      </p:sp>
      <p:sp>
        <p:nvSpPr>
          <p:cNvPr id="118" name="Google Shape;118;g2ce3b970435_0_12"/>
          <p:cNvSpPr txBox="1"/>
          <p:nvPr>
            <p:ph idx="2" type="body"/>
          </p:nvPr>
        </p:nvSpPr>
        <p:spPr>
          <a:xfrm>
            <a:off x="224425" y="788975"/>
            <a:ext cx="62550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Introduction of design of a low-pass IIR filter </a:t>
            </a:r>
            <a:r>
              <a:rPr lang="en-US" sz="1800"/>
              <a:t>in MATLAB to meet specific frequency response characteristics, mirroring existing FIR filter performance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Address the design and implementation complexities by contrasting the direct calculation approach of the IIR filter with the iterative method of the FIR filter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Emphasize the unique challenges such as the recursive nature, stability, and quantization effects inherent to the IIR filter design process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9" name="Google Shape;119;g2ce3b97043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673" y="673000"/>
            <a:ext cx="2613152" cy="13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ce3b970435_0_12"/>
          <p:cNvSpPr txBox="1"/>
          <p:nvPr/>
        </p:nvSpPr>
        <p:spPr>
          <a:xfrm>
            <a:off x="6756438" y="2080150"/>
            <a:ext cx="1941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 1: FIR vs. IIR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e6f233ffe_0_6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FIR vs. IIR Design Challenges</a:t>
            </a:r>
            <a:endParaRPr/>
          </a:p>
        </p:txBody>
      </p:sp>
      <p:sp>
        <p:nvSpPr>
          <p:cNvPr id="127" name="Google Shape;127;g2ce6f233ffe_0_6"/>
          <p:cNvSpPr txBox="1"/>
          <p:nvPr>
            <p:ph idx="2" type="body"/>
          </p:nvPr>
        </p:nvSpPr>
        <p:spPr>
          <a:xfrm>
            <a:off x="224425" y="788975"/>
            <a:ext cx="77766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Executed a transition from the iterative optimization process of FIR design to a calculated, formulaic approach in IIR filter order determination to match stringent frequency response criteria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Addressed the recursive algorithmic challenges of IIR filter design, with a concentrated focus on stability and the implications of coefficient quantization to assure system reliability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Analyzed and synthesized the theoretical and practical nuances of IIR filter complexities, applying advanced DSP principles to achieve the target specifications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e6f233ffe_0_15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MATLAB Design Process</a:t>
            </a:r>
            <a:endParaRPr/>
          </a:p>
        </p:txBody>
      </p:sp>
      <p:sp>
        <p:nvSpPr>
          <p:cNvPr id="134" name="Google Shape;134;g2ce6f233ffe_0_15"/>
          <p:cNvSpPr txBox="1"/>
          <p:nvPr>
            <p:ph idx="2" type="body"/>
          </p:nvPr>
        </p:nvSpPr>
        <p:spPr>
          <a:xfrm>
            <a:off x="224416" y="788979"/>
            <a:ext cx="62580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Utilized MATLAB's ellipord function for precision specification of the low-pass IIR filter, ensuring stringent adherence to frequency response goals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Executed elliptic filter design using the ellip function to achieve a sharply defined rolloff characteristic with a computationally efficient filter order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Synthesized the IIR filter algorithm to balance the minimization of passband ripple against stringent stopband attenuation requirements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5" name="Google Shape;135;g2ce6f233ff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075" y="690754"/>
            <a:ext cx="2748006" cy="222092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ce6f233ffe_0_15"/>
          <p:cNvSpPr txBox="1"/>
          <p:nvPr/>
        </p:nvSpPr>
        <p:spPr>
          <a:xfrm>
            <a:off x="6739000" y="2964300"/>
            <a:ext cx="226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 2: </a:t>
            </a:r>
            <a:r>
              <a:rPr lang="en-US"/>
              <a:t>Example from MATLAB documentation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e6f233ffe_0_23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Transition to Hardware Design</a:t>
            </a:r>
            <a:endParaRPr/>
          </a:p>
        </p:txBody>
      </p:sp>
      <p:sp>
        <p:nvSpPr>
          <p:cNvPr id="143" name="Google Shape;143;g2ce6f233ffe_0_23"/>
          <p:cNvSpPr txBox="1"/>
          <p:nvPr>
            <p:ph idx="2" type="body"/>
          </p:nvPr>
        </p:nvSpPr>
        <p:spPr>
          <a:xfrm>
            <a:off x="224416" y="788979"/>
            <a:ext cx="62580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Verilog implementation, translating MATLAB-designed IIR filter into synthesizable RTL code, adhering to specified frequency characteristics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Advanced pipelining to enhance data flow efficiency, reduce computational latency, and ensure high throughput in real-time processing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Deployed parallel processing techniques, enabling concurrent computation and boosting system performance within the hardware constraints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e6f233ffe_0_31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Ensuring Filter Stability</a:t>
            </a:r>
            <a:endParaRPr/>
          </a:p>
        </p:txBody>
      </p:sp>
      <p:sp>
        <p:nvSpPr>
          <p:cNvPr id="150" name="Google Shape;150;g2ce6f233ffe_0_31"/>
          <p:cNvSpPr txBox="1"/>
          <p:nvPr>
            <p:ph idx="2" type="body"/>
          </p:nvPr>
        </p:nvSpPr>
        <p:spPr>
          <a:xfrm>
            <a:off x="224416" y="788979"/>
            <a:ext cx="62580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Developed feedback mechanism, integrating saturation arithmetic to prevent numerical overflow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Prioritized the establishment of initial conditions and meticulously managed feedback for system stability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Implemented robust stability controls to safeguard against potential recursive feedback instabilities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Enforced precision regulation through COEFFICIENT_WIDTH parameters to ensure consistent performance and filter output integrity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1" name="Google Shape;151;g2ce6f233ffe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500" y="1924050"/>
            <a:ext cx="31135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ce6f233ffe_0_31"/>
          <p:cNvSpPr txBox="1"/>
          <p:nvPr/>
        </p:nvSpPr>
        <p:spPr>
          <a:xfrm>
            <a:off x="6482425" y="3429000"/>
            <a:ext cx="2546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3: IIR Feedback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e6f233ffe_0_3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IIR vs. FIR Filter Performance</a:t>
            </a:r>
            <a:endParaRPr/>
          </a:p>
        </p:txBody>
      </p:sp>
      <p:sp>
        <p:nvSpPr>
          <p:cNvPr id="159" name="Google Shape;159;g2ce6f233ffe_0_39"/>
          <p:cNvSpPr txBox="1"/>
          <p:nvPr>
            <p:ph idx="2" type="body"/>
          </p:nvPr>
        </p:nvSpPr>
        <p:spPr>
          <a:xfrm>
            <a:off x="224425" y="788975"/>
            <a:ext cx="59886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Disparities in computational efficiency and resource allocation between IIR and FIR filter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Explored the IIR filter’s methodology for direct order calculation, emphasizing its contribution to optimized hardware utilization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0" name="Google Shape;160;g2ce6f233ff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878" y="596800"/>
            <a:ext cx="2735121" cy="18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ce6f233ffe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886" y="2425600"/>
            <a:ext cx="2735115" cy="18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ce6f233ffe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525" y="2963377"/>
            <a:ext cx="2147374" cy="12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ce6f233ffe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750" y="2963375"/>
            <a:ext cx="2147374" cy="129103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ce6f233ffe_0_39"/>
          <p:cNvSpPr txBox="1"/>
          <p:nvPr/>
        </p:nvSpPr>
        <p:spPr>
          <a:xfrm>
            <a:off x="5845825" y="4254400"/>
            <a:ext cx="34338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</a:t>
            </a:r>
            <a:r>
              <a:rPr lang="en-US">
                <a:solidFill>
                  <a:schemeClr val="dk1"/>
                </a:solidFill>
              </a:rPr>
              <a:t>Figure 5: IIR </a:t>
            </a:r>
            <a:r>
              <a:rPr lang="en-US">
                <a:solidFill>
                  <a:schemeClr val="dk1"/>
                </a:solidFill>
              </a:rPr>
              <a:t>unquantized</a:t>
            </a:r>
            <a:r>
              <a:rPr lang="en-US">
                <a:solidFill>
                  <a:schemeClr val="dk1"/>
                </a:solidFill>
              </a:rPr>
              <a:t> performance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g2ce6f233ffe_0_39"/>
          <p:cNvSpPr txBox="1"/>
          <p:nvPr/>
        </p:nvSpPr>
        <p:spPr>
          <a:xfrm>
            <a:off x="1350475" y="4254400"/>
            <a:ext cx="34338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Figure 4: FIR unquantized performance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e6f233ffe_0_95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2ce6f233ffe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1479"/>
            <a:ext cx="3321580" cy="2220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ce6f233ffe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430" y="2391479"/>
            <a:ext cx="3321580" cy="2220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ce6f233ffe_0_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7354" y="0"/>
            <a:ext cx="3576647" cy="23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ce6f233ffe_0_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0150"/>
            <a:ext cx="3994646" cy="240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ce6f233ffe_0_95"/>
          <p:cNvSpPr txBox="1"/>
          <p:nvPr/>
        </p:nvSpPr>
        <p:spPr>
          <a:xfrm>
            <a:off x="3321600" y="2391475"/>
            <a:ext cx="2500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6: FIR quantized magnitude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7: FIR quantized phase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8: IIR quantized </a:t>
            </a:r>
            <a:r>
              <a:rPr lang="en-US">
                <a:solidFill>
                  <a:schemeClr val="dk1"/>
                </a:solidFill>
              </a:rPr>
              <a:t>magnitude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9: IIR unquantized phase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7" name="Google Shape;177;g2ce6f233ffe_0_95"/>
          <p:cNvCxnSpPr/>
          <p:nvPr/>
        </p:nvCxnSpPr>
        <p:spPr>
          <a:xfrm rot="10800000">
            <a:off x="3657975" y="1721375"/>
            <a:ext cx="599700" cy="76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2ce6f233ffe_0_95"/>
          <p:cNvCxnSpPr/>
          <p:nvPr/>
        </p:nvCxnSpPr>
        <p:spPr>
          <a:xfrm flipH="1" rot="10800000">
            <a:off x="5463550" y="2065800"/>
            <a:ext cx="526800" cy="9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2ce6f233ffe_0_95"/>
          <p:cNvCxnSpPr/>
          <p:nvPr/>
        </p:nvCxnSpPr>
        <p:spPr>
          <a:xfrm rot="10800000">
            <a:off x="3064175" y="3780700"/>
            <a:ext cx="678000" cy="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2ce6f233ffe_0_95"/>
          <p:cNvCxnSpPr/>
          <p:nvPr/>
        </p:nvCxnSpPr>
        <p:spPr>
          <a:xfrm flipH="1" rot="10800000">
            <a:off x="5567350" y="4179450"/>
            <a:ext cx="540000" cy="24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e6f233ffe_0_47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MATLAB Results and Insights</a:t>
            </a:r>
            <a:endParaRPr/>
          </a:p>
        </p:txBody>
      </p:sp>
      <p:sp>
        <p:nvSpPr>
          <p:cNvPr id="187" name="Google Shape;187;g2ce6f233ffe_0_47"/>
          <p:cNvSpPr txBox="1"/>
          <p:nvPr>
            <p:ph idx="2" type="body"/>
          </p:nvPr>
        </p:nvSpPr>
        <p:spPr>
          <a:xfrm>
            <a:off x="224425" y="788975"/>
            <a:ext cx="59931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Quantitative metrics such as SNR and ENOB as well as overflow characteristics facilitating a robust comparison of filter performances</a:t>
            </a:r>
            <a:endParaRPr sz="1800"/>
          </a:p>
        </p:txBody>
      </p:sp>
      <p:pic>
        <p:nvPicPr>
          <p:cNvPr id="188" name="Google Shape;188;g2ce6f233ffe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326" y="2581401"/>
            <a:ext cx="2977675" cy="167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ce6f233ffe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325" y="596798"/>
            <a:ext cx="2977675" cy="160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ce6f233ffe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50" y="2047150"/>
            <a:ext cx="4468150" cy="8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ce6f233ffe_0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950" y="3213825"/>
            <a:ext cx="4468151" cy="1085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ce6f233ffe_0_47"/>
          <p:cNvSpPr txBox="1"/>
          <p:nvPr/>
        </p:nvSpPr>
        <p:spPr>
          <a:xfrm>
            <a:off x="424725" y="2809950"/>
            <a:ext cx="46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10: IIR vs. FIR SNR and ENOB </a:t>
            </a:r>
            <a:r>
              <a:rPr lang="en-US">
                <a:solidFill>
                  <a:schemeClr val="dk1"/>
                </a:solidFill>
              </a:rPr>
              <a:t>Comparisons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g2ce6f233ffe_0_47"/>
          <p:cNvSpPr txBox="1"/>
          <p:nvPr/>
        </p:nvSpPr>
        <p:spPr>
          <a:xfrm>
            <a:off x="292275" y="4256350"/>
            <a:ext cx="49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11: </a:t>
            </a:r>
            <a:r>
              <a:rPr lang="en-US">
                <a:solidFill>
                  <a:schemeClr val="dk1"/>
                </a:solidFill>
              </a:rPr>
              <a:t>IIR vs. FIR Overflow Comparisons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g2ce6f233ffe_0_47"/>
          <p:cNvSpPr txBox="1"/>
          <p:nvPr/>
        </p:nvSpPr>
        <p:spPr>
          <a:xfrm>
            <a:off x="5463400" y="2200400"/>
            <a:ext cx="3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12: </a:t>
            </a:r>
            <a:r>
              <a:rPr lang="en-US">
                <a:solidFill>
                  <a:schemeClr val="dk1"/>
                </a:solidFill>
              </a:rPr>
              <a:t>Impulse Response Comparison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g2ce6f233ffe_0_47"/>
          <p:cNvSpPr txBox="1"/>
          <p:nvPr/>
        </p:nvSpPr>
        <p:spPr>
          <a:xfrm>
            <a:off x="5430850" y="4204200"/>
            <a:ext cx="40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Figure 13: </a:t>
            </a:r>
            <a:r>
              <a:rPr lang="en-US">
                <a:solidFill>
                  <a:schemeClr val="dk1"/>
                </a:solidFill>
              </a:rPr>
              <a:t>Intermodulation Distortion (IMD)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2015TemplateColors">
      <a:dk1>
        <a:srgbClr val="000000"/>
      </a:dk1>
      <a:lt1>
        <a:srgbClr val="FFFFFF"/>
      </a:lt1>
      <a:dk2>
        <a:srgbClr val="323232"/>
      </a:dk2>
      <a:lt2>
        <a:srgbClr val="EEECE1"/>
      </a:lt2>
      <a:accent1>
        <a:srgbClr val="D00016"/>
      </a:accent1>
      <a:accent2>
        <a:srgbClr val="32323C"/>
      </a:accent2>
      <a:accent3>
        <a:srgbClr val="B9B5AD"/>
      </a:accent3>
      <a:accent4>
        <a:srgbClr val="325A9C"/>
      </a:accent4>
      <a:accent5>
        <a:srgbClr val="EFE793"/>
      </a:accent5>
      <a:accent6>
        <a:srgbClr val="2F3C6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2015-02-27T15:34:19Z</dcterms:created>
  <dc:creator>Trish Galvin</dc:creator>
</cp:coreProperties>
</file>