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4"/>
  </p:notesMasterIdLst>
  <p:handoutMasterIdLst>
    <p:handoutMasterId r:id="rId5"/>
  </p:handoutMasterIdLst>
  <p:sldIdLst>
    <p:sldId id="256" r:id="rId2"/>
    <p:sldId id="265" r:id="rId3"/>
  </p:sldIdLst>
  <p:sldSz cx="12192000" cy="6858000"/>
  <p:notesSz cx="6950075" cy="9236075"/>
  <p:custShowLst>
    <p:custShow name="Format Guide Workshop" id="0">
      <p:sldLst/>
    </p:custShow>
  </p:custShowLst>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323" autoAdjust="0"/>
  </p:normalViewPr>
  <p:slideViewPr>
    <p:cSldViewPr snapToGrid="0">
      <p:cViewPr>
        <p:scale>
          <a:sx n="114" d="100"/>
          <a:sy n="114" d="100"/>
        </p:scale>
        <p:origin x="156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11/13/2020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11/13/2020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4075340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emf"/><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0.emf"/><Relationship Id="rId2" Type="http://schemas.openxmlformats.org/officeDocument/2006/relationships/tags" Target="../tags/tag34.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5888098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5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17252D-DD68-44B0-9A78-5D31CC0D7861}"/>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3" name="Text Placeholder 12"/>
          <p:cNvSpPr>
            <a:spLocks noGrp="1"/>
          </p:cNvSpPr>
          <p:nvPr>
            <p:ph type="body" sz="quarter" idx="12"/>
          </p:nvPr>
        </p:nvSpPr>
        <p:spPr/>
        <p:txBody>
          <a:bodyPr/>
          <a:lstStyle/>
          <a:p>
            <a:r>
              <a:rPr lang="en-US" dirty="0"/>
              <a:t>November 2020</a:t>
            </a:r>
          </a:p>
        </p:txBody>
      </p:sp>
      <p:sp>
        <p:nvSpPr>
          <p:cNvPr id="12" name="Subtitle 11"/>
          <p:cNvSpPr>
            <a:spLocks noGrp="1"/>
          </p:cNvSpPr>
          <p:nvPr>
            <p:ph type="subTitle" idx="1"/>
          </p:nvPr>
        </p:nvSpPr>
        <p:spPr/>
        <p:txBody>
          <a:bodyPr/>
          <a:lstStyle/>
          <a:p>
            <a:r>
              <a:rPr lang="en-US" dirty="0"/>
              <a:t>User design sessions</a:t>
            </a:r>
          </a:p>
        </p:txBody>
      </p:sp>
      <p:sp>
        <p:nvSpPr>
          <p:cNvPr id="11" name="Title 10"/>
          <p:cNvSpPr>
            <a:spLocks noGrp="1"/>
          </p:cNvSpPr>
          <p:nvPr>
            <p:ph type="ctrTitle"/>
          </p:nvPr>
        </p:nvSpPr>
        <p:spPr/>
        <p:txBody>
          <a:bodyPr/>
          <a:lstStyle/>
          <a:p>
            <a:r>
              <a:rPr lang="en-US" dirty="0"/>
              <a:t>Landing Page Redesign User Feedback</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76AADF8F-0000-45D2-B1E3-90EBED5D88BF}"/>
              </a:ext>
            </a:extLst>
          </p:cNvPr>
          <p:cNvGraphicFramePr>
            <a:graphicFrameLocks noChangeAspect="1"/>
          </p:cNvGraphicFramePr>
          <p:nvPr>
            <p:custDataLst>
              <p:tags r:id="rId2"/>
            </p:custDataLst>
            <p:extLst>
              <p:ext uri="{D42A27DB-BD31-4B8C-83A1-F6EECF244321}">
                <p14:modId xmlns:p14="http://schemas.microsoft.com/office/powerpoint/2010/main" val="720874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9" name="think-cell Slide" r:id="rId6" imgW="306" imgH="308" progId="TCLayout.ActiveDocument.1">
                  <p:embed/>
                </p:oleObj>
              </mc:Choice>
              <mc:Fallback>
                <p:oleObj name="think-cell Slide" r:id="rId6" imgW="306" imgH="308"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557FBA96-C867-4D24-A007-BEF4BDB043D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a:t>Landing page redesign user interview takeaways</a:t>
            </a:r>
          </a:p>
        </p:txBody>
      </p:sp>
      <p:sp>
        <p:nvSpPr>
          <p:cNvPr id="3" name="Rectangle 2"/>
          <p:cNvSpPr/>
          <p:nvPr/>
        </p:nvSpPr>
        <p:spPr>
          <a:xfrm>
            <a:off x="4385366" y="697483"/>
            <a:ext cx="7176634" cy="5463034"/>
          </a:xfrm>
          <a:prstGeom prst="rect">
            <a:avLst/>
          </a:prstGeom>
        </p:spPr>
        <p:txBody>
          <a:bodyPr wrap="square" lIns="0" tIns="0" rIns="0" bIns="0">
            <a:spAutoFit/>
          </a:bodyPr>
          <a:lstStyle/>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Users ignore terms that are unfamiliar or foreign.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Short descriptions and logos are helpful to users, but information must be easily discoverable in order to drive change. Hover over menus will help to bring awareness to available resources and terminology used on LAB, however menu solution requires users to interact with homepage more frequently.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Consulting Team staff consistently look for language associated with project feedback evaluation forms across all cohorts interviewed (Associate to Principal)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LAB is commonly thought of a resource for reacting to feedback received or for learning how to use software/tools at BCG. Given this mindset, terminology that reflects areas for development, tools are top of mind for users when they come to LAB.</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Users are drawn to popular topics because they interpret popularity as a value proposition. An important driver for content selection is what other colleagues are using.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Users do not mind duplicated topics, instead their primary focus is to be able to find content in categories that resonate with language used in their work and by their colleagues.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When users were asked to find a topic (e.g. find PowerPoint) the majority went to Learning Catalog naturally, however a common first impulse is to use the global search.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Testers were more focused on the terms used for topics than the order the topics are displayed.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Testers support using the system canvas for marketing initiatives, and expect that content, images would change regularly.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For LABcasts, LinkedIn Learning, and getAbstract menus, while many testers were either not familiar or slightly familiar with the offerings, all users expected to be sent to an external site.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Work from home environment has helped to expand user understanding of “Live Courses” to be inclusive of in-person and virtual trainings. </a:t>
            </a:r>
          </a:p>
          <a:p>
            <a:pPr marL="324000" lvl="1" indent="-216000">
              <a:spcBef>
                <a:spcPts val="600"/>
              </a:spcBef>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Most users are familiar with LABcast as an offering but typically re-associate it with the term “Podcasts”.</a:t>
            </a:r>
          </a:p>
        </p:txBody>
      </p:sp>
      <p:grpSp>
        <p:nvGrpSpPr>
          <p:cNvPr id="20" name="Group 19">
            <a:extLst>
              <a:ext uri="{FF2B5EF4-FFF2-40B4-BE49-F238E27FC236}">
                <a16:creationId xmlns:a16="http://schemas.microsoft.com/office/drawing/2014/main" id="{7204C397-20DC-4879-A565-B8081D7B5F9B}"/>
              </a:ext>
            </a:extLst>
          </p:cNvPr>
          <p:cNvGrpSpPr>
            <a:grpSpLocks noChangeAspect="1"/>
          </p:cNvGrpSpPr>
          <p:nvPr/>
        </p:nvGrpSpPr>
        <p:grpSpPr>
          <a:xfrm>
            <a:off x="550877" y="1205714"/>
            <a:ext cx="1643063" cy="1644650"/>
            <a:chOff x="5273675" y="2606675"/>
            <a:chExt cx="1643063" cy="1644650"/>
          </a:xfrm>
        </p:grpSpPr>
        <p:sp>
          <p:nvSpPr>
            <p:cNvPr id="21" name="AutoShape 11">
              <a:extLst>
                <a:ext uri="{FF2B5EF4-FFF2-40B4-BE49-F238E27FC236}">
                  <a16:creationId xmlns:a16="http://schemas.microsoft.com/office/drawing/2014/main" id="{B45FE689-A5AE-4AF0-87E6-B5E4AF8A8034}"/>
                </a:ext>
              </a:extLst>
            </p:cNvPr>
            <p:cNvSpPr>
              <a:spLocks noChangeAspect="1" noChangeArrowheads="1" noTextEdit="1"/>
            </p:cNvSpPr>
            <p:nvPr/>
          </p:nvSpPr>
          <p:spPr bwMode="auto">
            <a:xfrm>
              <a:off x="5273675" y="2606675"/>
              <a:ext cx="1643063"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8">
              <a:extLst>
                <a:ext uri="{FF2B5EF4-FFF2-40B4-BE49-F238E27FC236}">
                  <a16:creationId xmlns:a16="http://schemas.microsoft.com/office/drawing/2014/main" id="{99ACE222-4191-469F-879D-19FC238F33AA}"/>
                </a:ext>
              </a:extLst>
            </p:cNvPr>
            <p:cNvSpPr>
              <a:spLocks/>
            </p:cNvSpPr>
            <p:nvPr/>
          </p:nvSpPr>
          <p:spPr bwMode="auto">
            <a:xfrm>
              <a:off x="5387974" y="2954338"/>
              <a:ext cx="1409700" cy="966787"/>
            </a:xfrm>
            <a:custGeom>
              <a:avLst/>
              <a:gdLst>
                <a:gd name="connsiteX0" fmla="*/ 144317 w 1409700"/>
                <a:gd name="connsiteY0" fmla="*/ 576262 h 966787"/>
                <a:gd name="connsiteX1" fmla="*/ 128588 w 1409700"/>
                <a:gd name="connsiteY1" fmla="*/ 592137 h 966787"/>
                <a:gd name="connsiteX2" fmla="*/ 144317 w 1409700"/>
                <a:gd name="connsiteY2" fmla="*/ 608012 h 966787"/>
                <a:gd name="connsiteX3" fmla="*/ 595459 w 1409700"/>
                <a:gd name="connsiteY3" fmla="*/ 608012 h 966787"/>
                <a:gd name="connsiteX4" fmla="*/ 611188 w 1409700"/>
                <a:gd name="connsiteY4" fmla="*/ 592137 h 966787"/>
                <a:gd name="connsiteX5" fmla="*/ 595459 w 1409700"/>
                <a:gd name="connsiteY5" fmla="*/ 576262 h 966787"/>
                <a:gd name="connsiteX6" fmla="*/ 144317 w 1409700"/>
                <a:gd name="connsiteY6" fmla="*/ 576262 h 966787"/>
                <a:gd name="connsiteX7" fmla="*/ 144317 w 1409700"/>
                <a:gd name="connsiteY7" fmla="*/ 479425 h 966787"/>
                <a:gd name="connsiteX8" fmla="*/ 128588 w 1409700"/>
                <a:gd name="connsiteY8" fmla="*/ 495300 h 966787"/>
                <a:gd name="connsiteX9" fmla="*/ 144317 w 1409700"/>
                <a:gd name="connsiteY9" fmla="*/ 511175 h 966787"/>
                <a:gd name="connsiteX10" fmla="*/ 595459 w 1409700"/>
                <a:gd name="connsiteY10" fmla="*/ 511175 h 966787"/>
                <a:gd name="connsiteX11" fmla="*/ 611188 w 1409700"/>
                <a:gd name="connsiteY11" fmla="*/ 495300 h 966787"/>
                <a:gd name="connsiteX12" fmla="*/ 595459 w 1409700"/>
                <a:gd name="connsiteY12" fmla="*/ 479425 h 966787"/>
                <a:gd name="connsiteX13" fmla="*/ 144317 w 1409700"/>
                <a:gd name="connsiteY13" fmla="*/ 479425 h 966787"/>
                <a:gd name="connsiteX14" fmla="*/ 144317 w 1409700"/>
                <a:gd name="connsiteY14" fmla="*/ 382587 h 966787"/>
                <a:gd name="connsiteX15" fmla="*/ 128588 w 1409700"/>
                <a:gd name="connsiteY15" fmla="*/ 397669 h 966787"/>
                <a:gd name="connsiteX16" fmla="*/ 144317 w 1409700"/>
                <a:gd name="connsiteY16" fmla="*/ 412750 h 966787"/>
                <a:gd name="connsiteX17" fmla="*/ 595459 w 1409700"/>
                <a:gd name="connsiteY17" fmla="*/ 412750 h 966787"/>
                <a:gd name="connsiteX18" fmla="*/ 611188 w 1409700"/>
                <a:gd name="connsiteY18" fmla="*/ 397669 h 966787"/>
                <a:gd name="connsiteX19" fmla="*/ 595459 w 1409700"/>
                <a:gd name="connsiteY19" fmla="*/ 382587 h 966787"/>
                <a:gd name="connsiteX20" fmla="*/ 144317 w 1409700"/>
                <a:gd name="connsiteY20" fmla="*/ 382587 h 966787"/>
                <a:gd name="connsiteX21" fmla="*/ 830069 w 1409700"/>
                <a:gd name="connsiteY21" fmla="*/ 355600 h 966787"/>
                <a:gd name="connsiteX22" fmla="*/ 1252733 w 1409700"/>
                <a:gd name="connsiteY22" fmla="*/ 355600 h 966787"/>
                <a:gd name="connsiteX23" fmla="*/ 1268413 w 1409700"/>
                <a:gd name="connsiteY23" fmla="*/ 371475 h 966787"/>
                <a:gd name="connsiteX24" fmla="*/ 1252733 w 1409700"/>
                <a:gd name="connsiteY24" fmla="*/ 387350 h 966787"/>
                <a:gd name="connsiteX25" fmla="*/ 830069 w 1409700"/>
                <a:gd name="connsiteY25" fmla="*/ 387350 h 966787"/>
                <a:gd name="connsiteX26" fmla="*/ 814388 w 1409700"/>
                <a:gd name="connsiteY26" fmla="*/ 371475 h 966787"/>
                <a:gd name="connsiteX27" fmla="*/ 830069 w 1409700"/>
                <a:gd name="connsiteY27" fmla="*/ 355600 h 966787"/>
                <a:gd name="connsiteX28" fmla="*/ 830069 w 1409700"/>
                <a:gd name="connsiteY28" fmla="*/ 257175 h 966787"/>
                <a:gd name="connsiteX29" fmla="*/ 1252733 w 1409700"/>
                <a:gd name="connsiteY29" fmla="*/ 257175 h 966787"/>
                <a:gd name="connsiteX30" fmla="*/ 1268413 w 1409700"/>
                <a:gd name="connsiteY30" fmla="*/ 273050 h 966787"/>
                <a:gd name="connsiteX31" fmla="*/ 1252733 w 1409700"/>
                <a:gd name="connsiteY31" fmla="*/ 288925 h 966787"/>
                <a:gd name="connsiteX32" fmla="*/ 830069 w 1409700"/>
                <a:gd name="connsiteY32" fmla="*/ 288925 h 966787"/>
                <a:gd name="connsiteX33" fmla="*/ 814388 w 1409700"/>
                <a:gd name="connsiteY33" fmla="*/ 273050 h 966787"/>
                <a:gd name="connsiteX34" fmla="*/ 830069 w 1409700"/>
                <a:gd name="connsiteY34" fmla="*/ 257175 h 966787"/>
                <a:gd name="connsiteX35" fmla="*/ 31443 w 1409700"/>
                <a:gd name="connsiteY35" fmla="*/ 214312 h 966787"/>
                <a:gd name="connsiteX36" fmla="*/ 706746 w 1409700"/>
                <a:gd name="connsiteY36" fmla="*/ 214312 h 966787"/>
                <a:gd name="connsiteX37" fmla="*/ 738188 w 1409700"/>
                <a:gd name="connsiteY37" fmla="*/ 245725 h 966787"/>
                <a:gd name="connsiteX38" fmla="*/ 738188 w 1409700"/>
                <a:gd name="connsiteY38" fmla="*/ 731906 h 966787"/>
                <a:gd name="connsiteX39" fmla="*/ 706746 w 1409700"/>
                <a:gd name="connsiteY39" fmla="*/ 763319 h 966787"/>
                <a:gd name="connsiteX40" fmla="*/ 455204 w 1409700"/>
                <a:gd name="connsiteY40" fmla="*/ 763319 h 966787"/>
                <a:gd name="connsiteX41" fmla="*/ 335150 w 1409700"/>
                <a:gd name="connsiteY41" fmla="*/ 893253 h 966787"/>
                <a:gd name="connsiteX42" fmla="*/ 286557 w 1409700"/>
                <a:gd name="connsiteY42" fmla="*/ 946797 h 966787"/>
                <a:gd name="connsiteX43" fmla="*/ 247969 w 1409700"/>
                <a:gd name="connsiteY43" fmla="*/ 966787 h 966787"/>
                <a:gd name="connsiteX44" fmla="*/ 240822 w 1409700"/>
                <a:gd name="connsiteY44" fmla="*/ 966073 h 966787"/>
                <a:gd name="connsiteX45" fmla="*/ 214382 w 1409700"/>
                <a:gd name="connsiteY45" fmla="*/ 940372 h 966787"/>
                <a:gd name="connsiteX46" fmla="*/ 213667 w 1409700"/>
                <a:gd name="connsiteY46" fmla="*/ 935375 h 966787"/>
                <a:gd name="connsiteX47" fmla="*/ 213667 w 1409700"/>
                <a:gd name="connsiteY47" fmla="*/ 763319 h 966787"/>
                <a:gd name="connsiteX48" fmla="*/ 31443 w 1409700"/>
                <a:gd name="connsiteY48" fmla="*/ 763319 h 966787"/>
                <a:gd name="connsiteX49" fmla="*/ 0 w 1409700"/>
                <a:gd name="connsiteY49" fmla="*/ 731906 h 966787"/>
                <a:gd name="connsiteX50" fmla="*/ 0 w 1409700"/>
                <a:gd name="connsiteY50" fmla="*/ 245725 h 966787"/>
                <a:gd name="connsiteX51" fmla="*/ 31443 w 1409700"/>
                <a:gd name="connsiteY51" fmla="*/ 214312 h 966787"/>
                <a:gd name="connsiteX52" fmla="*/ 830069 w 1409700"/>
                <a:gd name="connsiteY52" fmla="*/ 160337 h 966787"/>
                <a:gd name="connsiteX53" fmla="*/ 1252733 w 1409700"/>
                <a:gd name="connsiteY53" fmla="*/ 160337 h 966787"/>
                <a:gd name="connsiteX54" fmla="*/ 1268413 w 1409700"/>
                <a:gd name="connsiteY54" fmla="*/ 176212 h 966787"/>
                <a:gd name="connsiteX55" fmla="*/ 1252733 w 1409700"/>
                <a:gd name="connsiteY55" fmla="*/ 192087 h 966787"/>
                <a:gd name="connsiteX56" fmla="*/ 830069 w 1409700"/>
                <a:gd name="connsiteY56" fmla="*/ 192087 h 966787"/>
                <a:gd name="connsiteX57" fmla="*/ 814388 w 1409700"/>
                <a:gd name="connsiteY57" fmla="*/ 176212 h 966787"/>
                <a:gd name="connsiteX58" fmla="*/ 830069 w 1409700"/>
                <a:gd name="connsiteY58" fmla="*/ 160337 h 966787"/>
                <a:gd name="connsiteX59" fmla="*/ 704475 w 1409700"/>
                <a:gd name="connsiteY59" fmla="*/ 0 h 966787"/>
                <a:gd name="connsiteX60" fmla="*/ 1378325 w 1409700"/>
                <a:gd name="connsiteY60" fmla="*/ 0 h 966787"/>
                <a:gd name="connsiteX61" fmla="*/ 1409700 w 1409700"/>
                <a:gd name="connsiteY61" fmla="*/ 31346 h 966787"/>
                <a:gd name="connsiteX62" fmla="*/ 1409700 w 1409700"/>
                <a:gd name="connsiteY62" fmla="*/ 516503 h 966787"/>
                <a:gd name="connsiteX63" fmla="*/ 1378325 w 1409700"/>
                <a:gd name="connsiteY63" fmla="*/ 547849 h 966787"/>
                <a:gd name="connsiteX64" fmla="*/ 1196493 w 1409700"/>
                <a:gd name="connsiteY64" fmla="*/ 547849 h 966787"/>
                <a:gd name="connsiteX65" fmla="*/ 1196493 w 1409700"/>
                <a:gd name="connsiteY65" fmla="*/ 719542 h 966787"/>
                <a:gd name="connsiteX66" fmla="*/ 1195780 w 1409700"/>
                <a:gd name="connsiteY66" fmla="*/ 724529 h 966787"/>
                <a:gd name="connsiteX67" fmla="*/ 1169396 w 1409700"/>
                <a:gd name="connsiteY67" fmla="*/ 750176 h 966787"/>
                <a:gd name="connsiteX68" fmla="*/ 1162265 w 1409700"/>
                <a:gd name="connsiteY68" fmla="*/ 750888 h 966787"/>
                <a:gd name="connsiteX69" fmla="*/ 1123760 w 1409700"/>
                <a:gd name="connsiteY69" fmla="*/ 730228 h 966787"/>
                <a:gd name="connsiteX70" fmla="*/ 1075271 w 1409700"/>
                <a:gd name="connsiteY70" fmla="*/ 677509 h 966787"/>
                <a:gd name="connsiteX71" fmla="*/ 955475 w 1409700"/>
                <a:gd name="connsiteY71" fmla="*/ 547849 h 966787"/>
                <a:gd name="connsiteX72" fmla="*/ 769364 w 1409700"/>
                <a:gd name="connsiteY72" fmla="*/ 547849 h 966787"/>
                <a:gd name="connsiteX73" fmla="*/ 769364 w 1409700"/>
                <a:gd name="connsiteY73" fmla="*/ 516503 h 966787"/>
                <a:gd name="connsiteX74" fmla="*/ 961893 w 1409700"/>
                <a:gd name="connsiteY74" fmla="*/ 516503 h 966787"/>
                <a:gd name="connsiteX75" fmla="*/ 973302 w 1409700"/>
                <a:gd name="connsiteY75" fmla="*/ 521490 h 966787"/>
                <a:gd name="connsiteX76" fmla="*/ 1098802 w 1409700"/>
                <a:gd name="connsiteY76" fmla="*/ 656849 h 966787"/>
                <a:gd name="connsiteX77" fmla="*/ 1145865 w 1409700"/>
                <a:gd name="connsiteY77" fmla="*/ 708143 h 966787"/>
                <a:gd name="connsiteX78" fmla="*/ 1162265 w 1409700"/>
                <a:gd name="connsiteY78" fmla="*/ 719542 h 966787"/>
                <a:gd name="connsiteX79" fmla="*/ 1165118 w 1409700"/>
                <a:gd name="connsiteY79" fmla="*/ 715980 h 966787"/>
                <a:gd name="connsiteX80" fmla="*/ 1165118 w 1409700"/>
                <a:gd name="connsiteY80" fmla="*/ 532176 h 966787"/>
                <a:gd name="connsiteX81" fmla="*/ 1180805 w 1409700"/>
                <a:gd name="connsiteY81" fmla="*/ 516503 h 966787"/>
                <a:gd name="connsiteX82" fmla="*/ 1378325 w 1409700"/>
                <a:gd name="connsiteY82" fmla="*/ 516503 h 966787"/>
                <a:gd name="connsiteX83" fmla="*/ 1378325 w 1409700"/>
                <a:gd name="connsiteY83" fmla="*/ 31346 h 966787"/>
                <a:gd name="connsiteX84" fmla="*/ 704475 w 1409700"/>
                <a:gd name="connsiteY84" fmla="*/ 31346 h 966787"/>
                <a:gd name="connsiteX85" fmla="*/ 704475 w 1409700"/>
                <a:gd name="connsiteY85" fmla="*/ 182379 h 966787"/>
                <a:gd name="connsiteX86" fmla="*/ 673100 w 1409700"/>
                <a:gd name="connsiteY86" fmla="*/ 182379 h 966787"/>
                <a:gd name="connsiteX87" fmla="*/ 673100 w 1409700"/>
                <a:gd name="connsiteY87" fmla="*/ 31346 h 966787"/>
                <a:gd name="connsiteX88" fmla="*/ 704475 w 1409700"/>
                <a:gd name="connsiteY88" fmla="*/ 0 h 96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09700" h="966787">
                  <a:moveTo>
                    <a:pt x="144317" y="576262"/>
                  </a:moveTo>
                  <a:cubicBezTo>
                    <a:pt x="135738" y="576262"/>
                    <a:pt x="128588" y="583478"/>
                    <a:pt x="128588" y="592137"/>
                  </a:cubicBezTo>
                  <a:cubicBezTo>
                    <a:pt x="128588" y="601518"/>
                    <a:pt x="135738" y="608012"/>
                    <a:pt x="144317" y="608012"/>
                  </a:cubicBezTo>
                  <a:cubicBezTo>
                    <a:pt x="144317" y="608012"/>
                    <a:pt x="144317" y="608012"/>
                    <a:pt x="595459" y="608012"/>
                  </a:cubicBezTo>
                  <a:cubicBezTo>
                    <a:pt x="604039" y="608012"/>
                    <a:pt x="611188" y="601518"/>
                    <a:pt x="611188" y="592137"/>
                  </a:cubicBezTo>
                  <a:cubicBezTo>
                    <a:pt x="611188" y="583478"/>
                    <a:pt x="604039" y="576262"/>
                    <a:pt x="595459" y="576262"/>
                  </a:cubicBezTo>
                  <a:cubicBezTo>
                    <a:pt x="595459" y="576262"/>
                    <a:pt x="595459" y="576262"/>
                    <a:pt x="144317" y="576262"/>
                  </a:cubicBezTo>
                  <a:close/>
                  <a:moveTo>
                    <a:pt x="144317" y="479425"/>
                  </a:moveTo>
                  <a:cubicBezTo>
                    <a:pt x="135738" y="479425"/>
                    <a:pt x="128588" y="485919"/>
                    <a:pt x="128588" y="495300"/>
                  </a:cubicBezTo>
                  <a:cubicBezTo>
                    <a:pt x="128588" y="503959"/>
                    <a:pt x="135738" y="511175"/>
                    <a:pt x="144317" y="511175"/>
                  </a:cubicBezTo>
                  <a:cubicBezTo>
                    <a:pt x="144317" y="511175"/>
                    <a:pt x="144317" y="511175"/>
                    <a:pt x="595459" y="511175"/>
                  </a:cubicBezTo>
                  <a:cubicBezTo>
                    <a:pt x="604039" y="511175"/>
                    <a:pt x="611188" y="503959"/>
                    <a:pt x="611188" y="495300"/>
                  </a:cubicBezTo>
                  <a:cubicBezTo>
                    <a:pt x="611188" y="485919"/>
                    <a:pt x="604039" y="479425"/>
                    <a:pt x="595459" y="479425"/>
                  </a:cubicBezTo>
                  <a:cubicBezTo>
                    <a:pt x="595459" y="479425"/>
                    <a:pt x="595459" y="479425"/>
                    <a:pt x="144317" y="479425"/>
                  </a:cubicBezTo>
                  <a:close/>
                  <a:moveTo>
                    <a:pt x="144317" y="382587"/>
                  </a:moveTo>
                  <a:cubicBezTo>
                    <a:pt x="135738" y="382587"/>
                    <a:pt x="128588" y="389442"/>
                    <a:pt x="128588" y="397669"/>
                  </a:cubicBezTo>
                  <a:cubicBezTo>
                    <a:pt x="128588" y="405895"/>
                    <a:pt x="135738" y="412750"/>
                    <a:pt x="144317" y="412750"/>
                  </a:cubicBezTo>
                  <a:cubicBezTo>
                    <a:pt x="144317" y="412750"/>
                    <a:pt x="144317" y="412750"/>
                    <a:pt x="595459" y="412750"/>
                  </a:cubicBezTo>
                  <a:cubicBezTo>
                    <a:pt x="604039" y="412750"/>
                    <a:pt x="611188" y="405895"/>
                    <a:pt x="611188" y="397669"/>
                  </a:cubicBezTo>
                  <a:cubicBezTo>
                    <a:pt x="611188" y="389442"/>
                    <a:pt x="604039" y="382587"/>
                    <a:pt x="595459" y="382587"/>
                  </a:cubicBezTo>
                  <a:cubicBezTo>
                    <a:pt x="595459" y="382587"/>
                    <a:pt x="595459" y="382587"/>
                    <a:pt x="144317" y="382587"/>
                  </a:cubicBezTo>
                  <a:close/>
                  <a:moveTo>
                    <a:pt x="830069" y="355600"/>
                  </a:moveTo>
                  <a:cubicBezTo>
                    <a:pt x="830069" y="355600"/>
                    <a:pt x="830069" y="355600"/>
                    <a:pt x="1252733" y="355600"/>
                  </a:cubicBezTo>
                  <a:cubicBezTo>
                    <a:pt x="1261998" y="355600"/>
                    <a:pt x="1268413" y="362094"/>
                    <a:pt x="1268413" y="371475"/>
                  </a:cubicBezTo>
                  <a:cubicBezTo>
                    <a:pt x="1268413" y="380134"/>
                    <a:pt x="1261998" y="387350"/>
                    <a:pt x="1252733" y="387350"/>
                  </a:cubicBezTo>
                  <a:cubicBezTo>
                    <a:pt x="1252733" y="387350"/>
                    <a:pt x="1252733" y="387350"/>
                    <a:pt x="830069" y="387350"/>
                  </a:cubicBezTo>
                  <a:cubicBezTo>
                    <a:pt x="821516" y="387350"/>
                    <a:pt x="814388" y="380134"/>
                    <a:pt x="814388" y="371475"/>
                  </a:cubicBezTo>
                  <a:cubicBezTo>
                    <a:pt x="814388" y="362094"/>
                    <a:pt x="821516" y="355600"/>
                    <a:pt x="830069" y="355600"/>
                  </a:cubicBezTo>
                  <a:close/>
                  <a:moveTo>
                    <a:pt x="830069" y="257175"/>
                  </a:moveTo>
                  <a:cubicBezTo>
                    <a:pt x="830069" y="257175"/>
                    <a:pt x="830069" y="257175"/>
                    <a:pt x="1252733" y="257175"/>
                  </a:cubicBezTo>
                  <a:cubicBezTo>
                    <a:pt x="1261998" y="257175"/>
                    <a:pt x="1268413" y="264391"/>
                    <a:pt x="1268413" y="273050"/>
                  </a:cubicBezTo>
                  <a:cubicBezTo>
                    <a:pt x="1268413" y="281709"/>
                    <a:pt x="1261998" y="288925"/>
                    <a:pt x="1252733" y="288925"/>
                  </a:cubicBezTo>
                  <a:cubicBezTo>
                    <a:pt x="1252733" y="288925"/>
                    <a:pt x="1252733" y="288925"/>
                    <a:pt x="830069" y="288925"/>
                  </a:cubicBezTo>
                  <a:cubicBezTo>
                    <a:pt x="821516" y="288925"/>
                    <a:pt x="814388" y="281709"/>
                    <a:pt x="814388" y="273050"/>
                  </a:cubicBezTo>
                  <a:cubicBezTo>
                    <a:pt x="814388" y="264391"/>
                    <a:pt x="821516" y="257175"/>
                    <a:pt x="830069" y="257175"/>
                  </a:cubicBezTo>
                  <a:close/>
                  <a:moveTo>
                    <a:pt x="31443" y="214312"/>
                  </a:moveTo>
                  <a:cubicBezTo>
                    <a:pt x="31443" y="214312"/>
                    <a:pt x="31443" y="214312"/>
                    <a:pt x="706746" y="214312"/>
                  </a:cubicBezTo>
                  <a:cubicBezTo>
                    <a:pt x="723896" y="214312"/>
                    <a:pt x="738188" y="228591"/>
                    <a:pt x="738188" y="245725"/>
                  </a:cubicBezTo>
                  <a:cubicBezTo>
                    <a:pt x="738188" y="245725"/>
                    <a:pt x="738188" y="245725"/>
                    <a:pt x="738188" y="731906"/>
                  </a:cubicBezTo>
                  <a:cubicBezTo>
                    <a:pt x="738188" y="749755"/>
                    <a:pt x="723896" y="763319"/>
                    <a:pt x="706746" y="763319"/>
                  </a:cubicBezTo>
                  <a:cubicBezTo>
                    <a:pt x="706746" y="763319"/>
                    <a:pt x="706746" y="763319"/>
                    <a:pt x="455204" y="763319"/>
                  </a:cubicBezTo>
                  <a:cubicBezTo>
                    <a:pt x="413757" y="806154"/>
                    <a:pt x="368737" y="856129"/>
                    <a:pt x="335150" y="893253"/>
                  </a:cubicBezTo>
                  <a:cubicBezTo>
                    <a:pt x="312998" y="918240"/>
                    <a:pt x="295847" y="937516"/>
                    <a:pt x="286557" y="946797"/>
                  </a:cubicBezTo>
                  <a:cubicBezTo>
                    <a:pt x="273694" y="960362"/>
                    <a:pt x="260831" y="966787"/>
                    <a:pt x="247969" y="966787"/>
                  </a:cubicBezTo>
                  <a:cubicBezTo>
                    <a:pt x="245825" y="966787"/>
                    <a:pt x="243681" y="966787"/>
                    <a:pt x="240822" y="966073"/>
                  </a:cubicBezTo>
                  <a:cubicBezTo>
                    <a:pt x="222243" y="961790"/>
                    <a:pt x="215097" y="942514"/>
                    <a:pt x="214382" y="940372"/>
                  </a:cubicBezTo>
                  <a:cubicBezTo>
                    <a:pt x="213667" y="938944"/>
                    <a:pt x="213667" y="936802"/>
                    <a:pt x="213667" y="935375"/>
                  </a:cubicBezTo>
                  <a:cubicBezTo>
                    <a:pt x="213667" y="935375"/>
                    <a:pt x="213667" y="935375"/>
                    <a:pt x="213667" y="763319"/>
                  </a:cubicBezTo>
                  <a:cubicBezTo>
                    <a:pt x="213667" y="763319"/>
                    <a:pt x="213667" y="763319"/>
                    <a:pt x="31443" y="763319"/>
                  </a:cubicBezTo>
                  <a:cubicBezTo>
                    <a:pt x="14292" y="763319"/>
                    <a:pt x="0" y="749755"/>
                    <a:pt x="0" y="731906"/>
                  </a:cubicBezTo>
                  <a:cubicBezTo>
                    <a:pt x="0" y="731906"/>
                    <a:pt x="0" y="731906"/>
                    <a:pt x="0" y="245725"/>
                  </a:cubicBezTo>
                  <a:cubicBezTo>
                    <a:pt x="0" y="228591"/>
                    <a:pt x="14292" y="214312"/>
                    <a:pt x="31443" y="214312"/>
                  </a:cubicBezTo>
                  <a:close/>
                  <a:moveTo>
                    <a:pt x="830069" y="160337"/>
                  </a:moveTo>
                  <a:cubicBezTo>
                    <a:pt x="830069" y="160337"/>
                    <a:pt x="830069" y="160337"/>
                    <a:pt x="1252733" y="160337"/>
                  </a:cubicBezTo>
                  <a:cubicBezTo>
                    <a:pt x="1261998" y="160337"/>
                    <a:pt x="1268413" y="167553"/>
                    <a:pt x="1268413" y="176212"/>
                  </a:cubicBezTo>
                  <a:cubicBezTo>
                    <a:pt x="1268413" y="184871"/>
                    <a:pt x="1261998" y="192087"/>
                    <a:pt x="1252733" y="192087"/>
                  </a:cubicBezTo>
                  <a:cubicBezTo>
                    <a:pt x="1252733" y="192087"/>
                    <a:pt x="1252733" y="192087"/>
                    <a:pt x="830069" y="192087"/>
                  </a:cubicBezTo>
                  <a:cubicBezTo>
                    <a:pt x="821516" y="192087"/>
                    <a:pt x="814388" y="184871"/>
                    <a:pt x="814388" y="176212"/>
                  </a:cubicBezTo>
                  <a:cubicBezTo>
                    <a:pt x="814388" y="167553"/>
                    <a:pt x="821516" y="160337"/>
                    <a:pt x="830069" y="160337"/>
                  </a:cubicBezTo>
                  <a:close/>
                  <a:moveTo>
                    <a:pt x="704475" y="0"/>
                  </a:moveTo>
                  <a:cubicBezTo>
                    <a:pt x="1378325" y="0"/>
                    <a:pt x="1378325" y="0"/>
                    <a:pt x="1378325" y="0"/>
                  </a:cubicBezTo>
                  <a:cubicBezTo>
                    <a:pt x="1395439" y="0"/>
                    <a:pt x="1409700" y="14248"/>
                    <a:pt x="1409700" y="31346"/>
                  </a:cubicBezTo>
                  <a:cubicBezTo>
                    <a:pt x="1409700" y="516503"/>
                    <a:pt x="1409700" y="516503"/>
                    <a:pt x="1409700" y="516503"/>
                  </a:cubicBezTo>
                  <a:cubicBezTo>
                    <a:pt x="1409700" y="534313"/>
                    <a:pt x="1395439" y="547849"/>
                    <a:pt x="1378325" y="547849"/>
                  </a:cubicBezTo>
                  <a:cubicBezTo>
                    <a:pt x="1196493" y="547849"/>
                    <a:pt x="1196493" y="547849"/>
                    <a:pt x="1196493" y="547849"/>
                  </a:cubicBezTo>
                  <a:cubicBezTo>
                    <a:pt x="1196493" y="719542"/>
                    <a:pt x="1196493" y="719542"/>
                    <a:pt x="1196493" y="719542"/>
                  </a:cubicBezTo>
                  <a:cubicBezTo>
                    <a:pt x="1196493" y="720967"/>
                    <a:pt x="1196493" y="723104"/>
                    <a:pt x="1195780" y="724529"/>
                  </a:cubicBezTo>
                  <a:cubicBezTo>
                    <a:pt x="1195067" y="726666"/>
                    <a:pt x="1187936" y="745901"/>
                    <a:pt x="1169396" y="750176"/>
                  </a:cubicBezTo>
                  <a:cubicBezTo>
                    <a:pt x="1167257" y="750888"/>
                    <a:pt x="1164405" y="750888"/>
                    <a:pt x="1162265" y="750888"/>
                  </a:cubicBezTo>
                  <a:cubicBezTo>
                    <a:pt x="1149430" y="750888"/>
                    <a:pt x="1136595" y="743764"/>
                    <a:pt x="1123760" y="730228"/>
                  </a:cubicBezTo>
                  <a:cubicBezTo>
                    <a:pt x="1114490" y="721679"/>
                    <a:pt x="1097376" y="701731"/>
                    <a:pt x="1075271" y="677509"/>
                  </a:cubicBezTo>
                  <a:cubicBezTo>
                    <a:pt x="1041757" y="640463"/>
                    <a:pt x="996833" y="590594"/>
                    <a:pt x="955475" y="547849"/>
                  </a:cubicBezTo>
                  <a:cubicBezTo>
                    <a:pt x="769364" y="547849"/>
                    <a:pt x="769364" y="547849"/>
                    <a:pt x="769364" y="547849"/>
                  </a:cubicBezTo>
                  <a:cubicBezTo>
                    <a:pt x="769364" y="516503"/>
                    <a:pt x="769364" y="516503"/>
                    <a:pt x="769364" y="516503"/>
                  </a:cubicBezTo>
                  <a:cubicBezTo>
                    <a:pt x="961893" y="516503"/>
                    <a:pt x="961893" y="516503"/>
                    <a:pt x="961893" y="516503"/>
                  </a:cubicBezTo>
                  <a:cubicBezTo>
                    <a:pt x="966171" y="516503"/>
                    <a:pt x="970450" y="518640"/>
                    <a:pt x="973302" y="521490"/>
                  </a:cubicBezTo>
                  <a:cubicBezTo>
                    <a:pt x="1016086" y="564947"/>
                    <a:pt x="1063862" y="617666"/>
                    <a:pt x="1098802" y="656849"/>
                  </a:cubicBezTo>
                  <a:cubicBezTo>
                    <a:pt x="1120194" y="681071"/>
                    <a:pt x="1137308" y="699594"/>
                    <a:pt x="1145865" y="708143"/>
                  </a:cubicBezTo>
                  <a:cubicBezTo>
                    <a:pt x="1155848" y="718117"/>
                    <a:pt x="1160839" y="719542"/>
                    <a:pt x="1162265" y="719542"/>
                  </a:cubicBezTo>
                  <a:cubicBezTo>
                    <a:pt x="1162978" y="719542"/>
                    <a:pt x="1164405" y="718117"/>
                    <a:pt x="1165118" y="715980"/>
                  </a:cubicBezTo>
                  <a:cubicBezTo>
                    <a:pt x="1165118" y="532176"/>
                    <a:pt x="1165118" y="532176"/>
                    <a:pt x="1165118" y="532176"/>
                  </a:cubicBezTo>
                  <a:cubicBezTo>
                    <a:pt x="1165118" y="523627"/>
                    <a:pt x="1172248" y="516503"/>
                    <a:pt x="1180805" y="516503"/>
                  </a:cubicBezTo>
                  <a:cubicBezTo>
                    <a:pt x="1378325" y="516503"/>
                    <a:pt x="1378325" y="516503"/>
                    <a:pt x="1378325" y="516503"/>
                  </a:cubicBezTo>
                  <a:cubicBezTo>
                    <a:pt x="1378325" y="31346"/>
                    <a:pt x="1378325" y="31346"/>
                    <a:pt x="1378325" y="31346"/>
                  </a:cubicBezTo>
                  <a:cubicBezTo>
                    <a:pt x="704475" y="31346"/>
                    <a:pt x="704475" y="31346"/>
                    <a:pt x="704475" y="31346"/>
                  </a:cubicBezTo>
                  <a:cubicBezTo>
                    <a:pt x="704475" y="182379"/>
                    <a:pt x="704475" y="182379"/>
                    <a:pt x="704475" y="182379"/>
                  </a:cubicBezTo>
                  <a:cubicBezTo>
                    <a:pt x="673100" y="182379"/>
                    <a:pt x="673100" y="182379"/>
                    <a:pt x="673100" y="182379"/>
                  </a:cubicBezTo>
                  <a:cubicBezTo>
                    <a:pt x="673100" y="31346"/>
                    <a:pt x="673100" y="31346"/>
                    <a:pt x="673100" y="31346"/>
                  </a:cubicBezTo>
                  <a:cubicBezTo>
                    <a:pt x="673100" y="14248"/>
                    <a:pt x="687361" y="0"/>
                    <a:pt x="704475"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23" name="ee4pFootnotes">
            <a:extLst>
              <a:ext uri="{FF2B5EF4-FFF2-40B4-BE49-F238E27FC236}">
                <a16:creationId xmlns:a16="http://schemas.microsoft.com/office/drawing/2014/main" id="{66F6DB6C-5FC6-4090-9403-BE5470281EAA}"/>
              </a:ext>
            </a:extLst>
          </p:cNvPr>
          <p:cNvSpPr>
            <a:spLocks noChangeArrowheads="1"/>
          </p:cNvSpPr>
          <p:nvPr/>
        </p:nvSpPr>
        <p:spPr bwMode="auto">
          <a:xfrm>
            <a:off x="4363095" y="6421441"/>
            <a:ext cx="5297819"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Based on 10 user interviews as of 13 November 2020 </a:t>
            </a:r>
          </a:p>
        </p:txBody>
      </p:sp>
    </p:spTree>
    <p:extLst>
      <p:ext uri="{BB962C8B-B14F-4D97-AF65-F5344CB8AC3E}">
        <p14:creationId xmlns:p14="http://schemas.microsoft.com/office/powerpoint/2010/main" val="2630555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NQaMxQbWcp1bynpFi5a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gdTTqXhQxYwsCZjdGquZ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376</Words>
  <Application>Microsoft Office PowerPoint</Application>
  <PresentationFormat>Widescreen</PresentationFormat>
  <Paragraphs>19</Paragraphs>
  <Slides>2</Slides>
  <Notes>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vt:i4>
      </vt:variant>
      <vt:variant>
        <vt:lpstr>Custom Shows</vt:lpstr>
      </vt:variant>
      <vt:variant>
        <vt:i4>1</vt:i4>
      </vt:variant>
    </vt:vector>
  </HeadingPairs>
  <TitlesOfParts>
    <vt:vector size="7" baseType="lpstr">
      <vt:lpstr>Arial</vt:lpstr>
      <vt:lpstr>Trebuchet MS</vt:lpstr>
      <vt:lpstr>BCG Grid 16:9</vt:lpstr>
      <vt:lpstr>think-cell Slide</vt:lpstr>
      <vt:lpstr>Landing Page Redesign User Feedback</vt:lpstr>
      <vt:lpstr>Landing page redesign user interview takeaways</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Winter, Freddie</dc:creator>
  <cp:lastModifiedBy>Winter, Freddie</cp:lastModifiedBy>
  <cp:revision>6</cp:revision>
  <cp:lastPrinted>2016-04-06T18:59:25Z</cp:lastPrinted>
  <dcterms:created xsi:type="dcterms:W3CDTF">2020-11-13T21:08:55Z</dcterms:created>
  <dcterms:modified xsi:type="dcterms:W3CDTF">2020-11-13T21:30:37Z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